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88" r:id="rId5"/>
    <p:sldMasterId id="2147483903" r:id="rId6"/>
  </p:sldMasterIdLst>
  <p:notesMasterIdLst>
    <p:notesMasterId r:id="rId46"/>
  </p:notesMasterIdLst>
  <p:sldIdLst>
    <p:sldId id="619" r:id="rId7"/>
    <p:sldId id="1150" r:id="rId8"/>
    <p:sldId id="617" r:id="rId9"/>
    <p:sldId id="629" r:id="rId10"/>
    <p:sldId id="680" r:id="rId11"/>
    <p:sldId id="739" r:id="rId12"/>
    <p:sldId id="740" r:id="rId13"/>
    <p:sldId id="955" r:id="rId14"/>
    <p:sldId id="956" r:id="rId15"/>
    <p:sldId id="957" r:id="rId16"/>
    <p:sldId id="685" r:id="rId17"/>
    <p:sldId id="686" r:id="rId18"/>
    <p:sldId id="1079" r:id="rId19"/>
    <p:sldId id="1081" r:id="rId20"/>
    <p:sldId id="430" r:id="rId21"/>
    <p:sldId id="1142" r:id="rId22"/>
    <p:sldId id="1143" r:id="rId23"/>
    <p:sldId id="1144" r:id="rId24"/>
    <p:sldId id="404" r:id="rId25"/>
    <p:sldId id="618" r:id="rId26"/>
    <p:sldId id="1145" r:id="rId27"/>
    <p:sldId id="1146" r:id="rId28"/>
    <p:sldId id="1078" r:id="rId29"/>
    <p:sldId id="1106" r:id="rId30"/>
    <p:sldId id="1141" r:id="rId31"/>
    <p:sldId id="731" r:id="rId32"/>
    <p:sldId id="732" r:id="rId33"/>
    <p:sldId id="1147" r:id="rId34"/>
    <p:sldId id="655" r:id="rId35"/>
    <p:sldId id="1149" r:id="rId36"/>
    <p:sldId id="358" r:id="rId37"/>
    <p:sldId id="666" r:id="rId38"/>
    <p:sldId id="1148" r:id="rId39"/>
    <p:sldId id="638" r:id="rId40"/>
    <p:sldId id="639" r:id="rId41"/>
    <p:sldId id="707" r:id="rId42"/>
    <p:sldId id="471" r:id="rId43"/>
    <p:sldId id="1151" r:id="rId44"/>
    <p:sldId id="1152" r:id="rId45"/>
  </p:sldIdLst>
  <p:sldSz cx="9144000" cy="6858000" type="screen4x3"/>
  <p:notesSz cx="6858000" cy="9144000"/>
  <p:defaultTextStyle>
    <a:defPPr>
      <a:defRPr lang="en-US"/>
    </a:defPPr>
    <a:lvl1pPr algn="ctr" rtl="0" fontAlgn="base">
      <a:spcBef>
        <a:spcPct val="0"/>
      </a:spcBef>
      <a:spcAft>
        <a:spcPct val="0"/>
      </a:spcAft>
      <a:defRPr sz="3600" b="1" kern="1200">
        <a:solidFill>
          <a:schemeClr val="tx1"/>
        </a:solidFill>
        <a:latin typeface="Times New Roman" pitchFamily="18" charset="0"/>
        <a:ea typeface="+mn-ea"/>
        <a:cs typeface="+mn-cs"/>
      </a:defRPr>
    </a:lvl1pPr>
    <a:lvl2pPr marL="457200" algn="ctr" rtl="0" fontAlgn="base">
      <a:spcBef>
        <a:spcPct val="0"/>
      </a:spcBef>
      <a:spcAft>
        <a:spcPct val="0"/>
      </a:spcAft>
      <a:defRPr sz="3600" b="1" kern="1200">
        <a:solidFill>
          <a:schemeClr val="tx1"/>
        </a:solidFill>
        <a:latin typeface="Times New Roman" pitchFamily="18" charset="0"/>
        <a:ea typeface="+mn-ea"/>
        <a:cs typeface="+mn-cs"/>
      </a:defRPr>
    </a:lvl2pPr>
    <a:lvl3pPr marL="914400" algn="ctr" rtl="0" fontAlgn="base">
      <a:spcBef>
        <a:spcPct val="0"/>
      </a:spcBef>
      <a:spcAft>
        <a:spcPct val="0"/>
      </a:spcAft>
      <a:defRPr sz="3600" b="1" kern="1200">
        <a:solidFill>
          <a:schemeClr val="tx1"/>
        </a:solidFill>
        <a:latin typeface="Times New Roman" pitchFamily="18" charset="0"/>
        <a:ea typeface="+mn-ea"/>
        <a:cs typeface="+mn-cs"/>
      </a:defRPr>
    </a:lvl3pPr>
    <a:lvl4pPr marL="1371600" algn="ctr" rtl="0" fontAlgn="base">
      <a:spcBef>
        <a:spcPct val="0"/>
      </a:spcBef>
      <a:spcAft>
        <a:spcPct val="0"/>
      </a:spcAft>
      <a:defRPr sz="3600" b="1" kern="1200">
        <a:solidFill>
          <a:schemeClr val="tx1"/>
        </a:solidFill>
        <a:latin typeface="Times New Roman" pitchFamily="18" charset="0"/>
        <a:ea typeface="+mn-ea"/>
        <a:cs typeface="+mn-cs"/>
      </a:defRPr>
    </a:lvl4pPr>
    <a:lvl5pPr marL="1828800" algn="ctr" rtl="0" fontAlgn="base">
      <a:spcBef>
        <a:spcPct val="0"/>
      </a:spcBef>
      <a:spcAft>
        <a:spcPct val="0"/>
      </a:spcAft>
      <a:defRPr sz="3600" b="1" kern="1200">
        <a:solidFill>
          <a:schemeClr val="tx1"/>
        </a:solidFill>
        <a:latin typeface="Times New Roman" pitchFamily="18" charset="0"/>
        <a:ea typeface="+mn-ea"/>
        <a:cs typeface="+mn-cs"/>
      </a:defRPr>
    </a:lvl5pPr>
    <a:lvl6pPr marL="2286000" algn="l" defTabSz="914400" rtl="0" eaLnBrk="1" latinLnBrk="0" hangingPunct="1">
      <a:defRPr sz="3600" b="1" kern="1200">
        <a:solidFill>
          <a:schemeClr val="tx1"/>
        </a:solidFill>
        <a:latin typeface="Times New Roman" pitchFamily="18" charset="0"/>
        <a:ea typeface="+mn-ea"/>
        <a:cs typeface="+mn-cs"/>
      </a:defRPr>
    </a:lvl6pPr>
    <a:lvl7pPr marL="2743200" algn="l" defTabSz="914400" rtl="0" eaLnBrk="1" latinLnBrk="0" hangingPunct="1">
      <a:defRPr sz="3600" b="1" kern="1200">
        <a:solidFill>
          <a:schemeClr val="tx1"/>
        </a:solidFill>
        <a:latin typeface="Times New Roman" pitchFamily="18" charset="0"/>
        <a:ea typeface="+mn-ea"/>
        <a:cs typeface="+mn-cs"/>
      </a:defRPr>
    </a:lvl7pPr>
    <a:lvl8pPr marL="3200400" algn="l" defTabSz="914400" rtl="0" eaLnBrk="1" latinLnBrk="0" hangingPunct="1">
      <a:defRPr sz="3600" b="1" kern="1200">
        <a:solidFill>
          <a:schemeClr val="tx1"/>
        </a:solidFill>
        <a:latin typeface="Times New Roman" pitchFamily="18" charset="0"/>
        <a:ea typeface="+mn-ea"/>
        <a:cs typeface="+mn-cs"/>
      </a:defRPr>
    </a:lvl8pPr>
    <a:lvl9pPr marL="3657600" algn="l" defTabSz="914400" rtl="0" eaLnBrk="1" latinLnBrk="0" hangingPunct="1">
      <a:defRPr sz="36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44">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9B1A1A-E9B3-08C3-D02B-04BFE4FB729B}" name="Ziegler, Timothy Martin" initials="ZM" userId="S::tmz115@psu.edu::bd32d385-085d-4f33-86c4-621335b78990" providerId="AD"/>
  <p188:author id="{3B6309BA-29B9-254A-2FC6-911EDB7A91E3}" name="Brown, Wade Edward" initials="BWE" userId="S::web127@psu.edu::c2dd2688-a016-4d76-9a9d-df51b65a7e8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evel, Eric Richard" initials="NER" lastIdx="1" clrIdx="0">
    <p:extLst>
      <p:ext uri="{19B8F6BF-5375-455C-9EA6-DF929625EA0E}">
        <p15:presenceInfo xmlns:p15="http://schemas.microsoft.com/office/powerpoint/2012/main" userId="S::ern106@psu.edu::bd206e51-a5a6-44f3-9d54-f267d6050f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0000"/>
    <a:srgbClr val="003300"/>
    <a:srgbClr val="008000"/>
    <a:srgbClr val="CC9900"/>
    <a:srgbClr val="CCECFF"/>
    <a:srgbClr val="CCFFCC"/>
    <a:srgbClr val="99CCFF"/>
    <a:srgbClr val="777777"/>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4660"/>
  </p:normalViewPr>
  <p:slideViewPr>
    <p:cSldViewPr snapToGrid="0">
      <p:cViewPr varScale="1">
        <p:scale>
          <a:sx n="85" d="100"/>
          <a:sy n="85" d="100"/>
        </p:scale>
        <p:origin x="1546" y="43"/>
      </p:cViewPr>
      <p:guideLst>
        <p:guide orient="horz" pos="2144"/>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atin typeface="Calibri" panose="020F0502020204030204" pitchFamily="34" charset="0"/>
              </a:defRPr>
            </a:lvl1pPr>
          </a:lstStyle>
          <a:p>
            <a:pPr>
              <a:defRPr/>
            </a:pPr>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Calibri" panose="020F0502020204030204" pitchFamily="34" charset="0"/>
              </a:defRPr>
            </a:lvl1pPr>
          </a:lstStyle>
          <a:p>
            <a:pPr>
              <a:defRPr/>
            </a:pPr>
            <a:endParaRPr lang="en-US"/>
          </a:p>
        </p:txBody>
      </p:sp>
      <p:sp>
        <p:nvSpPr>
          <p:cNvPr id="140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atin typeface="Calibri" panose="020F0502020204030204" pitchFamily="34" charset="0"/>
              </a:defRPr>
            </a:lvl1pPr>
          </a:lstStyle>
          <a:p>
            <a:pPr>
              <a:defRPr/>
            </a:pPr>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Calibri" panose="020F0502020204030204" pitchFamily="34" charset="0"/>
              </a:defRPr>
            </a:lvl1pPr>
          </a:lstStyle>
          <a:p>
            <a:pPr>
              <a:defRPr/>
            </a:pPr>
            <a:fld id="{B4197C00-A14F-4F98-8DCB-6848679923FD}" type="slidenum">
              <a:rPr lang="en-US" smtClean="0"/>
              <a:pPr>
                <a:defRPr/>
              </a:pPr>
              <a:t>‹#›</a:t>
            </a:fld>
            <a:endParaRPr lang="en-US"/>
          </a:p>
        </p:txBody>
      </p:sp>
    </p:spTree>
    <p:extLst>
      <p:ext uri="{BB962C8B-B14F-4D97-AF65-F5344CB8AC3E}">
        <p14:creationId xmlns:p14="http://schemas.microsoft.com/office/powerpoint/2010/main" val="4105549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08AD2549-D2CA-4D00-9C5C-C9465D763F2D}" type="slidenum">
              <a:rPr lang="en-US" smtClean="0">
                <a:solidFill>
                  <a:prstClr val="black"/>
                </a:solidFill>
              </a:rPr>
              <a:pPr/>
              <a:t>2</a:t>
            </a:fld>
            <a:endParaRPr lang="en-US" dirty="0">
              <a:solidFill>
                <a:prstClr val="black"/>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r>
              <a:rPr lang="en-US" b="1" dirty="0"/>
              <a:t>Helps With Drainage On Entrenched Roads</a:t>
            </a:r>
          </a:p>
          <a:p>
            <a:pPr eaLnBrk="1" hangingPunct="1"/>
            <a:endParaRPr lang="en-US" dirty="0"/>
          </a:p>
          <a:p>
            <a:pPr eaLnBrk="1" hangingPunct="1"/>
            <a:r>
              <a:rPr lang="en-US" dirty="0"/>
              <a:t>This technique can really help with drainage issues on entrenched roads.</a:t>
            </a:r>
          </a:p>
          <a:p>
            <a:pPr eaLnBrk="1" hangingPunct="1"/>
            <a:endParaRPr lang="en-US" dirty="0"/>
          </a:p>
        </p:txBody>
      </p:sp>
    </p:spTree>
    <p:extLst>
      <p:ext uri="{BB962C8B-B14F-4D97-AF65-F5344CB8AC3E}">
        <p14:creationId xmlns:p14="http://schemas.microsoft.com/office/powerpoint/2010/main" val="326144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9668DD0A-08D5-4EDC-A37A-F9D1B9C15D56}"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11</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27114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8D9F4B17-A588-4ACF-ACD1-297BF9FB39BD}"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12</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6912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08AD2549-D2CA-4D00-9C5C-C9465D763F2D}" type="slidenum">
              <a:rPr lang="en-US" smtClean="0">
                <a:solidFill>
                  <a:prstClr val="black"/>
                </a:solidFill>
              </a:rPr>
              <a:pPr/>
              <a:t>13</a:t>
            </a:fld>
            <a:endParaRPr lang="en-US" dirty="0">
              <a:solidFill>
                <a:prstClr val="black"/>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r>
              <a:rPr lang="en-US" b="1" dirty="0"/>
              <a:t>Helps With Drainage On Entrenched Roads</a:t>
            </a:r>
          </a:p>
          <a:p>
            <a:pPr eaLnBrk="1" hangingPunct="1"/>
            <a:endParaRPr lang="en-US" dirty="0"/>
          </a:p>
          <a:p>
            <a:pPr eaLnBrk="1" hangingPunct="1"/>
            <a:r>
              <a:rPr lang="en-US" dirty="0"/>
              <a:t>This technique can really help with drainage issues on entrenched roads.</a:t>
            </a:r>
          </a:p>
          <a:p>
            <a:pPr eaLnBrk="1" hangingPunct="1"/>
            <a:endParaRPr lang="en-US" dirty="0"/>
          </a:p>
        </p:txBody>
      </p:sp>
    </p:spTree>
    <p:extLst>
      <p:ext uri="{BB962C8B-B14F-4D97-AF65-F5344CB8AC3E}">
        <p14:creationId xmlns:p14="http://schemas.microsoft.com/office/powerpoint/2010/main" val="1879397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AD2549-D2CA-4D00-9C5C-C9465D763F2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r>
              <a:rPr lang="en-US" b="1"/>
              <a:t>Helps With Drainage On Entrenched Roads</a:t>
            </a:r>
          </a:p>
          <a:p>
            <a:pPr eaLnBrk="1" hangingPunct="1"/>
            <a:endParaRPr lang="en-US"/>
          </a:p>
          <a:p>
            <a:pPr eaLnBrk="1" hangingPunct="1"/>
            <a:r>
              <a:rPr lang="en-US"/>
              <a:t>This technique can really help with drainage issues on entrenched roads.</a:t>
            </a:r>
          </a:p>
          <a:p>
            <a:pPr eaLnBrk="1" hangingPunct="1"/>
            <a:endParaRPr lang="en-US"/>
          </a:p>
        </p:txBody>
      </p:sp>
    </p:spTree>
    <p:extLst>
      <p:ext uri="{BB962C8B-B14F-4D97-AF65-F5344CB8AC3E}">
        <p14:creationId xmlns:p14="http://schemas.microsoft.com/office/powerpoint/2010/main" val="4195146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6BB8629-0287-9521-44E6-E1E0B65E9E5B}"/>
              </a:ext>
            </a:extLst>
          </p:cNvPr>
          <p:cNvSpPr>
            <a:spLocks noGrp="1" noChangeArrowheads="1"/>
          </p:cNvSpPr>
          <p:nvPr>
            <p:ph type="sldNum" sz="quarter" idx="5"/>
          </p:nvPr>
        </p:nvSpPr>
        <p:spPr>
          <a:ln/>
        </p:spPr>
        <p:txBody>
          <a:bodyPr/>
          <a:lstStyle/>
          <a:p>
            <a:fld id="{1C347FEB-E160-4F66-B9B3-04B3EB5616E7}" type="slidenum">
              <a:rPr lang="en-US" altLang="en-US"/>
              <a:pPr/>
              <a:t>16</a:t>
            </a:fld>
            <a:endParaRPr lang="en-US" altLang="en-US"/>
          </a:p>
        </p:txBody>
      </p:sp>
      <p:sp>
        <p:nvSpPr>
          <p:cNvPr id="956418" name="Rectangle 2">
            <a:extLst>
              <a:ext uri="{FF2B5EF4-FFF2-40B4-BE49-F238E27FC236}">
                <a16:creationId xmlns:a16="http://schemas.microsoft.com/office/drawing/2014/main" id="{71EAAD30-6550-18CA-8531-3C2C5383D60E}"/>
              </a:ext>
            </a:extLst>
          </p:cNvPr>
          <p:cNvSpPr>
            <a:spLocks noGrp="1" noRot="1" noChangeAspect="1" noChangeArrowheads="1" noTextEdit="1"/>
          </p:cNvSpPr>
          <p:nvPr>
            <p:ph type="sldImg"/>
          </p:nvPr>
        </p:nvSpPr>
        <p:spPr>
          <a:ln/>
        </p:spPr>
      </p:sp>
      <p:sp>
        <p:nvSpPr>
          <p:cNvPr id="956419" name="Rectangle 3">
            <a:extLst>
              <a:ext uri="{FF2B5EF4-FFF2-40B4-BE49-F238E27FC236}">
                <a16:creationId xmlns:a16="http://schemas.microsoft.com/office/drawing/2014/main" id="{8EE632E5-1908-02AB-670B-EB6F2E82FFF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AD2549-D2CA-4D00-9C5C-C9465D763F2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r>
              <a:rPr lang="en-US" b="1"/>
              <a:t>Helps With Drainage On Entrenched Roads</a:t>
            </a:r>
          </a:p>
          <a:p>
            <a:pPr eaLnBrk="1" hangingPunct="1"/>
            <a:endParaRPr lang="en-US"/>
          </a:p>
          <a:p>
            <a:pPr eaLnBrk="1" hangingPunct="1"/>
            <a:r>
              <a:rPr lang="en-US"/>
              <a:t>This technique can really help with drainage issues on entrenched roads.</a:t>
            </a:r>
          </a:p>
          <a:p>
            <a:pPr eaLnBrk="1" hangingPunct="1"/>
            <a:endParaRPr lang="en-US"/>
          </a:p>
        </p:txBody>
      </p:sp>
    </p:spTree>
    <p:extLst>
      <p:ext uri="{BB962C8B-B14F-4D97-AF65-F5344CB8AC3E}">
        <p14:creationId xmlns:p14="http://schemas.microsoft.com/office/powerpoint/2010/main" val="1617799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AD2549-D2CA-4D00-9C5C-C9465D763F2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r>
              <a:rPr lang="en-US" b="1"/>
              <a:t>Helps With Drainage On Entrenched Roads</a:t>
            </a:r>
          </a:p>
          <a:p>
            <a:pPr eaLnBrk="1" hangingPunct="1"/>
            <a:endParaRPr lang="en-US"/>
          </a:p>
          <a:p>
            <a:pPr eaLnBrk="1" hangingPunct="1"/>
            <a:r>
              <a:rPr lang="en-US"/>
              <a:t>This technique can really help with drainage issues on entrenched roads.</a:t>
            </a:r>
          </a:p>
          <a:p>
            <a:pPr eaLnBrk="1" hangingPunct="1"/>
            <a:endParaRPr lang="en-US"/>
          </a:p>
        </p:txBody>
      </p:sp>
    </p:spTree>
    <p:extLst>
      <p:ext uri="{BB962C8B-B14F-4D97-AF65-F5344CB8AC3E}">
        <p14:creationId xmlns:p14="http://schemas.microsoft.com/office/powerpoint/2010/main" val="702423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AAC28-D37D-4861-846E-9BFF0CADDEC8}" type="slidenum">
              <a:rPr lang="en-US"/>
              <a:pPr/>
              <a:t>19</a:t>
            </a:fld>
            <a:endParaRPr lang="en-US"/>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r>
              <a:rPr lang="en-US"/>
              <a:t>good</a:t>
            </a:r>
          </a:p>
        </p:txBody>
      </p:sp>
    </p:spTree>
    <p:extLst>
      <p:ext uri="{BB962C8B-B14F-4D97-AF65-F5344CB8AC3E}">
        <p14:creationId xmlns:p14="http://schemas.microsoft.com/office/powerpoint/2010/main" val="28505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785E0F5-397F-3108-9EC3-941244A0AB7B}"/>
              </a:ext>
            </a:extLst>
          </p:cNvPr>
          <p:cNvSpPr>
            <a:spLocks noGrp="1" noChangeArrowheads="1"/>
          </p:cNvSpPr>
          <p:nvPr>
            <p:ph type="sldNum" sz="quarter" idx="5"/>
          </p:nvPr>
        </p:nvSpPr>
        <p:spPr>
          <a:ln/>
        </p:spPr>
        <p:txBody>
          <a:bodyPr/>
          <a:lstStyle/>
          <a:p>
            <a:fld id="{95B197B5-913A-4A21-9846-B9D51444FC0D}" type="slidenum">
              <a:rPr lang="en-US" altLang="en-US"/>
              <a:pPr/>
              <a:t>20</a:t>
            </a:fld>
            <a:endParaRPr lang="en-US" altLang="en-US"/>
          </a:p>
        </p:txBody>
      </p:sp>
      <p:sp>
        <p:nvSpPr>
          <p:cNvPr id="508930" name="Rectangle 2">
            <a:extLst>
              <a:ext uri="{FF2B5EF4-FFF2-40B4-BE49-F238E27FC236}">
                <a16:creationId xmlns:a16="http://schemas.microsoft.com/office/drawing/2014/main" id="{B0DAD74B-0FE4-59B7-545D-52404AE0455F}"/>
              </a:ext>
            </a:extLst>
          </p:cNvPr>
          <p:cNvSpPr>
            <a:spLocks noGrp="1" noRot="1" noChangeAspect="1" noChangeArrowheads="1" noTextEdit="1"/>
          </p:cNvSpPr>
          <p:nvPr>
            <p:ph type="sldImg"/>
          </p:nvPr>
        </p:nvSpPr>
        <p:spPr>
          <a:ln/>
        </p:spPr>
      </p:sp>
      <p:sp>
        <p:nvSpPr>
          <p:cNvPr id="508931" name="Rectangle 3">
            <a:extLst>
              <a:ext uri="{FF2B5EF4-FFF2-40B4-BE49-F238E27FC236}">
                <a16:creationId xmlns:a16="http://schemas.microsoft.com/office/drawing/2014/main" id="{D482B497-E3CF-AB2C-DD2A-75A368E89F0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AD2549-D2CA-4D00-9C5C-C9465D763F2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r>
              <a:rPr lang="en-US" b="1"/>
              <a:t>Helps With Drainage On Entrenched Roads</a:t>
            </a:r>
          </a:p>
          <a:p>
            <a:pPr eaLnBrk="1" hangingPunct="1"/>
            <a:endParaRPr lang="en-US"/>
          </a:p>
          <a:p>
            <a:pPr eaLnBrk="1" hangingPunct="1"/>
            <a:r>
              <a:rPr lang="en-US"/>
              <a:t>This technique can really help with drainage issues on entrenched roads.</a:t>
            </a:r>
          </a:p>
          <a:p>
            <a:pPr eaLnBrk="1" hangingPunct="1"/>
            <a:endParaRPr lang="en-US"/>
          </a:p>
        </p:txBody>
      </p:sp>
    </p:spTree>
    <p:extLst>
      <p:ext uri="{BB962C8B-B14F-4D97-AF65-F5344CB8AC3E}">
        <p14:creationId xmlns:p14="http://schemas.microsoft.com/office/powerpoint/2010/main" val="3601894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355123DB-315B-4A83-BE99-12782EA3650A}" type="slidenum">
              <a:rPr lang="en-US" smtClean="0"/>
              <a:pPr/>
              <a:t>3</a:t>
            </a:fld>
            <a:endParaRPr lang="en-US"/>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42800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AD2549-D2CA-4D00-9C5C-C9465D763F2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r>
              <a:rPr lang="en-US" b="1"/>
              <a:t>Helps With Drainage On Entrenched Roads</a:t>
            </a:r>
          </a:p>
          <a:p>
            <a:pPr eaLnBrk="1" hangingPunct="1"/>
            <a:endParaRPr lang="en-US"/>
          </a:p>
          <a:p>
            <a:pPr eaLnBrk="1" hangingPunct="1"/>
            <a:r>
              <a:rPr lang="en-US"/>
              <a:t>This technique can really help with drainage issues on entrenched roads.</a:t>
            </a:r>
          </a:p>
          <a:p>
            <a:pPr eaLnBrk="1" hangingPunct="1"/>
            <a:endParaRPr lang="en-US"/>
          </a:p>
        </p:txBody>
      </p:sp>
    </p:spTree>
    <p:extLst>
      <p:ext uri="{BB962C8B-B14F-4D97-AF65-F5344CB8AC3E}">
        <p14:creationId xmlns:p14="http://schemas.microsoft.com/office/powerpoint/2010/main" val="253686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0A6EFB72-61C9-4811-A52E-AD65988743B4}" type="slidenum">
              <a:rPr lang="en-US" smtClean="0"/>
              <a:pPr/>
              <a:t>23</a:t>
            </a:fld>
            <a:endParaRPr lang="en-US"/>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pPr eaLnBrk="1" hangingPunct="1"/>
            <a:r>
              <a:rPr lang="en-US" b="1"/>
              <a:t>Fill To Eliminate Downslope Bank and Ditch – Can Sheet Flow ½ Road, and Create More Outlet Options For Pipes – Place To Put Snow</a:t>
            </a:r>
            <a:r>
              <a:rPr lang="en-US"/>
              <a:t> </a:t>
            </a:r>
          </a:p>
          <a:p>
            <a:pPr eaLnBrk="1" hangingPunct="1"/>
            <a:endParaRPr lang="en-US"/>
          </a:p>
          <a:p>
            <a:pPr eaLnBrk="1" hangingPunct="1"/>
            <a:r>
              <a:rPr lang="en-US"/>
              <a:t>By filling the road high enough to eliminate the downslope bank and ditch, water can sheet flow off the downslope side, and pipes from the upslope ditch can be outletted without a high maintenance tail ditch.  In addition, you now have some place to put the snow when you plow.</a:t>
            </a:r>
          </a:p>
          <a:p>
            <a:pPr eaLnBrk="1" hangingPunct="1"/>
            <a:endParaRPr lang="en-US"/>
          </a:p>
        </p:txBody>
      </p:sp>
    </p:spTree>
    <p:extLst>
      <p:ext uri="{BB962C8B-B14F-4D97-AF65-F5344CB8AC3E}">
        <p14:creationId xmlns:p14="http://schemas.microsoft.com/office/powerpoint/2010/main" val="2590972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62F2BB-1A38-4EC7-B07F-424A6109B31A}" type="slidenum">
              <a:rPr kumimoji="0" 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90204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62F2BB-1A38-4EC7-B07F-424A6109B31A}" type="slidenum">
              <a:rPr kumimoji="0" 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94076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F866E771-DD40-4ADC-8E16-675489E43E54}" type="slidenum">
              <a:rPr lang="en-US" smtClean="0">
                <a:solidFill>
                  <a:prstClr val="black"/>
                </a:solidFill>
              </a:rPr>
              <a:pPr/>
              <a:t>26</a:t>
            </a:fld>
            <a:endParaRPr lang="en-US">
              <a:solidFill>
                <a:prstClr val="black"/>
              </a:solidFill>
            </a:endParaRPr>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47486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F866E771-DD40-4ADC-8E16-675489E43E54}" type="slidenum">
              <a:rPr lang="en-US" smtClean="0">
                <a:solidFill>
                  <a:prstClr val="black"/>
                </a:solidFill>
              </a:rPr>
              <a:pPr/>
              <a:t>27</a:t>
            </a:fld>
            <a:endParaRPr lang="en-US">
              <a:solidFill>
                <a:prstClr val="black"/>
              </a:solidFill>
            </a:endParaRPr>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46421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AD2549-D2CA-4D00-9C5C-C9465D763F2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r>
              <a:rPr lang="en-US" b="1"/>
              <a:t>Helps With Drainage On Entrenched Roads</a:t>
            </a:r>
          </a:p>
          <a:p>
            <a:pPr eaLnBrk="1" hangingPunct="1"/>
            <a:endParaRPr lang="en-US"/>
          </a:p>
          <a:p>
            <a:pPr eaLnBrk="1" hangingPunct="1"/>
            <a:r>
              <a:rPr lang="en-US"/>
              <a:t>This technique can really help with drainage issues on entrenched roads.</a:t>
            </a:r>
          </a:p>
          <a:p>
            <a:pPr eaLnBrk="1" hangingPunct="1"/>
            <a:endParaRPr lang="en-US"/>
          </a:p>
        </p:txBody>
      </p:sp>
    </p:spTree>
    <p:extLst>
      <p:ext uri="{BB962C8B-B14F-4D97-AF65-F5344CB8AC3E}">
        <p14:creationId xmlns:p14="http://schemas.microsoft.com/office/powerpoint/2010/main" val="2022785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D661AA0-B397-2F90-A1A7-BC852C7F3704}"/>
              </a:ext>
            </a:extLst>
          </p:cNvPr>
          <p:cNvSpPr>
            <a:spLocks noGrp="1" noChangeArrowheads="1"/>
          </p:cNvSpPr>
          <p:nvPr>
            <p:ph type="sldNum" sz="quarter" idx="5"/>
          </p:nvPr>
        </p:nvSpPr>
        <p:spPr>
          <a:ln/>
        </p:spPr>
        <p:txBody>
          <a:bodyPr/>
          <a:lstStyle/>
          <a:p>
            <a:fld id="{39A39ED2-AF63-49AE-A450-E87E043BE14E}" type="slidenum">
              <a:rPr lang="en-US" altLang="en-US"/>
              <a:pPr/>
              <a:t>29</a:t>
            </a:fld>
            <a:endParaRPr lang="en-US" altLang="en-US"/>
          </a:p>
        </p:txBody>
      </p:sp>
      <p:sp>
        <p:nvSpPr>
          <p:cNvPr id="909314" name="Rectangle 2">
            <a:extLst>
              <a:ext uri="{FF2B5EF4-FFF2-40B4-BE49-F238E27FC236}">
                <a16:creationId xmlns:a16="http://schemas.microsoft.com/office/drawing/2014/main" id="{2C789CBE-B798-A24F-D418-49C5723418C6}"/>
              </a:ext>
            </a:extLst>
          </p:cNvPr>
          <p:cNvSpPr>
            <a:spLocks noGrp="1" noRot="1" noChangeAspect="1" noChangeArrowheads="1" noTextEdit="1"/>
          </p:cNvSpPr>
          <p:nvPr>
            <p:ph type="sldImg"/>
          </p:nvPr>
        </p:nvSpPr>
        <p:spPr>
          <a:ln/>
        </p:spPr>
      </p:sp>
      <p:sp>
        <p:nvSpPr>
          <p:cNvPr id="909315" name="Rectangle 3">
            <a:extLst>
              <a:ext uri="{FF2B5EF4-FFF2-40B4-BE49-F238E27FC236}">
                <a16:creationId xmlns:a16="http://schemas.microsoft.com/office/drawing/2014/main" id="{A3C01C43-6908-CE46-95F7-BD76E2D352A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AD2549-D2CA-4D00-9C5C-C9465D763F2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r>
              <a:rPr lang="en-US" b="1"/>
              <a:t>Helps With Drainage On Entrenched Roads</a:t>
            </a:r>
          </a:p>
          <a:p>
            <a:pPr eaLnBrk="1" hangingPunct="1"/>
            <a:endParaRPr lang="en-US"/>
          </a:p>
          <a:p>
            <a:pPr eaLnBrk="1" hangingPunct="1"/>
            <a:r>
              <a:rPr lang="en-US"/>
              <a:t>This technique can really help with drainage issues on entrenched roads.</a:t>
            </a:r>
          </a:p>
          <a:p>
            <a:pPr eaLnBrk="1" hangingPunct="1"/>
            <a:endParaRPr lang="en-US"/>
          </a:p>
        </p:txBody>
      </p:sp>
    </p:spTree>
    <p:extLst>
      <p:ext uri="{BB962C8B-B14F-4D97-AF65-F5344CB8AC3E}">
        <p14:creationId xmlns:p14="http://schemas.microsoft.com/office/powerpoint/2010/main" val="2083812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p:spPr>
        <p:txBody>
          <a:bodyPr/>
          <a:lstStyle/>
          <a:p>
            <a:fld id="{6425AF0E-6477-4242-9765-91E34AAF6C94}" type="slidenum">
              <a:rPr lang="en-US" smtClean="0"/>
              <a:pPr/>
              <a:t>32</a:t>
            </a:fld>
            <a:endParaRPr lang="en-US"/>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7FC24D50-3BB7-4764-BE3A-AB1173495D31}" type="slidenum">
              <a:rPr lang="en-US" smtClean="0"/>
              <a:pPr/>
              <a:t>4</a:t>
            </a:fld>
            <a:endParaRPr lang="en-US"/>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943701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AD2549-D2CA-4D00-9C5C-C9465D763F2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r>
              <a:rPr lang="en-US" b="1"/>
              <a:t>Helps With Drainage On Entrenched Roads</a:t>
            </a:r>
          </a:p>
          <a:p>
            <a:pPr eaLnBrk="1" hangingPunct="1"/>
            <a:endParaRPr lang="en-US"/>
          </a:p>
          <a:p>
            <a:pPr eaLnBrk="1" hangingPunct="1"/>
            <a:r>
              <a:rPr lang="en-US"/>
              <a:t>This technique can really help with drainage issues on entrenched roads.</a:t>
            </a:r>
          </a:p>
          <a:p>
            <a:pPr eaLnBrk="1" hangingPunct="1"/>
            <a:endParaRPr lang="en-US"/>
          </a:p>
        </p:txBody>
      </p:sp>
    </p:spTree>
    <p:extLst>
      <p:ext uri="{BB962C8B-B14F-4D97-AF65-F5344CB8AC3E}">
        <p14:creationId xmlns:p14="http://schemas.microsoft.com/office/powerpoint/2010/main" val="1469381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90ABFB-4A3A-38E6-E49E-72B3AB7327E8}"/>
              </a:ext>
            </a:extLst>
          </p:cNvPr>
          <p:cNvSpPr>
            <a:spLocks noGrp="1" noChangeArrowheads="1"/>
          </p:cNvSpPr>
          <p:nvPr>
            <p:ph type="sldNum" sz="quarter" idx="5"/>
          </p:nvPr>
        </p:nvSpPr>
        <p:spPr>
          <a:ln/>
        </p:spPr>
        <p:txBody>
          <a:bodyPr/>
          <a:lstStyle/>
          <a:p>
            <a:fld id="{D5ED7B85-22B9-4BD9-A0C7-C7DBB89DA0CB}" type="slidenum">
              <a:rPr lang="en-US" altLang="en-US"/>
              <a:pPr/>
              <a:t>34</a:t>
            </a:fld>
            <a:endParaRPr lang="en-US" altLang="en-US"/>
          </a:p>
        </p:txBody>
      </p:sp>
      <p:sp>
        <p:nvSpPr>
          <p:cNvPr id="894978" name="Rectangle 2">
            <a:extLst>
              <a:ext uri="{FF2B5EF4-FFF2-40B4-BE49-F238E27FC236}">
                <a16:creationId xmlns:a16="http://schemas.microsoft.com/office/drawing/2014/main" id="{2519DC33-8E00-60B5-E807-93C1A7F72883}"/>
              </a:ext>
            </a:extLst>
          </p:cNvPr>
          <p:cNvSpPr>
            <a:spLocks noGrp="1" noRot="1" noChangeAspect="1" noChangeArrowheads="1" noTextEdit="1"/>
          </p:cNvSpPr>
          <p:nvPr>
            <p:ph type="sldImg"/>
          </p:nvPr>
        </p:nvSpPr>
        <p:spPr>
          <a:ln/>
        </p:spPr>
      </p:sp>
      <p:sp>
        <p:nvSpPr>
          <p:cNvPr id="894979" name="Rectangle 3">
            <a:extLst>
              <a:ext uri="{FF2B5EF4-FFF2-40B4-BE49-F238E27FC236}">
                <a16:creationId xmlns:a16="http://schemas.microsoft.com/office/drawing/2014/main" id="{3402D5BF-A552-75A9-5416-02771E9B00A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E0925F4-C404-B20F-1D46-6E71F7B9E2C3}"/>
              </a:ext>
            </a:extLst>
          </p:cNvPr>
          <p:cNvSpPr>
            <a:spLocks noGrp="1" noChangeArrowheads="1"/>
          </p:cNvSpPr>
          <p:nvPr>
            <p:ph type="sldNum" sz="quarter" idx="5"/>
          </p:nvPr>
        </p:nvSpPr>
        <p:spPr>
          <a:ln/>
        </p:spPr>
        <p:txBody>
          <a:bodyPr/>
          <a:lstStyle/>
          <a:p>
            <a:fld id="{29B7642C-0750-4EF4-B258-3F7AE225A7BC}" type="slidenum">
              <a:rPr lang="en-US" altLang="en-US"/>
              <a:pPr/>
              <a:t>35</a:t>
            </a:fld>
            <a:endParaRPr lang="en-US" altLang="en-US"/>
          </a:p>
        </p:txBody>
      </p:sp>
      <p:sp>
        <p:nvSpPr>
          <p:cNvPr id="896002" name="Rectangle 2">
            <a:extLst>
              <a:ext uri="{FF2B5EF4-FFF2-40B4-BE49-F238E27FC236}">
                <a16:creationId xmlns:a16="http://schemas.microsoft.com/office/drawing/2014/main" id="{F9658A61-347D-0B02-6504-FC1E534B0808}"/>
              </a:ext>
            </a:extLst>
          </p:cNvPr>
          <p:cNvSpPr>
            <a:spLocks noGrp="1" noRot="1" noChangeAspect="1" noChangeArrowheads="1" noTextEdit="1"/>
          </p:cNvSpPr>
          <p:nvPr>
            <p:ph type="sldImg"/>
          </p:nvPr>
        </p:nvSpPr>
        <p:spPr>
          <a:ln/>
        </p:spPr>
      </p:sp>
      <p:sp>
        <p:nvSpPr>
          <p:cNvPr id="896003" name="Rectangle 3">
            <a:extLst>
              <a:ext uri="{FF2B5EF4-FFF2-40B4-BE49-F238E27FC236}">
                <a16:creationId xmlns:a16="http://schemas.microsoft.com/office/drawing/2014/main" id="{41D74860-AF8F-CD33-D0C6-3C3F9EDBE73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55C957C1-AC0A-4F95-A9C8-4C2CAE8129A6}" type="slidenum">
              <a:rPr lang="en-US" smtClean="0"/>
              <a:pPr/>
              <a:t>36</a:t>
            </a:fld>
            <a:endParaRPr lang="en-US"/>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754C8199-5805-0084-0913-5D2EED6955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2EA521B9-3CE4-48CA-B1FE-A735727916D2}" type="slidenum">
              <a:rPr lang="en-US" altLang="en-US" b="0"/>
              <a:pPr eaLnBrk="1" hangingPunct="1"/>
              <a:t>37</a:t>
            </a:fld>
            <a:endParaRPr lang="en-US" altLang="en-US" b="0"/>
          </a:p>
        </p:txBody>
      </p:sp>
      <p:sp>
        <p:nvSpPr>
          <p:cNvPr id="138243" name="Rectangle 2">
            <a:extLst>
              <a:ext uri="{FF2B5EF4-FFF2-40B4-BE49-F238E27FC236}">
                <a16:creationId xmlns:a16="http://schemas.microsoft.com/office/drawing/2014/main" id="{165755C2-5700-E5CF-52C6-45D29CFEB405}"/>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19E166CB-F2CB-AB63-1069-6C3A495D25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AD2549-D2CA-4D00-9C5C-C9465D763F2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r>
              <a:rPr lang="en-US" b="1"/>
              <a:t>Helps With Drainage On Entrenched Roads</a:t>
            </a:r>
          </a:p>
          <a:p>
            <a:pPr eaLnBrk="1" hangingPunct="1"/>
            <a:endParaRPr lang="en-US"/>
          </a:p>
          <a:p>
            <a:pPr eaLnBrk="1" hangingPunct="1"/>
            <a:r>
              <a:rPr lang="en-US"/>
              <a:t>This technique can really help with drainage issues on entrenched roads.</a:t>
            </a:r>
          </a:p>
          <a:p>
            <a:pPr eaLnBrk="1" hangingPunct="1"/>
            <a:endParaRPr lang="en-US"/>
          </a:p>
        </p:txBody>
      </p:sp>
    </p:spTree>
    <p:extLst>
      <p:ext uri="{BB962C8B-B14F-4D97-AF65-F5344CB8AC3E}">
        <p14:creationId xmlns:p14="http://schemas.microsoft.com/office/powerpoint/2010/main" val="34573002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AD2549-D2CA-4D00-9C5C-C9465D763F2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r>
              <a:rPr lang="en-US" b="1"/>
              <a:t>Helps With Drainage On Entrenched Roads</a:t>
            </a:r>
          </a:p>
          <a:p>
            <a:pPr eaLnBrk="1" hangingPunct="1"/>
            <a:endParaRPr lang="en-US"/>
          </a:p>
          <a:p>
            <a:pPr eaLnBrk="1" hangingPunct="1"/>
            <a:r>
              <a:rPr lang="en-US"/>
              <a:t>This technique can really help with drainage issues on entrenched roads.</a:t>
            </a:r>
          </a:p>
          <a:p>
            <a:pPr eaLnBrk="1" hangingPunct="1"/>
            <a:endParaRPr lang="en-US"/>
          </a:p>
        </p:txBody>
      </p:sp>
    </p:spTree>
    <p:extLst>
      <p:ext uri="{BB962C8B-B14F-4D97-AF65-F5344CB8AC3E}">
        <p14:creationId xmlns:p14="http://schemas.microsoft.com/office/powerpoint/2010/main" val="2960683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218068BF-B5D8-42BD-8D30-76060720506B}"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5</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295939" name="Rectangle 2"/>
          <p:cNvSpPr>
            <a:spLocks noGrp="1" noRot="1" noChangeAspect="1" noChangeArrowheads="1" noTextEdit="1"/>
          </p:cNvSpPr>
          <p:nvPr>
            <p:ph type="sldImg"/>
          </p:nvPr>
        </p:nvSpPr>
        <p:spPr>
          <a:ln/>
        </p:spPr>
      </p:sp>
      <p:sp>
        <p:nvSpPr>
          <p:cNvPr id="2959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68114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EEF0D36C-585B-4417-93CD-A8D6C868DB20}"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6</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71833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4FA2D58C-9538-4B50-BC95-A32414442533}"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7</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3621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A0E5D26F-418F-4C16-BA91-9948EF3F7927}"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8</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83543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2DA7A459-C7F2-43A2-9D15-A03E22B21133}"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9</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85521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E3FB9737-2E9F-4515-8EC7-A65C2DB1570F}"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10</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21418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535B21-925C-4ECB-B3D1-4B80789CCDB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0B5859-3011-4E13-BFE4-DC8B84C9078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8B06B9-27C2-4DBA-9672-138A02DE85F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FEB63F-4D7E-46DC-8634-1E5D378EAAF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4AB449-6512-4D90-AE36-6BC7FFF68E8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9E7A3D4-4C76-48D8-89D1-65723214A48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6EEEBB1-0A48-4201-9E72-C3076A12F5C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1093A3-53B5-4E10-A74F-3B84191DD986}" type="slidenum">
              <a:rPr lang="en-US"/>
              <a:pPr>
                <a:defRPr/>
              </a:pPr>
              <a:t>‹#›</a:t>
            </a:fld>
            <a:endParaRPr lang="en-US"/>
          </a:p>
        </p:txBody>
      </p:sp>
    </p:spTree>
    <p:extLst>
      <p:ext uri="{BB962C8B-B14F-4D97-AF65-F5344CB8AC3E}">
        <p14:creationId xmlns:p14="http://schemas.microsoft.com/office/powerpoint/2010/main" val="1782643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B05B24-2AC1-401D-9E44-25BC10C54437}" type="slidenum">
              <a:rPr lang="en-US"/>
              <a:pPr>
                <a:defRPr/>
              </a:pPr>
              <a:t>‹#›</a:t>
            </a:fld>
            <a:endParaRPr lang="en-US"/>
          </a:p>
        </p:txBody>
      </p:sp>
    </p:spTree>
    <p:extLst>
      <p:ext uri="{BB962C8B-B14F-4D97-AF65-F5344CB8AC3E}">
        <p14:creationId xmlns:p14="http://schemas.microsoft.com/office/powerpoint/2010/main" val="3934734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55E66C-A5C7-449F-8AD2-B2461B146015}" type="slidenum">
              <a:rPr lang="en-US"/>
              <a:pPr>
                <a:defRPr/>
              </a:pPr>
              <a:t>‹#›</a:t>
            </a:fld>
            <a:endParaRPr lang="en-US"/>
          </a:p>
        </p:txBody>
      </p:sp>
    </p:spTree>
    <p:extLst>
      <p:ext uri="{BB962C8B-B14F-4D97-AF65-F5344CB8AC3E}">
        <p14:creationId xmlns:p14="http://schemas.microsoft.com/office/powerpoint/2010/main" val="3150671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891694-4E7F-4282-865B-4611F356E814}" type="slidenum">
              <a:rPr lang="en-US"/>
              <a:pPr>
                <a:defRPr/>
              </a:pPr>
              <a:t>‹#›</a:t>
            </a:fld>
            <a:endParaRPr lang="en-US"/>
          </a:p>
        </p:txBody>
      </p:sp>
    </p:spTree>
    <p:extLst>
      <p:ext uri="{BB962C8B-B14F-4D97-AF65-F5344CB8AC3E}">
        <p14:creationId xmlns:p14="http://schemas.microsoft.com/office/powerpoint/2010/main" val="1829960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D960ED-E86D-4BBA-A11A-C0F269F7905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2D34CC-2C63-4180-8342-93FF489B9CE0}" type="slidenum">
              <a:rPr lang="en-US"/>
              <a:pPr>
                <a:defRPr/>
              </a:pPr>
              <a:t>‹#›</a:t>
            </a:fld>
            <a:endParaRPr lang="en-US"/>
          </a:p>
        </p:txBody>
      </p:sp>
    </p:spTree>
    <p:extLst>
      <p:ext uri="{BB962C8B-B14F-4D97-AF65-F5344CB8AC3E}">
        <p14:creationId xmlns:p14="http://schemas.microsoft.com/office/powerpoint/2010/main" val="2327401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6D8660-C521-4964-82D1-A6D48CE888E7}" type="slidenum">
              <a:rPr lang="en-US"/>
              <a:pPr>
                <a:defRPr/>
              </a:pPr>
              <a:t>‹#›</a:t>
            </a:fld>
            <a:endParaRPr lang="en-US"/>
          </a:p>
        </p:txBody>
      </p:sp>
    </p:spTree>
    <p:extLst>
      <p:ext uri="{BB962C8B-B14F-4D97-AF65-F5344CB8AC3E}">
        <p14:creationId xmlns:p14="http://schemas.microsoft.com/office/powerpoint/2010/main" val="3249941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7E769F6-885F-423D-9EB6-E2FC78E75078}" type="slidenum">
              <a:rPr lang="en-US"/>
              <a:pPr>
                <a:defRPr/>
              </a:pPr>
              <a:t>‹#›</a:t>
            </a:fld>
            <a:endParaRPr lang="en-US"/>
          </a:p>
        </p:txBody>
      </p:sp>
    </p:spTree>
    <p:extLst>
      <p:ext uri="{BB962C8B-B14F-4D97-AF65-F5344CB8AC3E}">
        <p14:creationId xmlns:p14="http://schemas.microsoft.com/office/powerpoint/2010/main" val="3640110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D7A825-E54E-480F-A7D0-5E0338B9E0B6}" type="slidenum">
              <a:rPr lang="en-US"/>
              <a:pPr>
                <a:defRPr/>
              </a:pPr>
              <a:t>‹#›</a:t>
            </a:fld>
            <a:endParaRPr lang="en-US"/>
          </a:p>
        </p:txBody>
      </p:sp>
    </p:spTree>
    <p:extLst>
      <p:ext uri="{BB962C8B-B14F-4D97-AF65-F5344CB8AC3E}">
        <p14:creationId xmlns:p14="http://schemas.microsoft.com/office/powerpoint/2010/main" val="12694504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107066-D2BA-4CD5-AB48-C075876CCFF3}" type="slidenum">
              <a:rPr lang="en-US"/>
              <a:pPr>
                <a:defRPr/>
              </a:pPr>
              <a:t>‹#›</a:t>
            </a:fld>
            <a:endParaRPr lang="en-US"/>
          </a:p>
        </p:txBody>
      </p:sp>
    </p:spTree>
    <p:extLst>
      <p:ext uri="{BB962C8B-B14F-4D97-AF65-F5344CB8AC3E}">
        <p14:creationId xmlns:p14="http://schemas.microsoft.com/office/powerpoint/2010/main" val="3257503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FE8B59-B2BD-451B-9F98-9EAD4AE612A7}" type="slidenum">
              <a:rPr lang="en-US"/>
              <a:pPr>
                <a:defRPr/>
              </a:pPr>
              <a:t>‹#›</a:t>
            </a:fld>
            <a:endParaRPr lang="en-US"/>
          </a:p>
        </p:txBody>
      </p:sp>
    </p:spTree>
    <p:extLst>
      <p:ext uri="{BB962C8B-B14F-4D97-AF65-F5344CB8AC3E}">
        <p14:creationId xmlns:p14="http://schemas.microsoft.com/office/powerpoint/2010/main" val="2560124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646EC2-C7A5-4663-A4AB-BB478C0F933C}" type="slidenum">
              <a:rPr lang="en-US"/>
              <a:pPr>
                <a:defRPr/>
              </a:pPr>
              <a:t>‹#›</a:t>
            </a:fld>
            <a:endParaRPr lang="en-US"/>
          </a:p>
        </p:txBody>
      </p:sp>
    </p:spTree>
    <p:extLst>
      <p:ext uri="{BB962C8B-B14F-4D97-AF65-F5344CB8AC3E}">
        <p14:creationId xmlns:p14="http://schemas.microsoft.com/office/powerpoint/2010/main" val="1587724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6126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4A0A36-7B15-4D62-9A5A-AF1FB6678FED}" type="slidenum">
              <a:rPr lang="en-US"/>
              <a:pPr>
                <a:defRPr/>
              </a:pPr>
              <a:t>‹#›</a:t>
            </a:fld>
            <a:endParaRPr lang="en-US"/>
          </a:p>
        </p:txBody>
      </p:sp>
    </p:spTree>
    <p:extLst>
      <p:ext uri="{BB962C8B-B14F-4D97-AF65-F5344CB8AC3E}">
        <p14:creationId xmlns:p14="http://schemas.microsoft.com/office/powerpoint/2010/main" val="2491458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91440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F5AECE2-599F-4914-9F50-4A40EE0C36E6}" type="slidenum">
              <a:rPr lang="en-US"/>
              <a:pPr>
                <a:defRPr/>
              </a:pPr>
              <a:t>‹#›</a:t>
            </a:fld>
            <a:endParaRPr lang="en-US"/>
          </a:p>
        </p:txBody>
      </p:sp>
    </p:spTree>
    <p:extLst>
      <p:ext uri="{BB962C8B-B14F-4D97-AF65-F5344CB8AC3E}">
        <p14:creationId xmlns:p14="http://schemas.microsoft.com/office/powerpoint/2010/main" val="869611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latin typeface="Calibri" panose="020F0502020204030204" pitchFamily="34" charset="0"/>
            </a:endParaRPr>
          </a:p>
        </p:txBody>
      </p:sp>
      <p:sp>
        <p:nvSpPr>
          <p:cNvPr id="17" name="bk object 17"/>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ln w="25400">
            <a:solidFill>
              <a:srgbClr val="00956F"/>
            </a:solidFill>
          </a:ln>
        </p:spPr>
        <p:txBody>
          <a:bodyPr wrap="square" lIns="0" tIns="0" rIns="0" bIns="0" rtlCol="0"/>
          <a:lstStyle/>
          <a:p>
            <a:endParaRPr dirty="0">
              <a:latin typeface="Calibri" panose="020F0502020204030204" pitchFamily="34" charset="0"/>
            </a:endParaRPr>
          </a:p>
        </p:txBody>
      </p:sp>
      <p:sp>
        <p:nvSpPr>
          <p:cNvPr id="18" name="bk object 18"/>
          <p:cNvSpPr/>
          <p:nvPr/>
        </p:nvSpPr>
        <p:spPr>
          <a:xfrm>
            <a:off x="0" y="380"/>
            <a:ext cx="9144000" cy="347980"/>
          </a:xfrm>
          <a:custGeom>
            <a:avLst/>
            <a:gdLst/>
            <a:ahLst/>
            <a:cxnLst/>
            <a:rect l="l" t="t" r="r" b="b"/>
            <a:pathLst>
              <a:path w="9144000" h="347980">
                <a:moveTo>
                  <a:pt x="0" y="0"/>
                </a:moveTo>
                <a:lnTo>
                  <a:pt x="9144000" y="0"/>
                </a:lnTo>
                <a:lnTo>
                  <a:pt x="9144000" y="347472"/>
                </a:lnTo>
                <a:lnTo>
                  <a:pt x="0" y="347472"/>
                </a:lnTo>
                <a:lnTo>
                  <a:pt x="0" y="0"/>
                </a:lnTo>
                <a:close/>
              </a:path>
            </a:pathLst>
          </a:custGeom>
          <a:ln w="25400">
            <a:solidFill>
              <a:srgbClr val="003300"/>
            </a:solidFill>
          </a:ln>
        </p:spPr>
        <p:txBody>
          <a:bodyPr wrap="square" lIns="0" tIns="0" rIns="0" bIns="0" rtlCol="0"/>
          <a:lstStyle/>
          <a:p>
            <a:endParaRPr dirty="0">
              <a:latin typeface="Calibri" panose="020F0502020204030204" pitchFamily="34" charset="0"/>
            </a:endParaRPr>
          </a:p>
        </p:txBody>
      </p:sp>
      <p:sp>
        <p:nvSpPr>
          <p:cNvPr id="19" name="bk object 19"/>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0000"/>
          </a:solidFill>
        </p:spPr>
        <p:txBody>
          <a:bodyPr wrap="square" lIns="0" tIns="0" rIns="0" bIns="0" rtlCol="0"/>
          <a:lstStyle/>
          <a:p>
            <a:endParaRPr dirty="0">
              <a:latin typeface="Calibri" panose="020F0502020204030204" pitchFamily="34" charset="0"/>
            </a:endParaRPr>
          </a:p>
        </p:txBody>
      </p:sp>
      <p:sp>
        <p:nvSpPr>
          <p:cNvPr id="2" name="Holder 2"/>
          <p:cNvSpPr>
            <a:spLocks noGrp="1"/>
          </p:cNvSpPr>
          <p:nvPr>
            <p:ph type="title"/>
          </p:nvPr>
        </p:nvSpPr>
        <p:spPr/>
        <p:txBody>
          <a:bodyPr lIns="0" tIns="0" rIns="0" bIns="0"/>
          <a:lstStyle>
            <a:lvl1pPr>
              <a:defRPr sz="2000" b="1" i="0">
                <a:solidFill>
                  <a:schemeClr val="tx1"/>
                </a:solidFill>
                <a:latin typeface="Calibri" panose="020F0502020204030204" pitchFamily="34" charset="0"/>
                <a:cs typeface="Calibri" panose="020F0502020204030204" pitchFamily="34" charset="0"/>
              </a:defRPr>
            </a:lvl1pPr>
          </a:lstStyle>
          <a:p>
            <a:endParaRPr dirty="0"/>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10797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AD1DF2-3FF2-4887-9822-E16CA90E6FCD}"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1093A3-53B5-4E10-A74F-3B84191DD986}" type="slidenum">
              <a:rPr lang="en-US"/>
              <a:pPr>
                <a:defRPr/>
              </a:pPr>
              <a:t>‹#›</a:t>
            </a:fld>
            <a:endParaRPr lang="en-US"/>
          </a:p>
        </p:txBody>
      </p:sp>
    </p:spTree>
    <p:extLst>
      <p:ext uri="{BB962C8B-B14F-4D97-AF65-F5344CB8AC3E}">
        <p14:creationId xmlns:p14="http://schemas.microsoft.com/office/powerpoint/2010/main" val="20039684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B05B24-2AC1-401D-9E44-25BC10C54437}" type="slidenum">
              <a:rPr lang="en-US"/>
              <a:pPr>
                <a:defRPr/>
              </a:pPr>
              <a:t>‹#›</a:t>
            </a:fld>
            <a:endParaRPr lang="en-US"/>
          </a:p>
        </p:txBody>
      </p:sp>
    </p:spTree>
    <p:extLst>
      <p:ext uri="{BB962C8B-B14F-4D97-AF65-F5344CB8AC3E}">
        <p14:creationId xmlns:p14="http://schemas.microsoft.com/office/powerpoint/2010/main" val="14263211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55E66C-A5C7-449F-8AD2-B2461B146015}" type="slidenum">
              <a:rPr lang="en-US"/>
              <a:pPr>
                <a:defRPr/>
              </a:pPr>
              <a:t>‹#›</a:t>
            </a:fld>
            <a:endParaRPr lang="en-US"/>
          </a:p>
        </p:txBody>
      </p:sp>
    </p:spTree>
    <p:extLst>
      <p:ext uri="{BB962C8B-B14F-4D97-AF65-F5344CB8AC3E}">
        <p14:creationId xmlns:p14="http://schemas.microsoft.com/office/powerpoint/2010/main" val="190683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891694-4E7F-4282-865B-4611F356E814}" type="slidenum">
              <a:rPr lang="en-US"/>
              <a:pPr>
                <a:defRPr/>
              </a:pPr>
              <a:t>‹#›</a:t>
            </a:fld>
            <a:endParaRPr lang="en-US"/>
          </a:p>
        </p:txBody>
      </p:sp>
    </p:spTree>
    <p:extLst>
      <p:ext uri="{BB962C8B-B14F-4D97-AF65-F5344CB8AC3E}">
        <p14:creationId xmlns:p14="http://schemas.microsoft.com/office/powerpoint/2010/main" val="30350658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2D34CC-2C63-4180-8342-93FF489B9CE0}" type="slidenum">
              <a:rPr lang="en-US"/>
              <a:pPr>
                <a:defRPr/>
              </a:pPr>
              <a:t>‹#›</a:t>
            </a:fld>
            <a:endParaRPr lang="en-US"/>
          </a:p>
        </p:txBody>
      </p:sp>
    </p:spTree>
    <p:extLst>
      <p:ext uri="{BB962C8B-B14F-4D97-AF65-F5344CB8AC3E}">
        <p14:creationId xmlns:p14="http://schemas.microsoft.com/office/powerpoint/2010/main" val="12231023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6D8660-C521-4964-82D1-A6D48CE888E7}" type="slidenum">
              <a:rPr lang="en-US"/>
              <a:pPr>
                <a:defRPr/>
              </a:pPr>
              <a:t>‹#›</a:t>
            </a:fld>
            <a:endParaRPr lang="en-US"/>
          </a:p>
        </p:txBody>
      </p:sp>
    </p:spTree>
    <p:extLst>
      <p:ext uri="{BB962C8B-B14F-4D97-AF65-F5344CB8AC3E}">
        <p14:creationId xmlns:p14="http://schemas.microsoft.com/office/powerpoint/2010/main" val="4525869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7E769F6-885F-423D-9EB6-E2FC78E75078}" type="slidenum">
              <a:rPr lang="en-US"/>
              <a:pPr>
                <a:defRPr/>
              </a:pPr>
              <a:t>‹#›</a:t>
            </a:fld>
            <a:endParaRPr lang="en-US"/>
          </a:p>
        </p:txBody>
      </p:sp>
    </p:spTree>
    <p:extLst>
      <p:ext uri="{BB962C8B-B14F-4D97-AF65-F5344CB8AC3E}">
        <p14:creationId xmlns:p14="http://schemas.microsoft.com/office/powerpoint/2010/main" val="34779158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D7A825-E54E-480F-A7D0-5E0338B9E0B6}" type="slidenum">
              <a:rPr lang="en-US"/>
              <a:pPr>
                <a:defRPr/>
              </a:pPr>
              <a:t>‹#›</a:t>
            </a:fld>
            <a:endParaRPr lang="en-US"/>
          </a:p>
        </p:txBody>
      </p:sp>
    </p:spTree>
    <p:extLst>
      <p:ext uri="{BB962C8B-B14F-4D97-AF65-F5344CB8AC3E}">
        <p14:creationId xmlns:p14="http://schemas.microsoft.com/office/powerpoint/2010/main" val="2138135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107066-D2BA-4CD5-AB48-C075876CCFF3}" type="slidenum">
              <a:rPr lang="en-US"/>
              <a:pPr>
                <a:defRPr/>
              </a:pPr>
              <a:t>‹#›</a:t>
            </a:fld>
            <a:endParaRPr lang="en-US"/>
          </a:p>
        </p:txBody>
      </p:sp>
    </p:spTree>
    <p:extLst>
      <p:ext uri="{BB962C8B-B14F-4D97-AF65-F5344CB8AC3E}">
        <p14:creationId xmlns:p14="http://schemas.microsoft.com/office/powerpoint/2010/main" val="1834981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FE8B59-B2BD-451B-9F98-9EAD4AE612A7}" type="slidenum">
              <a:rPr lang="en-US"/>
              <a:pPr>
                <a:defRPr/>
              </a:pPr>
              <a:t>‹#›</a:t>
            </a:fld>
            <a:endParaRPr lang="en-US"/>
          </a:p>
        </p:txBody>
      </p:sp>
    </p:spTree>
    <p:extLst>
      <p:ext uri="{BB962C8B-B14F-4D97-AF65-F5344CB8AC3E}">
        <p14:creationId xmlns:p14="http://schemas.microsoft.com/office/powerpoint/2010/main" val="315709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9CF93B-5B93-4610-BD2A-833EA15AEFFE}"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646EC2-C7A5-4663-A4AB-BB478C0F933C}" type="slidenum">
              <a:rPr lang="en-US"/>
              <a:pPr>
                <a:defRPr/>
              </a:pPr>
              <a:t>‹#›</a:t>
            </a:fld>
            <a:endParaRPr lang="en-US"/>
          </a:p>
        </p:txBody>
      </p:sp>
    </p:spTree>
    <p:extLst>
      <p:ext uri="{BB962C8B-B14F-4D97-AF65-F5344CB8AC3E}">
        <p14:creationId xmlns:p14="http://schemas.microsoft.com/office/powerpoint/2010/main" val="1394408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6126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4A0A36-7B15-4D62-9A5A-AF1FB6678FED}" type="slidenum">
              <a:rPr lang="en-US"/>
              <a:pPr>
                <a:defRPr/>
              </a:pPr>
              <a:t>‹#›</a:t>
            </a:fld>
            <a:endParaRPr lang="en-US"/>
          </a:p>
        </p:txBody>
      </p:sp>
    </p:spTree>
    <p:extLst>
      <p:ext uri="{BB962C8B-B14F-4D97-AF65-F5344CB8AC3E}">
        <p14:creationId xmlns:p14="http://schemas.microsoft.com/office/powerpoint/2010/main" val="34263760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91440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F5AECE2-599F-4914-9F50-4A40EE0C36E6}" type="slidenum">
              <a:rPr lang="en-US"/>
              <a:pPr>
                <a:defRPr/>
              </a:pPr>
              <a:t>‹#›</a:t>
            </a:fld>
            <a:endParaRPr lang="en-US"/>
          </a:p>
        </p:txBody>
      </p:sp>
    </p:spTree>
    <p:extLst>
      <p:ext uri="{BB962C8B-B14F-4D97-AF65-F5344CB8AC3E}">
        <p14:creationId xmlns:p14="http://schemas.microsoft.com/office/powerpoint/2010/main" val="1125270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0679745-A7C1-4B46-B7F0-F421659292A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BA069C-AA59-42E3-ADE6-17D58629081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95603C0-DA82-4AAB-9191-3C28CFE1F2B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A5EF10-C18F-46E9-97F9-C64F690D23B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23FDA8-D2DA-42E6-A747-DACF6375329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Calibri" panose="020F050202020403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Calibri" panose="020F050202020403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Calibri" panose="020F0502020204030204" pitchFamily="34" charset="0"/>
              </a:defRPr>
            </a:lvl1pPr>
          </a:lstStyle>
          <a:p>
            <a:pPr>
              <a:defRPr/>
            </a:pPr>
            <a:fld id="{88D73281-F29E-4BB7-813F-FD02D669DD4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Lst>
  <p:txStyles>
    <p:titleStyle>
      <a:lvl1pPr algn="ctr"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Calibri" panose="020F0502020204030204" pitchFamily="34"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Calibri" panose="020F0502020204030204"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Calibri" panose="020F0502020204030204" pitchFamily="34" charset="0"/>
              </a:defRPr>
            </a:lvl1pPr>
          </a:lstStyle>
          <a:p>
            <a:pPr>
              <a:defRPr/>
            </a:pPr>
            <a:fld id="{6BB08A7A-B176-47A2-A004-E5B58B4E5F84}" type="slidenum">
              <a:rPr lang="en-US" smtClean="0"/>
              <a:pPr>
                <a:defRPr/>
              </a:pPr>
              <a:t>‹#›</a:t>
            </a:fld>
            <a:endParaRPr lang="en-US" dirty="0"/>
          </a:p>
        </p:txBody>
      </p:sp>
    </p:spTree>
    <p:extLst>
      <p:ext uri="{BB962C8B-B14F-4D97-AF65-F5344CB8AC3E}">
        <p14:creationId xmlns:p14="http://schemas.microsoft.com/office/powerpoint/2010/main" val="304416383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Lst>
  <p:txStyles>
    <p:titleStyle>
      <a:lvl1pPr algn="ctr"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6BB08A7A-B176-47A2-A004-E5B58B4E5F84}" type="slidenum">
              <a:rPr lang="en-US"/>
              <a:pPr>
                <a:defRPr/>
              </a:pPr>
              <a:t>‹#›</a:t>
            </a:fld>
            <a:endParaRPr lang="en-US"/>
          </a:p>
        </p:txBody>
      </p:sp>
    </p:spTree>
    <p:extLst>
      <p:ext uri="{BB962C8B-B14F-4D97-AF65-F5344CB8AC3E}">
        <p14:creationId xmlns:p14="http://schemas.microsoft.com/office/powerpoint/2010/main" val="3927788516"/>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mc159@psu.edu"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mailto:smb201@psu.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9.jpeg"/><Relationship Id="rId5" Type="http://schemas.openxmlformats.org/officeDocument/2006/relationships/image" Target="../media/image13.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38.png"/><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38.png"/><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13.jpeg"/><Relationship Id="rId5" Type="http://schemas.openxmlformats.org/officeDocument/2006/relationships/image" Target="../media/image11.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image" Target="../media/image9.jpeg"/><Relationship Id="rId5" Type="http://schemas.openxmlformats.org/officeDocument/2006/relationships/image" Target="../media/image16.png"/><Relationship Id="rId4" Type="http://schemas.openxmlformats.org/officeDocument/2006/relationships/image" Target="../media/image14.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ree, grass, outdoor, forest&#10;&#10;Description automatically generated">
            <a:extLst>
              <a:ext uri="{FF2B5EF4-FFF2-40B4-BE49-F238E27FC236}">
                <a16:creationId xmlns:a16="http://schemas.microsoft.com/office/drawing/2014/main" id="{39A53EEC-5C57-475A-A42A-18331639B4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A8960760-FE34-A424-BAD9-EE89A93B2A27}"/>
              </a:ext>
            </a:extLst>
          </p:cNvPr>
          <p:cNvSpPr txBox="1"/>
          <p:nvPr/>
        </p:nvSpPr>
        <p:spPr>
          <a:xfrm>
            <a:off x="3044834" y="134331"/>
            <a:ext cx="58220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0" i="0" u="sng" strike="noStrike" kern="0" cap="none" spc="0" normalizeH="0" baseline="0" noProof="0" dirty="0">
                <a:ln>
                  <a:noFill/>
                </a:ln>
                <a:solidFill>
                  <a:srgbClr val="FFFFFF"/>
                </a:solidFill>
                <a:effectLst/>
                <a:uLnTx/>
                <a:uFillTx/>
                <a:latin typeface="Gill Sans MT"/>
              </a:rPr>
              <a:t>Shallow Crosspipes</a:t>
            </a:r>
            <a:endParaRPr kumimoji="0" lang="en-US" sz="3600" b="0" i="0" u="none" strike="noStrike" kern="0" cap="none" spc="0" normalizeH="0" baseline="0" noProof="0" dirty="0">
              <a:ln>
                <a:noFill/>
              </a:ln>
              <a:solidFill>
                <a:srgbClr val="FFFFFF"/>
              </a:solidFill>
              <a:effectLst/>
              <a:uLnTx/>
              <a:uFillTx/>
              <a:latin typeface="Gill Sans MT"/>
            </a:endParaRPr>
          </a:p>
        </p:txBody>
      </p:sp>
      <p:sp>
        <p:nvSpPr>
          <p:cNvPr id="7" name="TextBox 6">
            <a:extLst>
              <a:ext uri="{FF2B5EF4-FFF2-40B4-BE49-F238E27FC236}">
                <a16:creationId xmlns:a16="http://schemas.microsoft.com/office/drawing/2014/main" id="{DFF42409-F694-AA70-9FA6-B7FF746678F0}"/>
              </a:ext>
            </a:extLst>
          </p:cNvPr>
          <p:cNvSpPr txBox="1"/>
          <p:nvPr/>
        </p:nvSpPr>
        <p:spPr>
          <a:xfrm>
            <a:off x="176091" y="134331"/>
            <a:ext cx="2868743" cy="1938847"/>
          </a:xfrm>
          <a:prstGeom prst="rect">
            <a:avLst/>
          </a:prstGeom>
          <a:solidFill>
            <a:srgbClr val="003D78">
              <a:alpha val="65000"/>
            </a:srgbClr>
          </a:solidFill>
        </p:spPr>
        <p:txBody>
          <a:bodyPr wrap="square" lIns="91295" tIns="45648" rIns="91295" bIns="45648" rtlCol="0" anchor="t">
            <a:spAutoFit/>
          </a:bodyPr>
          <a:lstStyle/>
          <a:p>
            <a:pPr defTabSz="912989" fontAlgn="auto">
              <a:spcBef>
                <a:spcPts val="0"/>
              </a:spcBef>
              <a:spcAft>
                <a:spcPts val="0"/>
              </a:spcAft>
              <a:defRPr/>
            </a:pPr>
            <a:r>
              <a:rPr lang="en-US" sz="2000" b="0" kern="0" dirty="0">
                <a:solidFill>
                  <a:srgbClr val="FFFFFF"/>
                </a:solidFill>
                <a:latin typeface="Gill Sans MT"/>
              </a:rPr>
              <a:t>Dirt Gravel and Low Volume Road Program</a:t>
            </a:r>
            <a:r>
              <a:rPr lang="en-US" sz="3000" b="0" kern="0" dirty="0">
                <a:solidFill>
                  <a:srgbClr val="FFFFFF"/>
                </a:solidFill>
                <a:latin typeface="Gill Sans MT"/>
              </a:rPr>
              <a:t> </a:t>
            </a:r>
          </a:p>
          <a:p>
            <a:pPr defTabSz="912989" fontAlgn="auto">
              <a:spcBef>
                <a:spcPts val="0"/>
              </a:spcBef>
              <a:spcAft>
                <a:spcPts val="0"/>
              </a:spcAft>
              <a:defRPr/>
            </a:pPr>
            <a:r>
              <a:rPr lang="en-US" sz="4000" b="0" kern="0" dirty="0">
                <a:solidFill>
                  <a:srgbClr val="FFFFFF"/>
                </a:solidFill>
                <a:latin typeface="Gill Sans MT"/>
              </a:rPr>
              <a:t>WEBINAR</a:t>
            </a:r>
            <a:endParaRPr lang="en-US" sz="3000" b="0" kern="0" dirty="0">
              <a:solidFill>
                <a:srgbClr val="FFFFFF"/>
              </a:solidFill>
              <a:latin typeface="Gill Sans MT"/>
            </a:endParaRPr>
          </a:p>
          <a:p>
            <a:pPr defTabSz="912989" fontAlgn="auto">
              <a:spcBef>
                <a:spcPts val="0"/>
              </a:spcBef>
              <a:spcAft>
                <a:spcPts val="0"/>
              </a:spcAft>
              <a:defRPr/>
            </a:pPr>
            <a:r>
              <a:rPr lang="en-US" sz="3000" b="0" kern="0" dirty="0">
                <a:solidFill>
                  <a:srgbClr val="FFFFFF"/>
                </a:solidFill>
                <a:latin typeface="Gill Sans MT"/>
              </a:rPr>
              <a:t>3/23/23, 9am</a:t>
            </a:r>
            <a:endParaRPr lang="en-US" sz="3200" b="0" kern="0" dirty="0">
              <a:solidFill>
                <a:srgbClr val="3FAF49"/>
              </a:solidFill>
              <a:latin typeface="Gill Sans MT"/>
            </a:endParaRPr>
          </a:p>
        </p:txBody>
      </p:sp>
      <p:sp>
        <p:nvSpPr>
          <p:cNvPr id="8" name="Rectangle 7">
            <a:extLst>
              <a:ext uri="{FF2B5EF4-FFF2-40B4-BE49-F238E27FC236}">
                <a16:creationId xmlns:a16="http://schemas.microsoft.com/office/drawing/2014/main" id="{473CB8E5-2E60-2C58-837E-BC2B24AAC636}"/>
              </a:ext>
            </a:extLst>
          </p:cNvPr>
          <p:cNvSpPr/>
          <p:nvPr/>
        </p:nvSpPr>
        <p:spPr>
          <a:xfrm>
            <a:off x="6632455" y="4533899"/>
            <a:ext cx="2387719" cy="2189769"/>
          </a:xfrm>
          <a:prstGeom prst="rect">
            <a:avLst/>
          </a:prstGeom>
          <a:solidFill>
            <a:srgbClr val="003D78">
              <a:lumMod val="75000"/>
              <a:alpha val="64000"/>
            </a:srgbClr>
          </a:solidFill>
          <a:ln w="25400" cap="flat" cmpd="sng" algn="ctr">
            <a:noFill/>
            <a:prstDash val="solid"/>
          </a:ln>
          <a:effectLst/>
        </p:spPr>
        <p:txBody>
          <a:bodyPr tIns="0" rtlCol="0" anchor="t" anchorCtr="0"/>
          <a:lstStyle/>
          <a:p>
            <a:pPr algn="ctr">
              <a:spcBef>
                <a:spcPct val="20000"/>
              </a:spcBef>
              <a:defRPr/>
            </a:pPr>
            <a:r>
              <a:rPr kumimoji="0" lang="en-US" sz="1600" b="1" i="0" u="sng" strike="noStrike" kern="1200" cap="none" spc="0" normalizeH="0" baseline="0" noProof="0" dirty="0">
                <a:ln>
                  <a:noFill/>
                </a:ln>
                <a:solidFill>
                  <a:srgbClr val="FFFFFF"/>
                </a:solidFill>
                <a:effectLst/>
                <a:uLnTx/>
                <a:uFillTx/>
                <a:latin typeface="Gill Sans MT"/>
                <a:ea typeface="+mn-ea"/>
                <a:cs typeface="+mn-cs"/>
              </a:rPr>
              <a:t>CDGRS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rPr>
              <a:t>Dave Creamer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b="0" dirty="0">
                <a:solidFill>
                  <a:srgbClr val="FFFFFF"/>
                </a:solidFill>
                <a:latin typeface="Gill Sans MT"/>
                <a:hlinkClick r:id="rId3"/>
              </a:rPr>
              <a:t>dmc159@psu.edu</a:t>
            </a:r>
            <a:r>
              <a:rPr lang="en-US" sz="1600" b="0" dirty="0">
                <a:solidFill>
                  <a:srgbClr val="FFFFFF"/>
                </a:solidFill>
                <a:latin typeface="Gill Sans MT"/>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rPr>
              <a:t>Steve Bloser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hlinkClick r:id="rId4"/>
              </a:rPr>
              <a:t>smb201@psu.edu</a:t>
            </a: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1600" dirty="0">
              <a:solidFill>
                <a:srgbClr val="FFFFFF"/>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p:txBody>
      </p:sp>
      <p:pic>
        <p:nvPicPr>
          <p:cNvPr id="9" name="Picture 8">
            <a:extLst>
              <a:ext uri="{FF2B5EF4-FFF2-40B4-BE49-F238E27FC236}">
                <a16:creationId xmlns:a16="http://schemas.microsoft.com/office/drawing/2014/main" id="{F6743E9C-EB2A-9F22-4A6F-7C1F225D03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10931" y="6118866"/>
            <a:ext cx="805145" cy="518749"/>
          </a:xfrm>
          <a:prstGeom prst="rect">
            <a:avLst/>
          </a:prstGeom>
        </p:spPr>
      </p:pic>
      <p:pic>
        <p:nvPicPr>
          <p:cNvPr id="10" name="Picture 9">
            <a:extLst>
              <a:ext uri="{FF2B5EF4-FFF2-40B4-BE49-F238E27FC236}">
                <a16:creationId xmlns:a16="http://schemas.microsoft.com/office/drawing/2014/main" id="{A8AE2A2B-D64F-2801-54A2-4BEBE4AD550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96054" y="6118867"/>
            <a:ext cx="1351220" cy="518749"/>
          </a:xfrm>
          <a:prstGeom prst="rect">
            <a:avLst/>
          </a:prstGeom>
        </p:spPr>
      </p:pic>
      <p:sp>
        <p:nvSpPr>
          <p:cNvPr id="23" name="Subtitle 2">
            <a:extLst>
              <a:ext uri="{FF2B5EF4-FFF2-40B4-BE49-F238E27FC236}">
                <a16:creationId xmlns:a16="http://schemas.microsoft.com/office/drawing/2014/main" id="{0DF907DA-C40F-16CB-1D9F-3F9F17A9CF21}"/>
              </a:ext>
            </a:extLst>
          </p:cNvPr>
          <p:cNvSpPr txBox="1">
            <a:spLocks/>
          </p:cNvSpPr>
          <p:nvPr/>
        </p:nvSpPr>
        <p:spPr>
          <a:xfrm>
            <a:off x="148053" y="5391150"/>
            <a:ext cx="6360576" cy="1301380"/>
          </a:xfrm>
          <a:prstGeom prst="rect">
            <a:avLst/>
          </a:prstGeom>
          <a:solidFill>
            <a:srgbClr val="003D78">
              <a:lumMod val="75000"/>
              <a:alpha val="64000"/>
            </a:srgbClr>
          </a:solidFill>
          <a:ln w="25400" cap="flat" cmpd="sng" algn="ctr">
            <a:noFill/>
            <a:prstDash val="solid"/>
          </a:ln>
          <a:effectLst/>
        </p:spPr>
        <p:txBody>
          <a:bodyPr tIns="0" rtlCol="0" anchor="t" anchorCtr="0"/>
          <a:lstStyle>
            <a:defPPr>
              <a:defRPr lang="en-US"/>
            </a:defPPr>
            <a:lvl1pPr marR="0" lvl="0" indent="0" algn="ctr" fontAlgn="auto">
              <a:lnSpc>
                <a:spcPct val="100000"/>
              </a:lnSpc>
              <a:spcBef>
                <a:spcPct val="20000"/>
              </a:spcBef>
              <a:spcAft>
                <a:spcPts val="0"/>
              </a:spcAft>
              <a:buClrTx/>
              <a:buSzTx/>
              <a:buFont typeface="Arial" pitchFamily="34" charset="0"/>
              <a:buNone/>
              <a:tabLst/>
              <a:defRPr sz="1600">
                <a:solidFill>
                  <a:srgbClr val="FFFFFF"/>
                </a:solidFill>
                <a:latin typeface="Gill Sans MT"/>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0" cap="none" spc="0" normalizeH="0" baseline="0" noProof="0" dirty="0">
                <a:ln>
                  <a:noFill/>
                </a:ln>
                <a:solidFill>
                  <a:srgbClr val="FFFFFF"/>
                </a:solidFill>
                <a:effectLst/>
                <a:uLnTx/>
                <a:uFillTx/>
                <a:latin typeface="Gill Sans MT"/>
              </a:rPr>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646-876-9923.</a:t>
            </a:r>
          </a:p>
        </p:txBody>
      </p:sp>
    </p:spTree>
    <p:extLst>
      <p:ext uri="{BB962C8B-B14F-4D97-AF65-F5344CB8AC3E}">
        <p14:creationId xmlns:p14="http://schemas.microsoft.com/office/powerpoint/2010/main" val="3217302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6434" name="Rectangle 10"/>
          <p:cNvSpPr>
            <a:spLocks noChangeArrowheads="1"/>
          </p:cNvSpPr>
          <p:nvPr/>
        </p:nvSpPr>
        <p:spPr bwMode="auto">
          <a:xfrm>
            <a:off x="4699000" y="1666875"/>
            <a:ext cx="4216400" cy="4191000"/>
          </a:xfrm>
          <a:prstGeom prst="rect">
            <a:avLst/>
          </a:prstGeom>
          <a:solidFill>
            <a:schemeClr val="bg1"/>
          </a:solidFill>
          <a:ln w="9525" algn="ctr">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435" name="Freeform 72" descr="Granite"/>
          <p:cNvSpPr>
            <a:spLocks/>
          </p:cNvSpPr>
          <p:nvPr/>
        </p:nvSpPr>
        <p:spPr bwMode="auto">
          <a:xfrm>
            <a:off x="4699000" y="1952625"/>
            <a:ext cx="4248150" cy="2457450"/>
          </a:xfrm>
          <a:custGeom>
            <a:avLst/>
            <a:gdLst>
              <a:gd name="T0" fmla="*/ 0 w 2676"/>
              <a:gd name="T1" fmla="*/ 2147483647 h 1548"/>
              <a:gd name="T2" fmla="*/ 2147483647 w 2676"/>
              <a:gd name="T3" fmla="*/ 2147483647 h 1548"/>
              <a:gd name="T4" fmla="*/ 2147483647 w 2676"/>
              <a:gd name="T5" fmla="*/ 0 h 1548"/>
              <a:gd name="T6" fmla="*/ 2147483647 w 2676"/>
              <a:gd name="T7" fmla="*/ 2147483647 h 1548"/>
              <a:gd name="T8" fmla="*/ 2147483647 w 2676"/>
              <a:gd name="T9" fmla="*/ 2147483647 h 1548"/>
              <a:gd name="T10" fmla="*/ 2147483647 w 2676"/>
              <a:gd name="T11" fmla="*/ 2147483647 h 1548"/>
              <a:gd name="T12" fmla="*/ 2147483647 w 2676"/>
              <a:gd name="T13" fmla="*/ 2147483647 h 1548"/>
              <a:gd name="T14" fmla="*/ 2147483647 w 2676"/>
              <a:gd name="T15" fmla="*/ 2147483647 h 1548"/>
              <a:gd name="T16" fmla="*/ 2147483647 w 2676"/>
              <a:gd name="T17" fmla="*/ 2147483647 h 1548"/>
              <a:gd name="T18" fmla="*/ 2147483647 w 2676"/>
              <a:gd name="T19" fmla="*/ 2147483647 h 1548"/>
              <a:gd name="T20" fmla="*/ 0 w 2676"/>
              <a:gd name="T21" fmla="*/ 2147483647 h 15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76"/>
              <a:gd name="T34" fmla="*/ 0 h 1548"/>
              <a:gd name="T35" fmla="*/ 2676 w 2676"/>
              <a:gd name="T36" fmla="*/ 1548 h 15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76" h="1548">
                <a:moveTo>
                  <a:pt x="0" y="90"/>
                </a:moveTo>
                <a:lnTo>
                  <a:pt x="468" y="36"/>
                </a:lnTo>
                <a:lnTo>
                  <a:pt x="936" y="0"/>
                </a:lnTo>
                <a:lnTo>
                  <a:pt x="1458" y="6"/>
                </a:lnTo>
                <a:lnTo>
                  <a:pt x="1956" y="54"/>
                </a:lnTo>
                <a:lnTo>
                  <a:pt x="2436" y="108"/>
                </a:lnTo>
                <a:lnTo>
                  <a:pt x="2670" y="126"/>
                </a:lnTo>
                <a:lnTo>
                  <a:pt x="2676" y="550"/>
                </a:lnTo>
                <a:lnTo>
                  <a:pt x="2670" y="1548"/>
                </a:lnTo>
                <a:lnTo>
                  <a:pt x="6" y="1531"/>
                </a:lnTo>
                <a:lnTo>
                  <a:pt x="0" y="90"/>
                </a:lnTo>
                <a:close/>
              </a:path>
            </a:pathLst>
          </a:custGeom>
          <a:blipFill dpi="0" rotWithShape="1">
            <a:blip r:embed="rId3" cstate="print"/>
            <a:srcRect/>
            <a:tile tx="0" ty="0" sx="100000" sy="100000" flip="none" algn="tl"/>
          </a:blipFill>
          <a:ln w="9525" cap="flat" cmpd="sng">
            <a:solidFill>
              <a:schemeClr val="tx1"/>
            </a:solidFill>
            <a:prstDash val="solid"/>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436" name="Rectangle 2"/>
          <p:cNvSpPr>
            <a:spLocks noChangeArrowheads="1"/>
          </p:cNvSpPr>
          <p:nvPr/>
        </p:nvSpPr>
        <p:spPr bwMode="auto">
          <a:xfrm>
            <a:off x="231775" y="1666875"/>
            <a:ext cx="4216400" cy="4191000"/>
          </a:xfrm>
          <a:prstGeom prst="rect">
            <a:avLst/>
          </a:prstGeom>
          <a:solidFill>
            <a:schemeClr val="bg1"/>
          </a:solidFill>
          <a:ln w="9525" algn="ctr">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437" name="Rectangle 5" descr="Canvas"/>
          <p:cNvSpPr>
            <a:spLocks noChangeArrowheads="1"/>
          </p:cNvSpPr>
          <p:nvPr/>
        </p:nvSpPr>
        <p:spPr bwMode="auto">
          <a:xfrm>
            <a:off x="1058863" y="2924175"/>
            <a:ext cx="2284412" cy="2420938"/>
          </a:xfrm>
          <a:prstGeom prst="rect">
            <a:avLst/>
          </a:prstGeom>
          <a:blipFill dpi="0" rotWithShape="0">
            <a:blip r:embed="rId4" cstate="print"/>
            <a:srcRect/>
            <a:tile tx="0" ty="0" sx="100000" sy="100000" flip="none" algn="tl"/>
          </a:blipFill>
          <a:ln w="9525" algn="ctr">
            <a:solidFill>
              <a:schemeClr val="tx1"/>
            </a:solid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438" name="Line 6"/>
          <p:cNvSpPr>
            <a:spLocks noChangeShapeType="1"/>
          </p:cNvSpPr>
          <p:nvPr/>
        </p:nvSpPr>
        <p:spPr bwMode="auto">
          <a:xfrm>
            <a:off x="2133600" y="3000375"/>
            <a:ext cx="0" cy="763588"/>
          </a:xfrm>
          <a:prstGeom prst="line">
            <a:avLst/>
          </a:prstGeom>
          <a:noFill/>
          <a:ln w="9525">
            <a:solidFill>
              <a:schemeClr val="tx1"/>
            </a:solidFill>
            <a:round/>
            <a:headEnd type="triangle" w="med" len="med"/>
            <a:tailEnd type="triangle" w="med" len="me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439" name="Text Box 7" descr="Canvas"/>
          <p:cNvSpPr txBox="1">
            <a:spLocks noChangeArrowheads="1"/>
          </p:cNvSpPr>
          <p:nvPr/>
        </p:nvSpPr>
        <p:spPr bwMode="auto">
          <a:xfrm>
            <a:off x="1790700" y="3225800"/>
            <a:ext cx="685800" cy="366713"/>
          </a:xfrm>
          <a:prstGeom prst="rect">
            <a:avLst/>
          </a:prstGeom>
          <a:blipFill dpi="0" rotWithShape="0">
            <a:blip r:embed="rId4" cstate="print"/>
            <a:srcRect/>
            <a:tile tx="0" ty="0" sx="100000" sy="100000" flip="none" algn="tl"/>
          </a:blipFill>
          <a:ln w="9525" algn="ctr">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charset="0"/>
                <a:ea typeface="+mn-ea"/>
                <a:cs typeface="+mn-cs"/>
              </a:rPr>
              <a:t>&gt;12”</a:t>
            </a:r>
          </a:p>
        </p:txBody>
      </p:sp>
      <p:sp>
        <p:nvSpPr>
          <p:cNvPr id="146440" name="Text Box 8"/>
          <p:cNvSpPr txBox="1">
            <a:spLocks noChangeArrowheads="1"/>
          </p:cNvSpPr>
          <p:nvPr/>
        </p:nvSpPr>
        <p:spPr bwMode="auto">
          <a:xfrm>
            <a:off x="995363" y="2989263"/>
            <a:ext cx="1149350" cy="730250"/>
          </a:xfrm>
          <a:prstGeom prst="rect">
            <a:avLst/>
          </a:prstGeom>
          <a:noFill/>
          <a:ln w="9525" algn="ctr">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Compacted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Pipe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Fill</a:t>
            </a:r>
          </a:p>
        </p:txBody>
      </p:sp>
      <p:sp>
        <p:nvSpPr>
          <p:cNvPr id="146441" name="Text Box 9"/>
          <p:cNvSpPr txBox="1">
            <a:spLocks noChangeArrowheads="1"/>
          </p:cNvSpPr>
          <p:nvPr/>
        </p:nvSpPr>
        <p:spPr bwMode="auto">
          <a:xfrm>
            <a:off x="3136900" y="3906838"/>
            <a:ext cx="552450" cy="366712"/>
          </a:xfrm>
          <a:prstGeom prst="rect">
            <a:avLst/>
          </a:prstGeom>
          <a:noFill/>
          <a:ln w="9525" algn="ctr">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charset="0"/>
                <a:ea typeface="+mn-ea"/>
                <a:cs typeface="+mn-cs"/>
              </a:rPr>
              <a:t>31”</a:t>
            </a:r>
          </a:p>
        </p:txBody>
      </p:sp>
      <p:sp>
        <p:nvSpPr>
          <p:cNvPr id="146442" name="Freeform 12" descr="Canvas"/>
          <p:cNvSpPr>
            <a:spLocks/>
          </p:cNvSpPr>
          <p:nvPr/>
        </p:nvSpPr>
        <p:spPr bwMode="auto">
          <a:xfrm>
            <a:off x="4676775" y="2171700"/>
            <a:ext cx="4248150" cy="2457450"/>
          </a:xfrm>
          <a:custGeom>
            <a:avLst/>
            <a:gdLst>
              <a:gd name="T0" fmla="*/ 0 w 2676"/>
              <a:gd name="T1" fmla="*/ 2147483647 h 1548"/>
              <a:gd name="T2" fmla="*/ 2147483647 w 2676"/>
              <a:gd name="T3" fmla="*/ 2147483647 h 1548"/>
              <a:gd name="T4" fmla="*/ 2147483647 w 2676"/>
              <a:gd name="T5" fmla="*/ 0 h 1548"/>
              <a:gd name="T6" fmla="*/ 2147483647 w 2676"/>
              <a:gd name="T7" fmla="*/ 2147483647 h 1548"/>
              <a:gd name="T8" fmla="*/ 2147483647 w 2676"/>
              <a:gd name="T9" fmla="*/ 2147483647 h 1548"/>
              <a:gd name="T10" fmla="*/ 2147483647 w 2676"/>
              <a:gd name="T11" fmla="*/ 2147483647 h 1548"/>
              <a:gd name="T12" fmla="*/ 2147483647 w 2676"/>
              <a:gd name="T13" fmla="*/ 2147483647 h 1548"/>
              <a:gd name="T14" fmla="*/ 2147483647 w 2676"/>
              <a:gd name="T15" fmla="*/ 2147483647 h 1548"/>
              <a:gd name="T16" fmla="*/ 2147483647 w 2676"/>
              <a:gd name="T17" fmla="*/ 2147483647 h 1548"/>
              <a:gd name="T18" fmla="*/ 2147483647 w 2676"/>
              <a:gd name="T19" fmla="*/ 2147483647 h 1548"/>
              <a:gd name="T20" fmla="*/ 0 w 2676"/>
              <a:gd name="T21" fmla="*/ 2147483647 h 15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76"/>
              <a:gd name="T34" fmla="*/ 0 h 1548"/>
              <a:gd name="T35" fmla="*/ 2676 w 2676"/>
              <a:gd name="T36" fmla="*/ 1548 h 15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76" h="1548">
                <a:moveTo>
                  <a:pt x="0" y="90"/>
                </a:moveTo>
                <a:lnTo>
                  <a:pt x="468" y="36"/>
                </a:lnTo>
                <a:lnTo>
                  <a:pt x="936" y="0"/>
                </a:lnTo>
                <a:lnTo>
                  <a:pt x="1458" y="6"/>
                </a:lnTo>
                <a:lnTo>
                  <a:pt x="1956" y="54"/>
                </a:lnTo>
                <a:lnTo>
                  <a:pt x="2436" y="108"/>
                </a:lnTo>
                <a:lnTo>
                  <a:pt x="2670" y="126"/>
                </a:lnTo>
                <a:lnTo>
                  <a:pt x="2676" y="550"/>
                </a:lnTo>
                <a:lnTo>
                  <a:pt x="2670" y="1548"/>
                </a:lnTo>
                <a:lnTo>
                  <a:pt x="6" y="1531"/>
                </a:lnTo>
                <a:lnTo>
                  <a:pt x="0" y="90"/>
                </a:lnTo>
                <a:close/>
              </a:path>
            </a:pathLst>
          </a:custGeom>
          <a:blipFill dpi="0" rotWithShape="0">
            <a:blip r:embed="rId4" cstate="print"/>
            <a:srcRect/>
            <a:tile tx="0" ty="0" sx="100000" sy="100000" flip="none" algn="tl"/>
          </a:blipFill>
          <a:ln w="9525" cap="flat" cmpd="sng">
            <a:solidFill>
              <a:schemeClr val="tx1"/>
            </a:solidFill>
            <a:prstDash val="solid"/>
            <a:round/>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443" name="Line 13"/>
          <p:cNvSpPr>
            <a:spLocks noChangeShapeType="1"/>
          </p:cNvSpPr>
          <p:nvPr/>
        </p:nvSpPr>
        <p:spPr bwMode="auto">
          <a:xfrm flipV="1">
            <a:off x="5526088" y="2790825"/>
            <a:ext cx="2468562" cy="12700"/>
          </a:xfrm>
          <a:prstGeom prst="line">
            <a:avLst/>
          </a:prstGeom>
          <a:noFill/>
          <a:ln w="19050">
            <a:solidFill>
              <a:schemeClr val="tx1"/>
            </a:solidFill>
            <a:prstDash val="dash"/>
            <a:round/>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444" name="Line 14"/>
          <p:cNvSpPr>
            <a:spLocks noChangeShapeType="1"/>
          </p:cNvSpPr>
          <p:nvPr/>
        </p:nvSpPr>
        <p:spPr bwMode="auto">
          <a:xfrm>
            <a:off x="6629400" y="2114550"/>
            <a:ext cx="0" cy="763588"/>
          </a:xfrm>
          <a:prstGeom prst="line">
            <a:avLst/>
          </a:prstGeom>
          <a:noFill/>
          <a:ln w="9525">
            <a:solidFill>
              <a:schemeClr val="tx1"/>
            </a:solidFill>
            <a:round/>
            <a:headEnd type="triangle" w="med" len="med"/>
            <a:tailEnd type="triangle" w="med" len="me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445" name="Text Box 15" descr="Canvas"/>
          <p:cNvSpPr txBox="1">
            <a:spLocks noChangeArrowheads="1"/>
          </p:cNvSpPr>
          <p:nvPr/>
        </p:nvSpPr>
        <p:spPr bwMode="auto">
          <a:xfrm>
            <a:off x="6189663" y="2338388"/>
            <a:ext cx="857250" cy="366712"/>
          </a:xfrm>
          <a:prstGeom prst="rect">
            <a:avLst/>
          </a:prstGeom>
          <a:blipFill dpi="0" rotWithShape="0">
            <a:blip r:embed="rId4" cstate="print"/>
            <a:srcRect/>
            <a:tile tx="0" ty="0" sx="100000" sy="100000" flip="none" algn="tl"/>
          </a:blipFill>
          <a:ln w="9525" algn="ctr">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charset="0"/>
                <a:ea typeface="+mn-ea"/>
                <a:cs typeface="+mn-cs"/>
              </a:rPr>
              <a:t>&gt;12”</a:t>
            </a:r>
          </a:p>
        </p:txBody>
      </p:sp>
      <p:sp>
        <p:nvSpPr>
          <p:cNvPr id="146446" name="Text Box 16"/>
          <p:cNvSpPr txBox="1">
            <a:spLocks noChangeArrowheads="1"/>
          </p:cNvSpPr>
          <p:nvPr/>
        </p:nvSpPr>
        <p:spPr bwMode="auto">
          <a:xfrm>
            <a:off x="4772025" y="2266950"/>
            <a:ext cx="1831975" cy="517525"/>
          </a:xfrm>
          <a:prstGeom prst="rect">
            <a:avLst/>
          </a:prstGeom>
          <a:noFill/>
          <a:ln w="9525" algn="ctr">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Compacted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Pipe  Fill</a:t>
            </a:r>
          </a:p>
        </p:txBody>
      </p:sp>
      <p:sp>
        <p:nvSpPr>
          <p:cNvPr id="146447" name="Freeform 20"/>
          <p:cNvSpPr>
            <a:spLocks/>
          </p:cNvSpPr>
          <p:nvPr/>
        </p:nvSpPr>
        <p:spPr bwMode="auto">
          <a:xfrm>
            <a:off x="231775" y="2971800"/>
            <a:ext cx="4216400" cy="2886075"/>
          </a:xfrm>
          <a:custGeom>
            <a:avLst/>
            <a:gdLst>
              <a:gd name="T0" fmla="*/ 0 w 2504"/>
              <a:gd name="T1" fmla="*/ 2147483647 h 1312"/>
              <a:gd name="T2" fmla="*/ 2147483647 w 2504"/>
              <a:gd name="T3" fmla="*/ 2147483647 h 1312"/>
              <a:gd name="T4" fmla="*/ 2147483647 w 2504"/>
              <a:gd name="T5" fmla="*/ 2147483647 h 1312"/>
              <a:gd name="T6" fmla="*/ 2147483647 w 2504"/>
              <a:gd name="T7" fmla="*/ 2147483647 h 1312"/>
              <a:gd name="T8" fmla="*/ 2147483647 w 2504"/>
              <a:gd name="T9" fmla="*/ 0 h 1312"/>
              <a:gd name="T10" fmla="*/ 2147483647 w 2504"/>
              <a:gd name="T11" fmla="*/ 0 h 1312"/>
              <a:gd name="T12" fmla="*/ 2147483647 w 2504"/>
              <a:gd name="T13" fmla="*/ 2147483647 h 1312"/>
              <a:gd name="T14" fmla="*/ 0 w 2504"/>
              <a:gd name="T15" fmla="*/ 2147483647 h 1312"/>
              <a:gd name="T16" fmla="*/ 0 w 2504"/>
              <a:gd name="T17" fmla="*/ 2147483647 h 13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04"/>
              <a:gd name="T28" fmla="*/ 0 h 1312"/>
              <a:gd name="T29" fmla="*/ 2504 w 2504"/>
              <a:gd name="T30" fmla="*/ 1312 h 13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04" h="1312">
                <a:moveTo>
                  <a:pt x="0" y="8"/>
                </a:moveTo>
                <a:lnTo>
                  <a:pt x="496" y="11"/>
                </a:lnTo>
                <a:lnTo>
                  <a:pt x="510" y="1019"/>
                </a:lnTo>
                <a:lnTo>
                  <a:pt x="1776" y="1016"/>
                </a:lnTo>
                <a:lnTo>
                  <a:pt x="1760" y="0"/>
                </a:lnTo>
                <a:lnTo>
                  <a:pt x="2504" y="0"/>
                </a:lnTo>
                <a:lnTo>
                  <a:pt x="2504" y="1312"/>
                </a:lnTo>
                <a:lnTo>
                  <a:pt x="0" y="1312"/>
                </a:lnTo>
                <a:lnTo>
                  <a:pt x="0" y="8"/>
                </a:lnTo>
                <a:close/>
              </a:path>
            </a:pathLst>
          </a:custGeom>
          <a:solidFill>
            <a:srgbClr val="996600"/>
          </a:solidFill>
          <a:ln w="9525" cap="flat" cmpd="sng">
            <a:solidFill>
              <a:schemeClr val="tx1"/>
            </a:solidFill>
            <a:prstDash val="solid"/>
            <a:round/>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448" name="Rectangle 28" descr="Granite"/>
          <p:cNvSpPr>
            <a:spLocks noChangeArrowheads="1"/>
          </p:cNvSpPr>
          <p:nvPr/>
        </p:nvSpPr>
        <p:spPr bwMode="auto">
          <a:xfrm>
            <a:off x="231775" y="2778125"/>
            <a:ext cx="4216400" cy="222250"/>
          </a:xfrm>
          <a:prstGeom prst="rect">
            <a:avLst/>
          </a:prstGeom>
          <a:blipFill dpi="0" rotWithShape="1">
            <a:blip r:embed="rId3" cstate="print"/>
            <a:srcRect/>
            <a:tile tx="0" ty="0" sx="100000" sy="100000" flip="none" algn="tl"/>
          </a:blipFill>
          <a:ln w="9525" algn="ctr">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449" name="Line 29"/>
          <p:cNvSpPr>
            <a:spLocks noChangeShapeType="1"/>
          </p:cNvSpPr>
          <p:nvPr/>
        </p:nvSpPr>
        <p:spPr bwMode="auto">
          <a:xfrm flipH="1">
            <a:off x="4525962" y="330200"/>
            <a:ext cx="71438" cy="6527800"/>
          </a:xfrm>
          <a:prstGeom prst="line">
            <a:avLst/>
          </a:prstGeom>
          <a:noFill/>
          <a:ln w="76200">
            <a:solidFill>
              <a:schemeClr val="bg1"/>
            </a:solidFill>
            <a:round/>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450" name="Text Box 30"/>
          <p:cNvSpPr txBox="1">
            <a:spLocks noChangeArrowheads="1"/>
          </p:cNvSpPr>
          <p:nvPr/>
        </p:nvSpPr>
        <p:spPr bwMode="auto">
          <a:xfrm>
            <a:off x="187325" y="2667000"/>
            <a:ext cx="627063" cy="304800"/>
          </a:xfrm>
          <a:prstGeom prst="rect">
            <a:avLst/>
          </a:prstGeom>
          <a:noFill/>
          <a:ln w="9525" algn="ctr">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Road</a:t>
            </a:r>
          </a:p>
        </p:txBody>
      </p:sp>
      <p:sp>
        <p:nvSpPr>
          <p:cNvPr id="146451" name="Text Box 31"/>
          <p:cNvSpPr txBox="1">
            <a:spLocks noChangeArrowheads="1"/>
          </p:cNvSpPr>
          <p:nvPr/>
        </p:nvSpPr>
        <p:spPr bwMode="auto">
          <a:xfrm>
            <a:off x="1535113" y="5397500"/>
            <a:ext cx="941387" cy="304800"/>
          </a:xfrm>
          <a:prstGeom prst="rect">
            <a:avLst/>
          </a:prstGeom>
          <a:noFill/>
          <a:ln w="9525" algn="ctr">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Roadbed</a:t>
            </a:r>
          </a:p>
        </p:txBody>
      </p:sp>
      <p:sp>
        <p:nvSpPr>
          <p:cNvPr id="146452" name="Freeform 36"/>
          <p:cNvSpPr>
            <a:spLocks/>
          </p:cNvSpPr>
          <p:nvPr/>
        </p:nvSpPr>
        <p:spPr bwMode="auto">
          <a:xfrm>
            <a:off x="4699000" y="3017838"/>
            <a:ext cx="4216400" cy="2840037"/>
          </a:xfrm>
          <a:custGeom>
            <a:avLst/>
            <a:gdLst>
              <a:gd name="T0" fmla="*/ 0 w 2656"/>
              <a:gd name="T1" fmla="*/ 2147483647 h 1789"/>
              <a:gd name="T2" fmla="*/ 2147483647 w 2656"/>
              <a:gd name="T3" fmla="*/ 2147483647 h 1789"/>
              <a:gd name="T4" fmla="*/ 2147483647 w 2656"/>
              <a:gd name="T5" fmla="*/ 2147483647 h 1789"/>
              <a:gd name="T6" fmla="*/ 2147483647 w 2656"/>
              <a:gd name="T7" fmla="*/ 2147483647 h 1789"/>
              <a:gd name="T8" fmla="*/ 2147483647 w 2656"/>
              <a:gd name="T9" fmla="*/ 0 h 1789"/>
              <a:gd name="T10" fmla="*/ 2147483647 w 2656"/>
              <a:gd name="T11" fmla="*/ 0 h 1789"/>
              <a:gd name="T12" fmla="*/ 2147483647 w 2656"/>
              <a:gd name="T13" fmla="*/ 2147483647 h 1789"/>
              <a:gd name="T14" fmla="*/ 0 w 2656"/>
              <a:gd name="T15" fmla="*/ 2147483647 h 1789"/>
              <a:gd name="T16" fmla="*/ 0 w 2656"/>
              <a:gd name="T17" fmla="*/ 2147483647 h 17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56"/>
              <a:gd name="T28" fmla="*/ 0 h 1789"/>
              <a:gd name="T29" fmla="*/ 2656 w 2656"/>
              <a:gd name="T30" fmla="*/ 1789 h 17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56" h="1789">
                <a:moveTo>
                  <a:pt x="0" y="11"/>
                </a:moveTo>
                <a:lnTo>
                  <a:pt x="526" y="15"/>
                </a:lnTo>
                <a:lnTo>
                  <a:pt x="538" y="847"/>
                </a:lnTo>
                <a:lnTo>
                  <a:pt x="1876" y="847"/>
                </a:lnTo>
                <a:lnTo>
                  <a:pt x="1867" y="0"/>
                </a:lnTo>
                <a:lnTo>
                  <a:pt x="2656" y="0"/>
                </a:lnTo>
                <a:lnTo>
                  <a:pt x="2656" y="1789"/>
                </a:lnTo>
                <a:lnTo>
                  <a:pt x="0" y="1789"/>
                </a:lnTo>
                <a:lnTo>
                  <a:pt x="0" y="11"/>
                </a:lnTo>
                <a:close/>
              </a:path>
            </a:pathLst>
          </a:custGeom>
          <a:solidFill>
            <a:srgbClr val="996600"/>
          </a:solidFill>
          <a:ln w="9525" cap="flat" cmpd="sng">
            <a:solidFill>
              <a:schemeClr val="tx1"/>
            </a:solidFill>
            <a:prstDash val="solid"/>
            <a:round/>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453" name="Rectangle 37" descr="Granite"/>
          <p:cNvSpPr>
            <a:spLocks noChangeArrowheads="1"/>
          </p:cNvSpPr>
          <p:nvPr/>
        </p:nvSpPr>
        <p:spPr bwMode="auto">
          <a:xfrm>
            <a:off x="4699000" y="2797175"/>
            <a:ext cx="827088" cy="222250"/>
          </a:xfrm>
          <a:prstGeom prst="rect">
            <a:avLst/>
          </a:prstGeom>
          <a:blipFill dpi="0" rotWithShape="1">
            <a:blip r:embed="rId3" cstate="print"/>
            <a:srcRect/>
            <a:tile tx="0" ty="0" sx="100000" sy="100000" flip="none" algn="tl"/>
          </a:blipFill>
          <a:ln w="9525" algn="ctr">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454" name="Rectangle 38" descr="Granite"/>
          <p:cNvSpPr>
            <a:spLocks noChangeArrowheads="1"/>
          </p:cNvSpPr>
          <p:nvPr/>
        </p:nvSpPr>
        <p:spPr bwMode="auto">
          <a:xfrm>
            <a:off x="7635875" y="2784475"/>
            <a:ext cx="1279525" cy="222250"/>
          </a:xfrm>
          <a:prstGeom prst="rect">
            <a:avLst/>
          </a:prstGeom>
          <a:blipFill dpi="0" rotWithShape="1">
            <a:blip r:embed="rId3" cstate="print"/>
            <a:srcRect/>
            <a:tile tx="0" ty="0" sx="100000" sy="100000" flip="none" algn="tl"/>
          </a:blipFill>
          <a:ln w="9525" algn="ctr">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455" name="Text Box 39"/>
          <p:cNvSpPr txBox="1">
            <a:spLocks noChangeArrowheads="1"/>
          </p:cNvSpPr>
          <p:nvPr/>
        </p:nvSpPr>
        <p:spPr bwMode="auto">
          <a:xfrm>
            <a:off x="7648575" y="2744788"/>
            <a:ext cx="882650" cy="304800"/>
          </a:xfrm>
          <a:prstGeom prst="rect">
            <a:avLst/>
          </a:prstGeom>
          <a:noFill/>
          <a:ln w="9525" algn="ctr">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old road</a:t>
            </a:r>
          </a:p>
        </p:txBody>
      </p:sp>
      <p:sp>
        <p:nvSpPr>
          <p:cNvPr id="146456" name="Text Box 40"/>
          <p:cNvSpPr txBox="1">
            <a:spLocks noChangeArrowheads="1"/>
          </p:cNvSpPr>
          <p:nvPr/>
        </p:nvSpPr>
        <p:spPr bwMode="auto">
          <a:xfrm>
            <a:off x="6153150" y="5402263"/>
            <a:ext cx="941388" cy="304800"/>
          </a:xfrm>
          <a:prstGeom prst="rect">
            <a:avLst/>
          </a:prstGeom>
          <a:noFill/>
          <a:ln w="9525" algn="ctr">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Roadbed</a:t>
            </a:r>
          </a:p>
        </p:txBody>
      </p:sp>
      <p:grpSp>
        <p:nvGrpSpPr>
          <p:cNvPr id="146457" name="Group 41"/>
          <p:cNvGrpSpPr>
            <a:grpSpLocks/>
          </p:cNvGrpSpPr>
          <p:nvPr/>
        </p:nvGrpSpPr>
        <p:grpSpPr bwMode="auto">
          <a:xfrm>
            <a:off x="187325" y="4362450"/>
            <a:ext cx="8728075" cy="1514475"/>
            <a:chOff x="118" y="3234"/>
            <a:chExt cx="5498" cy="954"/>
          </a:xfrm>
        </p:grpSpPr>
        <p:sp>
          <p:nvSpPr>
            <p:cNvPr id="146484" name="Rectangle 42"/>
            <p:cNvSpPr>
              <a:spLocks noChangeArrowheads="1"/>
            </p:cNvSpPr>
            <p:nvPr/>
          </p:nvSpPr>
          <p:spPr bwMode="auto">
            <a:xfrm>
              <a:off x="2960" y="3246"/>
              <a:ext cx="2656" cy="942"/>
            </a:xfrm>
            <a:prstGeom prst="rect">
              <a:avLst/>
            </a:prstGeom>
            <a:solidFill>
              <a:srgbClr val="CCFFCC"/>
            </a:solidFill>
            <a:ln w="9525" algn="ctr">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485" name="Line 43"/>
            <p:cNvSpPr>
              <a:spLocks noChangeShapeType="1"/>
            </p:cNvSpPr>
            <p:nvPr/>
          </p:nvSpPr>
          <p:spPr bwMode="auto">
            <a:xfrm>
              <a:off x="2932" y="3246"/>
              <a:ext cx="2684" cy="0"/>
            </a:xfrm>
            <a:prstGeom prst="line">
              <a:avLst/>
            </a:prstGeom>
            <a:noFill/>
            <a:ln w="76200">
              <a:solidFill>
                <a:srgbClr val="008000"/>
              </a:solidFill>
              <a:round/>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486" name="Freeform 44"/>
            <p:cNvSpPr>
              <a:spLocks/>
            </p:cNvSpPr>
            <p:nvPr/>
          </p:nvSpPr>
          <p:spPr bwMode="auto">
            <a:xfrm>
              <a:off x="152" y="3248"/>
              <a:ext cx="2640" cy="928"/>
            </a:xfrm>
            <a:custGeom>
              <a:avLst/>
              <a:gdLst>
                <a:gd name="T0" fmla="*/ 0 w 2640"/>
                <a:gd name="T1" fmla="*/ 928 h 928"/>
                <a:gd name="T2" fmla="*/ 0 w 2640"/>
                <a:gd name="T3" fmla="*/ 0 h 928"/>
                <a:gd name="T4" fmla="*/ 568 w 2640"/>
                <a:gd name="T5" fmla="*/ 8 h 928"/>
                <a:gd name="T6" fmla="*/ 824 w 2640"/>
                <a:gd name="T7" fmla="*/ 528 h 928"/>
                <a:gd name="T8" fmla="*/ 1528 w 2640"/>
                <a:gd name="T9" fmla="*/ 520 h 928"/>
                <a:gd name="T10" fmla="*/ 1744 w 2640"/>
                <a:gd name="T11" fmla="*/ 16 h 928"/>
                <a:gd name="T12" fmla="*/ 2640 w 2640"/>
                <a:gd name="T13" fmla="*/ 16 h 928"/>
                <a:gd name="T14" fmla="*/ 2640 w 2640"/>
                <a:gd name="T15" fmla="*/ 928 h 928"/>
                <a:gd name="T16" fmla="*/ 0 w 2640"/>
                <a:gd name="T17" fmla="*/ 928 h 9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40"/>
                <a:gd name="T28" fmla="*/ 0 h 928"/>
                <a:gd name="T29" fmla="*/ 2640 w 2640"/>
                <a:gd name="T30" fmla="*/ 928 h 9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40" h="928">
                  <a:moveTo>
                    <a:pt x="0" y="928"/>
                  </a:moveTo>
                  <a:lnTo>
                    <a:pt x="0" y="0"/>
                  </a:lnTo>
                  <a:lnTo>
                    <a:pt x="568" y="8"/>
                  </a:lnTo>
                  <a:lnTo>
                    <a:pt x="824" y="528"/>
                  </a:lnTo>
                  <a:lnTo>
                    <a:pt x="1528" y="520"/>
                  </a:lnTo>
                  <a:lnTo>
                    <a:pt x="1744" y="16"/>
                  </a:lnTo>
                  <a:lnTo>
                    <a:pt x="2640" y="16"/>
                  </a:lnTo>
                  <a:lnTo>
                    <a:pt x="2640" y="928"/>
                  </a:lnTo>
                  <a:lnTo>
                    <a:pt x="0" y="928"/>
                  </a:lnTo>
                  <a:close/>
                </a:path>
              </a:pathLst>
            </a:custGeom>
            <a:solidFill>
              <a:srgbClr val="CCFFCC"/>
            </a:solidFill>
            <a:ln w="9525" cap="flat" cmpd="sng">
              <a:solidFill>
                <a:schemeClr val="tx1"/>
              </a:solidFill>
              <a:prstDash val="solid"/>
              <a:round/>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487" name="Freeform 45"/>
            <p:cNvSpPr>
              <a:spLocks/>
            </p:cNvSpPr>
            <p:nvPr/>
          </p:nvSpPr>
          <p:spPr bwMode="auto">
            <a:xfrm>
              <a:off x="118" y="3234"/>
              <a:ext cx="2684" cy="526"/>
            </a:xfrm>
            <a:custGeom>
              <a:avLst/>
              <a:gdLst>
                <a:gd name="T0" fmla="*/ 0 w 2684"/>
                <a:gd name="T1" fmla="*/ 0 h 526"/>
                <a:gd name="T2" fmla="*/ 626 w 2684"/>
                <a:gd name="T3" fmla="*/ 22 h 526"/>
                <a:gd name="T4" fmla="*/ 866 w 2684"/>
                <a:gd name="T5" fmla="*/ 518 h 526"/>
                <a:gd name="T6" fmla="*/ 1538 w 2684"/>
                <a:gd name="T7" fmla="*/ 526 h 526"/>
                <a:gd name="T8" fmla="*/ 1786 w 2684"/>
                <a:gd name="T9" fmla="*/ 46 h 526"/>
                <a:gd name="T10" fmla="*/ 2684 w 2684"/>
                <a:gd name="T11" fmla="*/ 1 h 526"/>
                <a:gd name="T12" fmla="*/ 0 60000 65536"/>
                <a:gd name="T13" fmla="*/ 0 60000 65536"/>
                <a:gd name="T14" fmla="*/ 0 60000 65536"/>
                <a:gd name="T15" fmla="*/ 0 60000 65536"/>
                <a:gd name="T16" fmla="*/ 0 60000 65536"/>
                <a:gd name="T17" fmla="*/ 0 60000 65536"/>
                <a:gd name="T18" fmla="*/ 0 w 2684"/>
                <a:gd name="T19" fmla="*/ 0 h 526"/>
                <a:gd name="T20" fmla="*/ 2684 w 2684"/>
                <a:gd name="T21" fmla="*/ 526 h 526"/>
              </a:gdLst>
              <a:ahLst/>
              <a:cxnLst>
                <a:cxn ang="T12">
                  <a:pos x="T0" y="T1"/>
                </a:cxn>
                <a:cxn ang="T13">
                  <a:pos x="T2" y="T3"/>
                </a:cxn>
                <a:cxn ang="T14">
                  <a:pos x="T4" y="T5"/>
                </a:cxn>
                <a:cxn ang="T15">
                  <a:pos x="T6" y="T7"/>
                </a:cxn>
                <a:cxn ang="T16">
                  <a:pos x="T8" y="T9"/>
                </a:cxn>
                <a:cxn ang="T17">
                  <a:pos x="T10" y="T11"/>
                </a:cxn>
              </a:cxnLst>
              <a:rect l="T18" t="T19" r="T20" b="T21"/>
              <a:pathLst>
                <a:path w="2684" h="526">
                  <a:moveTo>
                    <a:pt x="0" y="0"/>
                  </a:moveTo>
                  <a:lnTo>
                    <a:pt x="626" y="22"/>
                  </a:lnTo>
                  <a:lnTo>
                    <a:pt x="866" y="518"/>
                  </a:lnTo>
                  <a:lnTo>
                    <a:pt x="1538" y="526"/>
                  </a:lnTo>
                  <a:lnTo>
                    <a:pt x="1786" y="46"/>
                  </a:lnTo>
                  <a:lnTo>
                    <a:pt x="2684" y="1"/>
                  </a:lnTo>
                </a:path>
              </a:pathLst>
            </a:custGeom>
            <a:noFill/>
            <a:ln w="76200" cap="flat" cmpd="sng">
              <a:solidFill>
                <a:srgbClr val="008000"/>
              </a:solidFill>
              <a:prstDash val="solid"/>
              <a:round/>
              <a:headEnd type="none" w="med" len="med"/>
              <a:tailEnd type="none" w="med" len="me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146458" name="Text Box 46"/>
          <p:cNvSpPr txBox="1">
            <a:spLocks noChangeArrowheads="1"/>
          </p:cNvSpPr>
          <p:nvPr/>
        </p:nvSpPr>
        <p:spPr bwMode="auto">
          <a:xfrm>
            <a:off x="0" y="630238"/>
            <a:ext cx="4572000" cy="579437"/>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sng" strike="noStrike" kern="1200" cap="none" spc="0" normalizeH="0" baseline="0" noProof="0">
                <a:ln>
                  <a:noFill/>
                </a:ln>
                <a:solidFill>
                  <a:srgbClr val="FFFFFF"/>
                </a:solidFill>
                <a:effectLst/>
                <a:uLnTx/>
                <a:uFillTx/>
                <a:latin typeface="Arial" charset="0"/>
                <a:ea typeface="+mn-ea"/>
                <a:cs typeface="+mn-cs"/>
              </a:rPr>
              <a:t>Traditional</a:t>
            </a: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46459" name="Text Box 47"/>
          <p:cNvSpPr txBox="1">
            <a:spLocks noChangeArrowheads="1"/>
          </p:cNvSpPr>
          <p:nvPr/>
        </p:nvSpPr>
        <p:spPr bwMode="auto">
          <a:xfrm>
            <a:off x="0" y="1336675"/>
            <a:ext cx="4572000" cy="366713"/>
          </a:xfrm>
          <a:prstGeom prst="rect">
            <a:avLst/>
          </a:prstGeom>
          <a:noFill/>
          <a:ln w="9525" algn="ctr">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mn-ea"/>
                <a:cs typeface="+mn-cs"/>
              </a:rPr>
              <a:t>Cover obtained by </a:t>
            </a:r>
            <a:r>
              <a:rPr kumimoji="0" lang="en-US" sz="1800" b="1" i="0" u="sng" strike="noStrike" kern="1200" cap="none" spc="0" normalizeH="0" baseline="0" noProof="0">
                <a:ln>
                  <a:noFill/>
                </a:ln>
                <a:solidFill>
                  <a:srgbClr val="FFFFFF"/>
                </a:solidFill>
                <a:effectLst/>
                <a:uLnTx/>
                <a:uFillTx/>
                <a:latin typeface="Arial" charset="0"/>
                <a:ea typeface="+mn-ea"/>
                <a:cs typeface="+mn-cs"/>
              </a:rPr>
              <a:t>digging</a:t>
            </a:r>
          </a:p>
        </p:txBody>
      </p:sp>
      <p:sp>
        <p:nvSpPr>
          <p:cNvPr id="146460" name="Text Box 48"/>
          <p:cNvSpPr txBox="1">
            <a:spLocks noChangeArrowheads="1"/>
          </p:cNvSpPr>
          <p:nvPr/>
        </p:nvSpPr>
        <p:spPr bwMode="auto">
          <a:xfrm>
            <a:off x="4591050" y="1336675"/>
            <a:ext cx="4572000" cy="366713"/>
          </a:xfrm>
          <a:prstGeom prst="rect">
            <a:avLst/>
          </a:prstGeom>
          <a:noFill/>
          <a:ln w="9525" algn="ctr">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mn-ea"/>
                <a:cs typeface="+mn-cs"/>
              </a:rPr>
              <a:t>Cover obtained by </a:t>
            </a:r>
            <a:r>
              <a:rPr kumimoji="0" lang="en-US" sz="1800" b="1" i="0" u="sng" strike="noStrike" kern="1200" cap="none" spc="0" normalizeH="0" baseline="0" noProof="0">
                <a:ln>
                  <a:noFill/>
                </a:ln>
                <a:solidFill>
                  <a:srgbClr val="FFFFFF"/>
                </a:solidFill>
                <a:effectLst/>
                <a:uLnTx/>
                <a:uFillTx/>
                <a:latin typeface="Arial" charset="0"/>
                <a:ea typeface="+mn-ea"/>
                <a:cs typeface="+mn-cs"/>
              </a:rPr>
              <a:t>filling</a:t>
            </a:r>
          </a:p>
        </p:txBody>
      </p:sp>
      <p:sp>
        <p:nvSpPr>
          <p:cNvPr id="146461" name="Rectangle 49"/>
          <p:cNvSpPr>
            <a:spLocks noChangeArrowheads="1"/>
          </p:cNvSpPr>
          <p:nvPr/>
        </p:nvSpPr>
        <p:spPr bwMode="auto">
          <a:xfrm>
            <a:off x="4591050" y="630238"/>
            <a:ext cx="4572000" cy="579437"/>
          </a:xfrm>
          <a:prstGeom prst="rect">
            <a:avLst/>
          </a:prstGeom>
          <a:noFill/>
          <a:ln w="9525" algn="ctr">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sng" strike="noStrike" kern="1200" cap="none" spc="0" normalizeH="0" baseline="0" noProof="0">
                <a:ln>
                  <a:noFill/>
                </a:ln>
                <a:solidFill>
                  <a:srgbClr val="FFFFFF"/>
                </a:solidFill>
                <a:effectLst/>
                <a:uLnTx/>
                <a:uFillTx/>
                <a:latin typeface="Arial" charset="0"/>
                <a:ea typeface="+mn-ea"/>
                <a:cs typeface="+mn-cs"/>
              </a:rPr>
              <a:t>Shallow</a:t>
            </a:r>
          </a:p>
        </p:txBody>
      </p:sp>
      <p:pic>
        <p:nvPicPr>
          <p:cNvPr id="146462" name="Picture 51"/>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46950" y="3875088"/>
            <a:ext cx="1577975" cy="1019175"/>
          </a:xfrm>
          <a:prstGeom prst="rect">
            <a:avLst/>
          </a:prstGeom>
          <a:noFill/>
          <a:ln w="9525">
            <a:noFill/>
            <a:miter lim="800000"/>
            <a:headEnd/>
            <a:tailEnd/>
          </a:ln>
        </p:spPr>
      </p:pic>
      <p:pic>
        <p:nvPicPr>
          <p:cNvPr id="146463" name="Picture 52"/>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91050" y="3868738"/>
            <a:ext cx="1211263" cy="782637"/>
          </a:xfrm>
          <a:prstGeom prst="rect">
            <a:avLst/>
          </a:prstGeom>
          <a:noFill/>
          <a:ln w="9525">
            <a:noFill/>
            <a:miter lim="800000"/>
            <a:headEnd/>
            <a:tailEnd/>
          </a:ln>
        </p:spPr>
      </p:pic>
      <p:pic>
        <p:nvPicPr>
          <p:cNvPr id="146464" name="Picture 53"/>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20988" y="3757613"/>
            <a:ext cx="1577975" cy="1019175"/>
          </a:xfrm>
          <a:prstGeom prst="rect">
            <a:avLst/>
          </a:prstGeom>
          <a:noFill/>
          <a:ln w="9525">
            <a:noFill/>
            <a:miter lim="800000"/>
            <a:headEnd/>
            <a:tailEnd/>
          </a:ln>
        </p:spPr>
      </p:pic>
      <p:pic>
        <p:nvPicPr>
          <p:cNvPr id="146465" name="Picture 54"/>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7325" y="3857625"/>
            <a:ext cx="1211263" cy="782638"/>
          </a:xfrm>
          <a:prstGeom prst="rect">
            <a:avLst/>
          </a:prstGeom>
          <a:noFill/>
          <a:ln w="9525">
            <a:noFill/>
            <a:miter lim="800000"/>
            <a:headEnd/>
            <a:tailEnd/>
          </a:ln>
        </p:spPr>
      </p:pic>
      <p:sp>
        <p:nvSpPr>
          <p:cNvPr id="146466" name="Line 60"/>
          <p:cNvSpPr>
            <a:spLocks noChangeShapeType="1"/>
          </p:cNvSpPr>
          <p:nvPr/>
        </p:nvSpPr>
        <p:spPr bwMode="auto">
          <a:xfrm>
            <a:off x="1228725" y="4405313"/>
            <a:ext cx="1771650" cy="0"/>
          </a:xfrm>
          <a:prstGeom prst="line">
            <a:avLst/>
          </a:prstGeom>
          <a:noFill/>
          <a:ln w="57150">
            <a:solidFill>
              <a:srgbClr val="008000"/>
            </a:solidFill>
            <a:prstDash val="sysDot"/>
            <a:round/>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467" name="Oval 65"/>
          <p:cNvSpPr>
            <a:spLocks noChangeArrowheads="1"/>
          </p:cNvSpPr>
          <p:nvPr/>
        </p:nvSpPr>
        <p:spPr bwMode="auto">
          <a:xfrm>
            <a:off x="5903913" y="2952750"/>
            <a:ext cx="1422400" cy="1395413"/>
          </a:xfrm>
          <a:prstGeom prst="ellipse">
            <a:avLst/>
          </a:prstGeom>
          <a:solidFill>
            <a:schemeClr val="bg2"/>
          </a:solidFill>
          <a:ln w="57150" algn="ctr">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468" name="Line 66"/>
          <p:cNvSpPr>
            <a:spLocks noChangeShapeType="1"/>
          </p:cNvSpPr>
          <p:nvPr/>
        </p:nvSpPr>
        <p:spPr bwMode="auto">
          <a:xfrm>
            <a:off x="7670800" y="2936875"/>
            <a:ext cx="0" cy="1420813"/>
          </a:xfrm>
          <a:prstGeom prst="line">
            <a:avLst/>
          </a:prstGeom>
          <a:noFill/>
          <a:ln w="9525">
            <a:solidFill>
              <a:schemeClr val="tx1"/>
            </a:solidFill>
            <a:round/>
            <a:headEnd type="triangle" w="med" len="med"/>
            <a:tailEnd type="triangle" w="med" len="me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469" name="Line 68"/>
          <p:cNvSpPr>
            <a:spLocks noChangeShapeType="1"/>
          </p:cNvSpPr>
          <p:nvPr/>
        </p:nvSpPr>
        <p:spPr bwMode="auto">
          <a:xfrm>
            <a:off x="6699250" y="2803525"/>
            <a:ext cx="979488" cy="0"/>
          </a:xfrm>
          <a:prstGeom prst="line">
            <a:avLst/>
          </a:prstGeom>
          <a:noFill/>
          <a:ln w="12700">
            <a:solidFill>
              <a:schemeClr val="tx1"/>
            </a:solidFill>
            <a:round/>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470" name="Text Box 69" descr="Canvas"/>
          <p:cNvSpPr txBox="1">
            <a:spLocks noChangeArrowheads="1"/>
          </p:cNvSpPr>
          <p:nvPr/>
        </p:nvSpPr>
        <p:spPr bwMode="auto">
          <a:xfrm>
            <a:off x="6032500" y="3325813"/>
            <a:ext cx="1165225" cy="517525"/>
          </a:xfrm>
          <a:prstGeom prst="rect">
            <a:avLst/>
          </a:prstGeom>
          <a:noFill/>
          <a:ln w="9525" algn="ctr">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15” inside diameter</a:t>
            </a:r>
          </a:p>
        </p:txBody>
      </p:sp>
      <p:sp>
        <p:nvSpPr>
          <p:cNvPr id="146471" name="Oval 70"/>
          <p:cNvSpPr>
            <a:spLocks noChangeArrowheads="1"/>
          </p:cNvSpPr>
          <p:nvPr/>
        </p:nvSpPr>
        <p:spPr bwMode="auto">
          <a:xfrm>
            <a:off x="1398588" y="3751263"/>
            <a:ext cx="1422400" cy="1395412"/>
          </a:xfrm>
          <a:prstGeom prst="ellipse">
            <a:avLst/>
          </a:prstGeom>
          <a:solidFill>
            <a:schemeClr val="bg2"/>
          </a:solidFill>
          <a:ln w="57150" algn="ctr">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472" name="Text Box 71" descr="Canvas"/>
          <p:cNvSpPr txBox="1">
            <a:spLocks noChangeArrowheads="1"/>
          </p:cNvSpPr>
          <p:nvPr/>
        </p:nvSpPr>
        <p:spPr bwMode="auto">
          <a:xfrm>
            <a:off x="1550988" y="4146550"/>
            <a:ext cx="1165225" cy="517525"/>
          </a:xfrm>
          <a:prstGeom prst="rect">
            <a:avLst/>
          </a:prstGeom>
          <a:noFill/>
          <a:ln w="9525" algn="ctr">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15” inside diameter</a:t>
            </a:r>
          </a:p>
        </p:txBody>
      </p:sp>
      <p:sp>
        <p:nvSpPr>
          <p:cNvPr id="146473" name="Freeform 57"/>
          <p:cNvSpPr>
            <a:spLocks/>
          </p:cNvSpPr>
          <p:nvPr/>
        </p:nvSpPr>
        <p:spPr bwMode="auto">
          <a:xfrm>
            <a:off x="1228725" y="4405313"/>
            <a:ext cx="1771650" cy="750887"/>
          </a:xfrm>
          <a:custGeom>
            <a:avLst/>
            <a:gdLst>
              <a:gd name="T0" fmla="*/ 0 w 1116"/>
              <a:gd name="T1" fmla="*/ 0 h 473"/>
              <a:gd name="T2" fmla="*/ 2147483647 w 1116"/>
              <a:gd name="T3" fmla="*/ 2147483647 h 473"/>
              <a:gd name="T4" fmla="*/ 2147483647 w 1116"/>
              <a:gd name="T5" fmla="*/ 2147483647 h 473"/>
              <a:gd name="T6" fmla="*/ 2147483647 w 1116"/>
              <a:gd name="T7" fmla="*/ 2147483647 h 473"/>
              <a:gd name="T8" fmla="*/ 0 w 1116"/>
              <a:gd name="T9" fmla="*/ 0 h 473"/>
              <a:gd name="T10" fmla="*/ 0 60000 65536"/>
              <a:gd name="T11" fmla="*/ 0 60000 65536"/>
              <a:gd name="T12" fmla="*/ 0 60000 65536"/>
              <a:gd name="T13" fmla="*/ 0 60000 65536"/>
              <a:gd name="T14" fmla="*/ 0 60000 65536"/>
              <a:gd name="T15" fmla="*/ 0 w 1116"/>
              <a:gd name="T16" fmla="*/ 0 h 473"/>
              <a:gd name="T17" fmla="*/ 1116 w 1116"/>
              <a:gd name="T18" fmla="*/ 473 h 473"/>
            </a:gdLst>
            <a:ahLst/>
            <a:cxnLst>
              <a:cxn ang="T10">
                <a:pos x="T0" y="T1"/>
              </a:cxn>
              <a:cxn ang="T11">
                <a:pos x="T2" y="T3"/>
              </a:cxn>
              <a:cxn ang="T12">
                <a:pos x="T4" y="T5"/>
              </a:cxn>
              <a:cxn ang="T13">
                <a:pos x="T6" y="T7"/>
              </a:cxn>
              <a:cxn ang="T14">
                <a:pos x="T8" y="T9"/>
              </a:cxn>
            </a:cxnLst>
            <a:rect l="T15" t="T16" r="T17" b="T18"/>
            <a:pathLst>
              <a:path w="1116" h="473">
                <a:moveTo>
                  <a:pt x="0" y="0"/>
                </a:moveTo>
                <a:lnTo>
                  <a:pt x="228" y="467"/>
                </a:lnTo>
                <a:lnTo>
                  <a:pt x="869" y="473"/>
                </a:lnTo>
                <a:lnTo>
                  <a:pt x="1116" y="3"/>
                </a:lnTo>
                <a:lnTo>
                  <a:pt x="0" y="0"/>
                </a:lnTo>
                <a:close/>
              </a:path>
            </a:pathLst>
          </a:custGeom>
          <a:solidFill>
            <a:srgbClr val="CC9900">
              <a:alpha val="59999"/>
            </a:srgbClr>
          </a:solidFill>
          <a:ln w="9525" cap="flat" cmpd="sng">
            <a:solidFill>
              <a:schemeClr val="tx1"/>
            </a:solidFill>
            <a:prstDash val="solid"/>
            <a:round/>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474" name="Text Box 73"/>
          <p:cNvSpPr txBox="1">
            <a:spLocks noChangeArrowheads="1"/>
          </p:cNvSpPr>
          <p:nvPr/>
        </p:nvSpPr>
        <p:spPr bwMode="auto">
          <a:xfrm>
            <a:off x="7532688" y="1990725"/>
            <a:ext cx="962025" cy="304800"/>
          </a:xfrm>
          <a:prstGeom prst="rect">
            <a:avLst/>
          </a:prstGeom>
          <a:noFill/>
          <a:ln w="9525" algn="ctr">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new road</a:t>
            </a:r>
          </a:p>
        </p:txBody>
      </p:sp>
      <p:sp>
        <p:nvSpPr>
          <p:cNvPr id="146475" name="Text Box 74"/>
          <p:cNvSpPr txBox="1">
            <a:spLocks noChangeArrowheads="1"/>
          </p:cNvSpPr>
          <p:nvPr/>
        </p:nvSpPr>
        <p:spPr bwMode="auto">
          <a:xfrm>
            <a:off x="4699000" y="5435600"/>
            <a:ext cx="4216400" cy="650875"/>
          </a:xfrm>
          <a:prstGeom prst="rect">
            <a:avLst/>
          </a:prstGeom>
          <a:solidFill>
            <a:schemeClr val="bg1"/>
          </a:solidFill>
          <a:ln w="9525" algn="ctr">
            <a:solidFill>
              <a:schemeClr val="tx1"/>
            </a:solid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charset="0"/>
                <a:ea typeface="+mn-ea"/>
                <a:cs typeface="+mn-cs"/>
              </a:rPr>
              <a:t>Pipe bottom is at natural </a:t>
            </a:r>
            <a:br>
              <a:rPr kumimoji="0" lang="en-US" sz="1800" b="1" i="0" u="none" strike="noStrike" kern="1200" cap="none" spc="0" normalizeH="0" baseline="0" noProof="0">
                <a:ln>
                  <a:noFill/>
                </a:ln>
                <a:solidFill>
                  <a:srgbClr val="000000"/>
                </a:solidFill>
                <a:effectLst/>
                <a:uLnTx/>
                <a:uFillTx/>
                <a:latin typeface="Arial" charset="0"/>
                <a:ea typeface="+mn-ea"/>
                <a:cs typeface="+mn-cs"/>
              </a:rPr>
            </a:br>
            <a:r>
              <a:rPr kumimoji="0" lang="en-US" sz="1800" b="1" i="0" u="none" strike="noStrike" kern="1200" cap="none" spc="0" normalizeH="0" baseline="0" noProof="0">
                <a:ln>
                  <a:noFill/>
                </a:ln>
                <a:solidFill>
                  <a:srgbClr val="000000"/>
                </a:solidFill>
                <a:effectLst/>
                <a:uLnTx/>
                <a:uFillTx/>
                <a:latin typeface="Arial" charset="0"/>
                <a:ea typeface="+mn-ea"/>
                <a:cs typeface="+mn-cs"/>
              </a:rPr>
              <a:t>ground elevation:  No outlet trench!</a:t>
            </a:r>
          </a:p>
        </p:txBody>
      </p:sp>
      <p:sp>
        <p:nvSpPr>
          <p:cNvPr id="146476" name="Freeform 75"/>
          <p:cNvSpPr>
            <a:spLocks/>
          </p:cNvSpPr>
          <p:nvPr/>
        </p:nvSpPr>
        <p:spPr bwMode="auto">
          <a:xfrm flipH="1">
            <a:off x="1550988" y="5133975"/>
            <a:ext cx="533400" cy="660400"/>
          </a:xfrm>
          <a:custGeom>
            <a:avLst/>
            <a:gdLst>
              <a:gd name="T0" fmla="*/ 0 w 331"/>
              <a:gd name="T1" fmla="*/ 2147483647 h 416"/>
              <a:gd name="T2" fmla="*/ 2147483647 w 331"/>
              <a:gd name="T3" fmla="*/ 2147483647 h 416"/>
              <a:gd name="T4" fmla="*/ 2147483647 w 331"/>
              <a:gd name="T5" fmla="*/ 0 h 416"/>
              <a:gd name="T6" fmla="*/ 0 60000 65536"/>
              <a:gd name="T7" fmla="*/ 0 60000 65536"/>
              <a:gd name="T8" fmla="*/ 0 60000 65536"/>
              <a:gd name="T9" fmla="*/ 0 w 331"/>
              <a:gd name="T10" fmla="*/ 0 h 416"/>
              <a:gd name="T11" fmla="*/ 331 w 331"/>
              <a:gd name="T12" fmla="*/ 416 h 416"/>
            </a:gdLst>
            <a:ahLst/>
            <a:cxnLst>
              <a:cxn ang="T6">
                <a:pos x="T0" y="T1"/>
              </a:cxn>
              <a:cxn ang="T7">
                <a:pos x="T2" y="T3"/>
              </a:cxn>
              <a:cxn ang="T8">
                <a:pos x="T4" y="T5"/>
              </a:cxn>
            </a:cxnLst>
            <a:rect l="T9" t="T10" r="T11" b="T12"/>
            <a:pathLst>
              <a:path w="331" h="416">
                <a:moveTo>
                  <a:pt x="0" y="416"/>
                </a:moveTo>
                <a:cubicBezTo>
                  <a:pt x="85" y="374"/>
                  <a:pt x="171" y="332"/>
                  <a:pt x="226" y="263"/>
                </a:cubicBezTo>
                <a:cubicBezTo>
                  <a:pt x="281" y="194"/>
                  <a:pt x="314" y="44"/>
                  <a:pt x="331" y="0"/>
                </a:cubicBezTo>
              </a:path>
            </a:pathLst>
          </a:custGeom>
          <a:noFill/>
          <a:ln w="76200" cap="flat" cmpd="sng">
            <a:solidFill>
              <a:schemeClr val="tx1"/>
            </a:solidFill>
            <a:prstDash val="solid"/>
            <a:round/>
            <a:headEnd type="none" w="med" len="med"/>
            <a:tailEnd type="triangle" w="med" len="me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146477" name="Group 77"/>
          <p:cNvGrpSpPr>
            <a:grpSpLocks/>
          </p:cNvGrpSpPr>
          <p:nvPr/>
        </p:nvGrpSpPr>
        <p:grpSpPr bwMode="auto">
          <a:xfrm>
            <a:off x="241300" y="1666875"/>
            <a:ext cx="4191000" cy="4127500"/>
            <a:chOff x="3726" y="1960"/>
            <a:chExt cx="1787" cy="1712"/>
          </a:xfrm>
        </p:grpSpPr>
        <p:sp>
          <p:nvSpPr>
            <p:cNvPr id="146482" name="Oval 78"/>
            <p:cNvSpPr>
              <a:spLocks noChangeArrowheads="1"/>
            </p:cNvSpPr>
            <p:nvPr/>
          </p:nvSpPr>
          <p:spPr bwMode="auto">
            <a:xfrm>
              <a:off x="3726" y="1960"/>
              <a:ext cx="1787" cy="1712"/>
            </a:xfrm>
            <a:prstGeom prst="ellipse">
              <a:avLst/>
            </a:prstGeom>
            <a:noFill/>
            <a:ln w="38100">
              <a:solidFill>
                <a:srgbClr val="FF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6483" name="Line 79"/>
            <p:cNvSpPr>
              <a:spLocks noChangeShapeType="1"/>
            </p:cNvSpPr>
            <p:nvPr/>
          </p:nvSpPr>
          <p:spPr bwMode="auto">
            <a:xfrm flipV="1">
              <a:off x="4065" y="2165"/>
              <a:ext cx="1131" cy="1319"/>
            </a:xfrm>
            <a:prstGeom prst="line">
              <a:avLst/>
            </a:prstGeom>
            <a:noFill/>
            <a:ln w="38100">
              <a:solidFill>
                <a:srgbClr val="FF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146478" name="Text Box 76"/>
          <p:cNvSpPr txBox="1">
            <a:spLocks noChangeArrowheads="1"/>
          </p:cNvSpPr>
          <p:nvPr/>
        </p:nvSpPr>
        <p:spPr bwMode="auto">
          <a:xfrm>
            <a:off x="2011363" y="5422900"/>
            <a:ext cx="1679575" cy="650875"/>
          </a:xfrm>
          <a:prstGeom prst="rect">
            <a:avLst/>
          </a:prstGeom>
          <a:solidFill>
            <a:schemeClr val="bg1"/>
          </a:solidFill>
          <a:ln w="9525" algn="ctr">
            <a:solidFill>
              <a:schemeClr val="tx1"/>
            </a:solid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charset="0"/>
                <a:ea typeface="+mn-ea"/>
                <a:cs typeface="+mn-cs"/>
              </a:rPr>
              <a:t>Outlet Trench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charset="0"/>
                <a:ea typeface="+mn-ea"/>
                <a:cs typeface="+mn-cs"/>
              </a:rPr>
              <a:t>Required!</a:t>
            </a:r>
          </a:p>
        </p:txBody>
      </p:sp>
      <p:sp>
        <p:nvSpPr>
          <p:cNvPr id="56" name="Rectangle 55"/>
          <p:cNvSpPr/>
          <p:nvPr/>
        </p:nvSpPr>
        <p:spPr>
          <a:xfrm>
            <a:off x="3175" y="10160"/>
            <a:ext cx="9136380" cy="320040"/>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7" name="Text Box 6"/>
          <p:cNvSpPr txBox="1">
            <a:spLocks noChangeArrowheads="1"/>
          </p:cNvSpPr>
          <p:nvPr/>
        </p:nvSpPr>
        <p:spPr bwMode="auto">
          <a:xfrm>
            <a:off x="4658995" y="-68616"/>
            <a:ext cx="4488180" cy="46166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860925" algn="l"/>
              </a:tabLst>
              <a:defRPr/>
            </a:pPr>
            <a:r>
              <a:rPr kumimoji="0" lang="en-US" sz="2400" b="1" i="0" u="sng" strike="noStrike" kern="1200" cap="none" spc="0" normalizeH="0" baseline="0" noProof="0" dirty="0">
                <a:ln>
                  <a:noFill/>
                </a:ln>
                <a:solidFill>
                  <a:srgbClr val="003300"/>
                </a:solidFill>
                <a:effectLst/>
                <a:uLnTx/>
                <a:uFillTx/>
                <a:latin typeface="Calibri" panose="020F0502020204030204" pitchFamily="34" charset="0"/>
                <a:ea typeface="+mn-ea"/>
                <a:cs typeface="+mn-cs"/>
              </a:rPr>
              <a:t>SHALLOW</a:t>
            </a:r>
            <a:r>
              <a:rPr kumimoji="0" lang="en-US" sz="2400" b="0" i="0" u="none" strike="noStrike" kern="1200" cap="none" spc="0" normalizeH="0" baseline="0" noProof="0" dirty="0">
                <a:ln>
                  <a:noFill/>
                </a:ln>
                <a:solidFill>
                  <a:srgbClr val="003300"/>
                </a:solidFill>
                <a:effectLst/>
                <a:uLnTx/>
                <a:uFillTx/>
                <a:latin typeface="Calibri" panose="020F0502020204030204" pitchFamily="34" charset="0"/>
                <a:ea typeface="+mn-ea"/>
                <a:cs typeface="+mn-cs"/>
              </a:rPr>
              <a:t> Crosspipes</a:t>
            </a:r>
          </a:p>
        </p:txBody>
      </p:sp>
      <p:sp>
        <p:nvSpPr>
          <p:cNvPr id="58" name="Text Box 6"/>
          <p:cNvSpPr txBox="1">
            <a:spLocks noChangeArrowheads="1"/>
          </p:cNvSpPr>
          <p:nvPr/>
        </p:nvSpPr>
        <p:spPr bwMode="auto">
          <a:xfrm>
            <a:off x="-4445" y="-70612"/>
            <a:ext cx="4568335" cy="46166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860925" algn="l"/>
              </a:tabLst>
              <a:defRPr/>
            </a:pPr>
            <a:r>
              <a:rPr kumimoji="0" lang="en-US" sz="2400" b="0" i="0" u="none" strike="noStrike" kern="1200" cap="none" spc="0" normalizeH="0" baseline="0" noProof="0" dirty="0">
                <a:ln>
                  <a:noFill/>
                </a:ln>
                <a:solidFill>
                  <a:srgbClr val="FFFFCC"/>
                </a:solidFill>
                <a:effectLst/>
                <a:uLnTx/>
                <a:uFillTx/>
                <a:latin typeface="Calibri" panose="020F0502020204030204" pitchFamily="34" charset="0"/>
                <a:ea typeface="+mn-ea"/>
                <a:cs typeface="+mn-cs"/>
              </a:rPr>
              <a:t>Ditch Outlets: ESMPs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8482" name="Picture 10" descr="DSCN101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0413" y="536575"/>
            <a:ext cx="4572000" cy="2995613"/>
          </a:xfrm>
          <a:prstGeom prst="rect">
            <a:avLst/>
          </a:prstGeom>
          <a:noFill/>
          <a:ln w="9525">
            <a:solidFill>
              <a:schemeClr val="tx1"/>
            </a:solidFill>
            <a:miter lim="800000"/>
            <a:headEnd/>
            <a:tailEnd/>
          </a:ln>
        </p:spPr>
      </p:pic>
      <p:sp>
        <p:nvSpPr>
          <p:cNvPr id="148483" name="Text Box 7"/>
          <p:cNvSpPr txBox="1">
            <a:spLocks noChangeArrowheads="1"/>
          </p:cNvSpPr>
          <p:nvPr/>
        </p:nvSpPr>
        <p:spPr bwMode="auto">
          <a:xfrm>
            <a:off x="169863" y="630238"/>
            <a:ext cx="4402137" cy="5262979"/>
          </a:xfrm>
          <a:prstGeom prst="rect">
            <a:avLst/>
          </a:prstGeom>
          <a:noFill/>
          <a:ln w="9525" algn="ctr">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sng" strike="noStrike" kern="1200" cap="none" spc="0" normalizeH="0" baseline="0" noProof="0" dirty="0">
                <a:ln>
                  <a:noFill/>
                </a:ln>
                <a:solidFill>
                  <a:srgbClr val="FFFFFF"/>
                </a:solidFill>
                <a:effectLst/>
                <a:uLnTx/>
                <a:uFillTx/>
                <a:latin typeface="Calibri" panose="020F0502020204030204" pitchFamily="34" charset="0"/>
                <a:ea typeface="+mn-ea"/>
                <a:cs typeface="+mn-cs"/>
              </a:rPr>
              <a:t>Why Shallow Pipes?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sng"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Outlet water to natural ground instead of into a hole!</a:t>
            </a:r>
          </a:p>
          <a:p>
            <a:pPr marL="0" marR="0" lvl="0" indent="0" algn="l" defTabSz="914400" rtl="0" eaLnBrk="1" fontAlgn="base" latinLnBrk="0" hangingPunct="1">
              <a:lnSpc>
                <a:spcPct val="100000"/>
              </a:lnSpc>
              <a:spcBef>
                <a:spcPct val="0"/>
              </a:spcBef>
              <a:spcAft>
                <a:spcPct val="0"/>
              </a:spcAft>
              <a:buClrTx/>
              <a:buSzTx/>
              <a:buFontTx/>
              <a:buChar char="•"/>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sz="2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Reduce maintenance</a:t>
            </a:r>
          </a:p>
          <a:p>
            <a:pPr marL="0" marR="0" lvl="0" indent="0" algn="l" defTabSz="914400" rtl="0" eaLnBrk="1" fontAlgn="base" latinLnBrk="0" hangingPunct="1">
              <a:lnSpc>
                <a:spcPct val="100000"/>
              </a:lnSpc>
              <a:spcBef>
                <a:spcPct val="0"/>
              </a:spcBef>
              <a:spcAft>
                <a:spcPct val="0"/>
              </a:spcAft>
              <a:buClrTx/>
              <a:buSzTx/>
              <a:buFontTx/>
              <a:buChar char="•"/>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sz="2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Encourage infiltration</a:t>
            </a:r>
            <a:br>
              <a:rPr kumimoji="0" lang="en-US" sz="2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br>
            <a:r>
              <a:rPr kumimoji="0" lang="en-US" sz="2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and recharge</a:t>
            </a:r>
          </a:p>
          <a:p>
            <a:pPr marL="0" marR="0" lvl="0" indent="0" algn="l" defTabSz="914400" rtl="0" eaLnBrk="1" fontAlgn="base" latinLnBrk="0" hangingPunct="1">
              <a:lnSpc>
                <a:spcPct val="100000"/>
              </a:lnSpc>
              <a:spcBef>
                <a:spcPct val="0"/>
              </a:spcBef>
              <a:spcAft>
                <a:spcPct val="0"/>
              </a:spcAft>
              <a:buClrTx/>
              <a:buSzTx/>
              <a:buFontTx/>
              <a:buChar char="•"/>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sz="2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Reduce problems associated with deep pipes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sng"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pic>
        <p:nvPicPr>
          <p:cNvPr id="148484" name="Picture 11" descr="DSC0585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9938" y="3848100"/>
            <a:ext cx="4572000" cy="3009900"/>
          </a:xfrm>
          <a:prstGeom prst="rect">
            <a:avLst/>
          </a:prstGeom>
          <a:noFill/>
          <a:ln w="9525">
            <a:solidFill>
              <a:schemeClr val="tx1"/>
            </a:solidFill>
            <a:miter lim="800000"/>
            <a:headEnd/>
            <a:tailEnd/>
          </a:ln>
        </p:spPr>
      </p:pic>
      <p:sp>
        <p:nvSpPr>
          <p:cNvPr id="148485" name="Line 12"/>
          <p:cNvSpPr>
            <a:spLocks noChangeShapeType="1"/>
          </p:cNvSpPr>
          <p:nvPr/>
        </p:nvSpPr>
        <p:spPr bwMode="auto">
          <a:xfrm flipV="1">
            <a:off x="3706813" y="2987541"/>
            <a:ext cx="1766004" cy="1870363"/>
          </a:xfrm>
          <a:prstGeom prst="line">
            <a:avLst/>
          </a:prstGeom>
          <a:ln w="57150">
            <a:solidFill>
              <a:schemeClr val="bg1"/>
            </a:solidFill>
            <a:tailEnd type="triangle"/>
          </a:ln>
          <a:effectLst>
            <a:glow rad="50800">
              <a:schemeClr val="tx1"/>
            </a:glow>
          </a:effectLst>
        </p:spPr>
        <p:style>
          <a:lnRef idx="1">
            <a:schemeClr val="accent1"/>
          </a:lnRef>
          <a:fillRef idx="0">
            <a:schemeClr val="accent1"/>
          </a:fillRef>
          <a:effectRef idx="0">
            <a:schemeClr val="accent1"/>
          </a:effectRef>
          <a:fontRef idx="minor">
            <a:schemeClr val="tx1"/>
          </a:fontRef>
        </p:style>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48486" name="Line 13"/>
          <p:cNvSpPr>
            <a:spLocks noChangeShapeType="1"/>
          </p:cNvSpPr>
          <p:nvPr/>
        </p:nvSpPr>
        <p:spPr bwMode="auto">
          <a:xfrm flipV="1">
            <a:off x="3706812" y="4857905"/>
            <a:ext cx="1485911" cy="2"/>
          </a:xfrm>
          <a:prstGeom prst="line">
            <a:avLst/>
          </a:prstGeom>
          <a:ln w="57150">
            <a:solidFill>
              <a:schemeClr val="bg1"/>
            </a:solidFill>
            <a:tailEnd type="triangle"/>
          </a:ln>
          <a:effectLst>
            <a:glow rad="50800">
              <a:schemeClr val="tx1"/>
            </a:glow>
          </a:effectLst>
        </p:spPr>
        <p:style>
          <a:lnRef idx="1">
            <a:schemeClr val="accent1"/>
          </a:lnRef>
          <a:fillRef idx="0">
            <a:schemeClr val="accent1"/>
          </a:fillRef>
          <a:effectRef idx="0">
            <a:schemeClr val="accent1"/>
          </a:effectRef>
          <a:fontRef idx="minor">
            <a:schemeClr val="tx1"/>
          </a:fontRef>
        </p:style>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pSp>
        <p:nvGrpSpPr>
          <p:cNvPr id="148487" name="Group 18"/>
          <p:cNvGrpSpPr>
            <a:grpSpLocks/>
          </p:cNvGrpSpPr>
          <p:nvPr/>
        </p:nvGrpSpPr>
        <p:grpSpPr bwMode="auto">
          <a:xfrm>
            <a:off x="5599113" y="630238"/>
            <a:ext cx="2894012" cy="2746375"/>
            <a:chOff x="3726" y="1960"/>
            <a:chExt cx="1787" cy="1712"/>
          </a:xfrm>
        </p:grpSpPr>
        <p:sp>
          <p:nvSpPr>
            <p:cNvPr id="148494" name="Oval 19"/>
            <p:cNvSpPr>
              <a:spLocks noChangeArrowheads="1"/>
            </p:cNvSpPr>
            <p:nvPr/>
          </p:nvSpPr>
          <p:spPr bwMode="auto">
            <a:xfrm>
              <a:off x="3726" y="1960"/>
              <a:ext cx="1787" cy="1712"/>
            </a:xfrm>
            <a:prstGeom prst="ellipse">
              <a:avLst/>
            </a:prstGeom>
            <a:noFill/>
            <a:ln w="57150">
              <a:solidFill>
                <a:srgbClr val="FF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48495" name="Line 20"/>
            <p:cNvSpPr>
              <a:spLocks noChangeShapeType="1"/>
            </p:cNvSpPr>
            <p:nvPr/>
          </p:nvSpPr>
          <p:spPr bwMode="auto">
            <a:xfrm flipV="1">
              <a:off x="4065" y="2165"/>
              <a:ext cx="1131" cy="1319"/>
            </a:xfrm>
            <a:prstGeom prst="line">
              <a:avLst/>
            </a:prstGeom>
            <a:noFill/>
            <a:ln w="57150">
              <a:solidFill>
                <a:srgbClr val="FF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pSp>
      <p:grpSp>
        <p:nvGrpSpPr>
          <p:cNvPr id="148488" name="Group 21"/>
          <p:cNvGrpSpPr>
            <a:grpSpLocks/>
          </p:cNvGrpSpPr>
          <p:nvPr/>
        </p:nvGrpSpPr>
        <p:grpSpPr bwMode="auto">
          <a:xfrm>
            <a:off x="5437188" y="3948113"/>
            <a:ext cx="2894012" cy="2840037"/>
            <a:chOff x="3726" y="1960"/>
            <a:chExt cx="1787" cy="1712"/>
          </a:xfrm>
        </p:grpSpPr>
        <p:sp>
          <p:nvSpPr>
            <p:cNvPr id="148492" name="Oval 22"/>
            <p:cNvSpPr>
              <a:spLocks noChangeArrowheads="1"/>
            </p:cNvSpPr>
            <p:nvPr/>
          </p:nvSpPr>
          <p:spPr bwMode="auto">
            <a:xfrm>
              <a:off x="3726" y="1960"/>
              <a:ext cx="1787" cy="1712"/>
            </a:xfrm>
            <a:prstGeom prst="ellipse">
              <a:avLst/>
            </a:prstGeom>
            <a:noFill/>
            <a:ln w="57150">
              <a:solidFill>
                <a:srgbClr val="FF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48493" name="Line 23"/>
            <p:cNvSpPr>
              <a:spLocks noChangeShapeType="1"/>
            </p:cNvSpPr>
            <p:nvPr/>
          </p:nvSpPr>
          <p:spPr bwMode="auto">
            <a:xfrm flipV="1">
              <a:off x="4065" y="2165"/>
              <a:ext cx="1131" cy="1319"/>
            </a:xfrm>
            <a:prstGeom prst="line">
              <a:avLst/>
            </a:prstGeom>
            <a:noFill/>
            <a:ln w="57150">
              <a:solidFill>
                <a:srgbClr val="FF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pSp>
      <p:sp>
        <p:nvSpPr>
          <p:cNvPr id="16" name="Rectangle 15"/>
          <p:cNvSpPr/>
          <p:nvPr/>
        </p:nvSpPr>
        <p:spPr>
          <a:xfrm>
            <a:off x="3175" y="10160"/>
            <a:ext cx="9136380" cy="320040"/>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7" name="Text Box 6"/>
          <p:cNvSpPr txBox="1">
            <a:spLocks noChangeArrowheads="1"/>
          </p:cNvSpPr>
          <p:nvPr/>
        </p:nvSpPr>
        <p:spPr bwMode="auto">
          <a:xfrm>
            <a:off x="4658995" y="-68616"/>
            <a:ext cx="4488180" cy="46166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860925" algn="l"/>
              </a:tabLst>
              <a:defRPr/>
            </a:pPr>
            <a:r>
              <a:rPr kumimoji="0" lang="en-US" sz="2400" b="1" i="0" u="sng" strike="noStrike" kern="1200" cap="none" spc="0" normalizeH="0" baseline="0" noProof="0">
                <a:ln>
                  <a:noFill/>
                </a:ln>
                <a:solidFill>
                  <a:srgbClr val="003300"/>
                </a:solidFill>
                <a:effectLst/>
                <a:uLnTx/>
                <a:uFillTx/>
                <a:latin typeface="Calibri" panose="020F0502020204030204" pitchFamily="34" charset="0"/>
                <a:ea typeface="+mn-ea"/>
                <a:cs typeface="+mn-cs"/>
              </a:rPr>
              <a:t>SHALLOW</a:t>
            </a:r>
            <a:r>
              <a:rPr kumimoji="0" lang="en-US" sz="2400" b="0" i="0" u="none" strike="noStrike" kern="1200" cap="none" spc="0" normalizeH="0" baseline="0" noProof="0">
                <a:ln>
                  <a:noFill/>
                </a:ln>
                <a:solidFill>
                  <a:srgbClr val="003300"/>
                </a:solidFill>
                <a:effectLst/>
                <a:uLnTx/>
                <a:uFillTx/>
                <a:latin typeface="Calibri" panose="020F0502020204030204" pitchFamily="34" charset="0"/>
                <a:ea typeface="+mn-ea"/>
                <a:cs typeface="+mn-cs"/>
              </a:rPr>
              <a:t> Crosspipes</a:t>
            </a:r>
          </a:p>
        </p:txBody>
      </p:sp>
      <p:sp>
        <p:nvSpPr>
          <p:cNvPr id="18" name="Text Box 6"/>
          <p:cNvSpPr txBox="1">
            <a:spLocks noChangeArrowheads="1"/>
          </p:cNvSpPr>
          <p:nvPr/>
        </p:nvSpPr>
        <p:spPr bwMode="auto">
          <a:xfrm>
            <a:off x="-4445" y="-70612"/>
            <a:ext cx="4568335" cy="46166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860925" algn="l"/>
              </a:tabLst>
              <a:defRPr/>
            </a:pPr>
            <a:r>
              <a:rPr kumimoji="0" lang="en-US" sz="2400" b="0" i="0" u="none" strike="noStrike" kern="1200" cap="none" spc="0" normalizeH="0" baseline="0" noProof="0">
                <a:ln>
                  <a:noFill/>
                </a:ln>
                <a:solidFill>
                  <a:srgbClr val="FFFFCC"/>
                </a:solidFill>
                <a:effectLst/>
                <a:uLnTx/>
                <a:uFillTx/>
                <a:latin typeface="Calibri" panose="020F0502020204030204" pitchFamily="34" charset="0"/>
                <a:ea typeface="+mn-ea"/>
                <a:cs typeface="+mn-cs"/>
              </a:rPr>
              <a:t>Ditch Outlets: ESMPs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Text Box 5"/>
          <p:cNvSpPr txBox="1">
            <a:spLocks noChangeArrowheads="1"/>
          </p:cNvSpPr>
          <p:nvPr/>
        </p:nvSpPr>
        <p:spPr bwMode="auto">
          <a:xfrm>
            <a:off x="3175" y="330069"/>
            <a:ext cx="9172576" cy="1692771"/>
          </a:xfrm>
          <a:prstGeom prst="rect">
            <a:avLst/>
          </a:prstGeom>
          <a:solidFill>
            <a:schemeClr val="tx1"/>
          </a:solidFill>
          <a:ln w="9525" algn="ctr">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600" b="1" i="0" u="sng" strike="noStrike" kern="1200" cap="none" spc="0" normalizeH="0" baseline="0" noProof="0">
                <a:ln>
                  <a:noFill/>
                </a:ln>
                <a:solidFill>
                  <a:srgbClr val="FFFFFF"/>
                </a:solidFill>
                <a:effectLst/>
                <a:uLnTx/>
                <a:uFillTx/>
                <a:latin typeface="Calibri" panose="020F0502020204030204" pitchFamily="34" charset="0"/>
                <a:ea typeface="+mn-ea"/>
                <a:cs typeface="+mn-cs"/>
              </a:rPr>
              <a:t>The Bottom Line:</a:t>
            </a:r>
            <a:endParaRPr kumimoji="0" lang="en-US" sz="26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6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Don’t use road surface elevation to determine pipe elevation!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6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Use ground elevation at outlet to determine pipe elevation!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600" b="0" i="0" u="sng"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7" name="Rectangle 6"/>
          <p:cNvSpPr/>
          <p:nvPr/>
        </p:nvSpPr>
        <p:spPr>
          <a:xfrm>
            <a:off x="3175" y="10160"/>
            <a:ext cx="9136380" cy="320040"/>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8" name="Text Box 6"/>
          <p:cNvSpPr txBox="1">
            <a:spLocks noChangeArrowheads="1"/>
          </p:cNvSpPr>
          <p:nvPr/>
        </p:nvSpPr>
        <p:spPr bwMode="auto">
          <a:xfrm>
            <a:off x="4658995" y="-68616"/>
            <a:ext cx="4488180" cy="46166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860925" algn="l"/>
              </a:tabLst>
              <a:defRPr/>
            </a:pPr>
            <a:r>
              <a:rPr kumimoji="0" lang="en-US" sz="2400" b="1" i="0" u="sng" strike="noStrike" kern="1200" cap="none" spc="0" normalizeH="0" baseline="0" noProof="0">
                <a:ln>
                  <a:noFill/>
                </a:ln>
                <a:solidFill>
                  <a:srgbClr val="003300"/>
                </a:solidFill>
                <a:effectLst/>
                <a:uLnTx/>
                <a:uFillTx/>
                <a:latin typeface="Calibri" panose="020F0502020204030204" pitchFamily="34" charset="0"/>
                <a:ea typeface="+mn-ea"/>
                <a:cs typeface="+mn-cs"/>
              </a:rPr>
              <a:t>SHALLOW</a:t>
            </a:r>
            <a:r>
              <a:rPr kumimoji="0" lang="en-US" sz="2400" b="0" i="0" u="none" strike="noStrike" kern="1200" cap="none" spc="0" normalizeH="0" baseline="0" noProof="0">
                <a:ln>
                  <a:noFill/>
                </a:ln>
                <a:solidFill>
                  <a:srgbClr val="003300"/>
                </a:solidFill>
                <a:effectLst/>
                <a:uLnTx/>
                <a:uFillTx/>
                <a:latin typeface="Calibri" panose="020F0502020204030204" pitchFamily="34" charset="0"/>
                <a:ea typeface="+mn-ea"/>
                <a:cs typeface="+mn-cs"/>
              </a:rPr>
              <a:t> Crosspipes</a:t>
            </a:r>
          </a:p>
        </p:txBody>
      </p:sp>
      <p:sp>
        <p:nvSpPr>
          <p:cNvPr id="9" name="Text Box 6"/>
          <p:cNvSpPr txBox="1">
            <a:spLocks noChangeArrowheads="1"/>
          </p:cNvSpPr>
          <p:nvPr/>
        </p:nvSpPr>
        <p:spPr bwMode="auto">
          <a:xfrm>
            <a:off x="-4445" y="-70612"/>
            <a:ext cx="4568335" cy="46166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860925" algn="l"/>
              </a:tabLst>
              <a:defRPr/>
            </a:pPr>
            <a:r>
              <a:rPr kumimoji="0" lang="en-US" sz="2400" b="0" i="0" u="none" strike="noStrike" kern="1200" cap="none" spc="0" normalizeH="0" baseline="0" noProof="0">
                <a:ln>
                  <a:noFill/>
                </a:ln>
                <a:solidFill>
                  <a:srgbClr val="FFFFCC"/>
                </a:solidFill>
                <a:effectLst/>
                <a:uLnTx/>
                <a:uFillTx/>
                <a:latin typeface="Calibri" panose="020F0502020204030204" pitchFamily="34" charset="0"/>
                <a:ea typeface="+mn-ea"/>
                <a:cs typeface="+mn-cs"/>
              </a:rPr>
              <a:t>Ditch Outlets: ESMPs</a:t>
            </a:r>
          </a:p>
        </p:txBody>
      </p:sp>
      <p:pic>
        <p:nvPicPr>
          <p:cNvPr id="149506" name="Picture 12" descr="DSC00363"/>
          <p:cNvPicPr>
            <a:picLocks noChangeAspect="1" noChangeArrowheads="1"/>
          </p:cNvPicPr>
          <p:nvPr/>
        </p:nvPicPr>
        <p:blipFill>
          <a:blip r:embed="rId3" cstate="email">
            <a:extLst>
              <a:ext uri="{28A0092B-C50C-407E-A947-70E740481C1C}">
                <a14:useLocalDpi xmlns:a14="http://schemas.microsoft.com/office/drawing/2010/main"/>
              </a:ext>
            </a:extLst>
          </a:blip>
          <a:srcRect l="-482"/>
          <a:stretch>
            <a:fillRect/>
          </a:stretch>
        </p:blipFill>
        <p:spPr bwMode="auto">
          <a:xfrm>
            <a:off x="-146050" y="1668463"/>
            <a:ext cx="9336088" cy="518953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Grp="1" noChangeArrowheads="1"/>
          </p:cNvSpPr>
          <p:nvPr>
            <p:ph idx="1"/>
          </p:nvPr>
        </p:nvSpPr>
        <p:spPr>
          <a:xfrm>
            <a:off x="175491" y="831273"/>
            <a:ext cx="9144000" cy="5638800"/>
          </a:xfrm>
          <a:noFill/>
        </p:spPr>
        <p:txBody>
          <a:bodyPr/>
          <a:lstStyle/>
          <a:p>
            <a:pPr algn="ctr" eaLnBrk="1" hangingPunct="1">
              <a:buFontTx/>
              <a:buNone/>
            </a:pPr>
            <a:r>
              <a:rPr lang="en-US" sz="4800" b="1" u="sng" dirty="0">
                <a:latin typeface="Arial" charset="0"/>
              </a:rPr>
              <a:t>Why Shallow </a:t>
            </a:r>
            <a:r>
              <a:rPr lang="en-US" sz="4800" b="1" u="sng" dirty="0" err="1">
                <a:latin typeface="Arial" charset="0"/>
              </a:rPr>
              <a:t>Crosspipes</a:t>
            </a:r>
            <a:r>
              <a:rPr lang="en-US" sz="4800" b="1" u="sng" dirty="0">
                <a:latin typeface="Arial" charset="0"/>
              </a:rPr>
              <a:t>?</a:t>
            </a:r>
          </a:p>
          <a:p>
            <a:pPr eaLnBrk="1" hangingPunct="1">
              <a:buFontTx/>
              <a:buNone/>
            </a:pPr>
            <a:endParaRPr lang="en-US" sz="2800" b="1" u="sng" dirty="0">
              <a:latin typeface="Arial" charset="0"/>
            </a:endParaRPr>
          </a:p>
          <a:p>
            <a:pPr eaLnBrk="1" hangingPunct="1">
              <a:buFontTx/>
              <a:buNone/>
            </a:pPr>
            <a:endParaRPr lang="en-US" sz="2800" b="1" u="sng" dirty="0">
              <a:latin typeface="Arial" charset="0"/>
            </a:endParaRPr>
          </a:p>
          <a:p>
            <a:pPr marL="0" indent="0" algn="ctr" eaLnBrk="1" hangingPunct="1">
              <a:buNone/>
            </a:pPr>
            <a:r>
              <a:rPr lang="en-US" sz="3600" b="1" u="sng" dirty="0">
                <a:latin typeface="Arial" charset="0"/>
              </a:rPr>
              <a:t>This program is all about outlets!</a:t>
            </a:r>
          </a:p>
          <a:p>
            <a:pPr algn="ctr" eaLnBrk="1" hangingPunct="1"/>
            <a:endParaRPr lang="en-US" sz="3600" b="1" dirty="0">
              <a:latin typeface="Arial" charset="0"/>
            </a:endParaRPr>
          </a:p>
          <a:p>
            <a:pPr lvl="1" eaLnBrk="1" hangingPunct="1"/>
            <a:endParaRPr lang="en-US" dirty="0">
              <a:latin typeface="Arial" charset="0"/>
            </a:endParaRPr>
          </a:p>
        </p:txBody>
      </p:sp>
      <p:sp>
        <p:nvSpPr>
          <p:cNvPr id="11" name="Rectangle 10"/>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ext Box 6"/>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dirty="0">
                <a:solidFill>
                  <a:srgbClr val="003300"/>
                </a:solidFill>
                <a:latin typeface="Arial" pitchFamily="34" charset="0"/>
              </a:rPr>
              <a:t>Filling Road Cross-Section</a:t>
            </a:r>
          </a:p>
        </p:txBody>
      </p:sp>
      <p:sp>
        <p:nvSpPr>
          <p:cNvPr id="13"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dirty="0">
                <a:solidFill>
                  <a:srgbClr val="FFFFCC"/>
                </a:solidFill>
                <a:latin typeface="Arial" pitchFamily="34" charset="0"/>
              </a:rPr>
              <a:t>Road Fill</a:t>
            </a:r>
          </a:p>
        </p:txBody>
      </p:sp>
    </p:spTree>
    <p:extLst>
      <p:ext uri="{BB962C8B-B14F-4D97-AF65-F5344CB8AC3E}">
        <p14:creationId xmlns:p14="http://schemas.microsoft.com/office/powerpoint/2010/main" val="525871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0898" name="Rectangle 4"/>
          <p:cNvSpPr>
            <a:spLocks noGrp="1" noChangeArrowheads="1"/>
          </p:cNvSpPr>
          <p:nvPr>
            <p:ph idx="1"/>
          </p:nvPr>
        </p:nvSpPr>
        <p:spPr>
          <a:xfrm>
            <a:off x="3223491" y="449943"/>
            <a:ext cx="5760852" cy="5638800"/>
          </a:xfrm>
          <a:noFill/>
        </p:spPr>
        <p:txBody>
          <a:bodyPr/>
          <a:lstStyle/>
          <a:p>
            <a:pPr eaLnBrk="1" hangingPunct="1">
              <a:buFontTx/>
              <a:buNone/>
            </a:pPr>
            <a:r>
              <a:rPr lang="en-US" sz="4000" b="1" dirty="0">
                <a:solidFill>
                  <a:srgbClr val="FFFF00"/>
                </a:solidFill>
              </a:rPr>
              <a:t>Shallow Crosspipes</a:t>
            </a:r>
          </a:p>
          <a:p>
            <a:pPr eaLnBrk="1" hangingPunct="1">
              <a:buFontTx/>
              <a:buNone/>
            </a:pPr>
            <a:endParaRPr lang="en-US" sz="1200" b="1" dirty="0">
              <a:solidFill>
                <a:schemeClr val="bg1"/>
              </a:solidFill>
            </a:endParaRPr>
          </a:p>
          <a:p>
            <a:pPr lvl="1" eaLnBrk="1" hangingPunct="1">
              <a:buFont typeface="Arial" panose="020B0604020202020204" pitchFamily="34" charset="0"/>
              <a:buChar char="•"/>
            </a:pPr>
            <a:r>
              <a:rPr lang="en-US" sz="3200" b="1" u="sng" dirty="0">
                <a:solidFill>
                  <a:schemeClr val="bg1"/>
                </a:solidFill>
              </a:rPr>
              <a:t>Some History</a:t>
            </a:r>
          </a:p>
          <a:p>
            <a:pPr lvl="1" eaLnBrk="1" hangingPunct="1">
              <a:buFont typeface="Arial" panose="020B0604020202020204" pitchFamily="34" charset="0"/>
              <a:buChar char="•"/>
            </a:pPr>
            <a:r>
              <a:rPr lang="en-US" sz="3200" dirty="0">
                <a:solidFill>
                  <a:schemeClr val="bg1"/>
                </a:solidFill>
              </a:rPr>
              <a:t>Getting more of them</a:t>
            </a:r>
          </a:p>
          <a:p>
            <a:pPr lvl="1" eaLnBrk="1" hangingPunct="1">
              <a:buFont typeface="Arial" panose="020B0604020202020204" pitchFamily="34" charset="0"/>
              <a:buChar char="•"/>
            </a:pPr>
            <a:r>
              <a:rPr lang="en-US" sz="3200" dirty="0">
                <a:solidFill>
                  <a:schemeClr val="bg1"/>
                </a:solidFill>
              </a:rPr>
              <a:t>What do you need in your applications</a:t>
            </a:r>
          </a:p>
          <a:p>
            <a:pPr lvl="1" eaLnBrk="1" hangingPunct="1">
              <a:buFont typeface="Arial" panose="020B0604020202020204" pitchFamily="34" charset="0"/>
              <a:buChar char="•"/>
            </a:pPr>
            <a:r>
              <a:rPr lang="en-US" sz="3200" dirty="0">
                <a:solidFill>
                  <a:schemeClr val="bg1"/>
                </a:solidFill>
              </a:rPr>
              <a:t>Tips for a good Installation.</a:t>
            </a:r>
          </a:p>
          <a:p>
            <a:pPr lvl="1" eaLnBrk="1" hangingPunct="1"/>
            <a:endParaRPr lang="en-US" sz="3200" dirty="0">
              <a:solidFill>
                <a:schemeClr val="bg1"/>
              </a:solidFill>
            </a:endParaRPr>
          </a:p>
          <a:p>
            <a:pPr lvl="1" eaLnBrk="1" hangingPunct="1"/>
            <a:endParaRPr lang="en-US" sz="3200" dirty="0">
              <a:solidFill>
                <a:schemeClr val="bg1"/>
              </a:solidFill>
            </a:endParaRPr>
          </a:p>
        </p:txBody>
      </p:sp>
      <p:pic>
        <p:nvPicPr>
          <p:cNvPr id="6" name="Picture 5" descr="A picture containing tree, ground, outdoor, nature&#10;&#10;Description automatically generated">
            <a:extLst>
              <a:ext uri="{FF2B5EF4-FFF2-40B4-BE49-F238E27FC236}">
                <a16:creationId xmlns:a16="http://schemas.microsoft.com/office/drawing/2014/main" id="{CB997E6F-1524-4A41-9637-4A5BF2F5DA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2712027" cy="6858000"/>
          </a:xfrm>
          <a:prstGeom prst="rect">
            <a:avLst/>
          </a:prstGeom>
        </p:spPr>
      </p:pic>
      <p:pic>
        <p:nvPicPr>
          <p:cNvPr id="2" name="Picture 1" descr="A picture containing tree, grass, outdoor, forest&#10;&#10;Description automatically generated">
            <a:extLst>
              <a:ext uri="{FF2B5EF4-FFF2-40B4-BE49-F238E27FC236}">
                <a16:creationId xmlns:a16="http://schemas.microsoft.com/office/drawing/2014/main" id="{57E6E3FA-FF9A-1CA5-5248-415AB5E880D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3118427" cy="6858000"/>
          </a:xfrm>
          <a:prstGeom prst="rect">
            <a:avLst/>
          </a:prstGeom>
        </p:spPr>
      </p:pic>
    </p:spTree>
    <p:extLst>
      <p:ext uri="{BB962C8B-B14F-4D97-AF65-F5344CB8AC3E}">
        <p14:creationId xmlns:p14="http://schemas.microsoft.com/office/powerpoint/2010/main" val="10038643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9" name="Picture 3">
            <a:extLst>
              <a:ext uri="{FF2B5EF4-FFF2-40B4-BE49-F238E27FC236}">
                <a16:creationId xmlns:a16="http://schemas.microsoft.com/office/drawing/2014/main" id="{435F64FF-1988-587E-EC24-54DC93A0DA6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52600" y="0"/>
            <a:ext cx="3771900" cy="4041775"/>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9380" name="Picture 4">
            <a:extLst>
              <a:ext uri="{FF2B5EF4-FFF2-40B4-BE49-F238E27FC236}">
                <a16:creationId xmlns:a16="http://schemas.microsoft.com/office/drawing/2014/main" id="{B01F1D35-B40F-11F6-F9E6-EE866773135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2600" y="4114800"/>
            <a:ext cx="5880100" cy="26670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9381" name="Text Box 5">
            <a:extLst>
              <a:ext uri="{FF2B5EF4-FFF2-40B4-BE49-F238E27FC236}">
                <a16:creationId xmlns:a16="http://schemas.microsoft.com/office/drawing/2014/main" id="{15F67F46-8FA9-42FE-9373-47FD5BF16885}"/>
              </a:ext>
            </a:extLst>
          </p:cNvPr>
          <p:cNvSpPr txBox="1">
            <a:spLocks noChangeArrowheads="1"/>
          </p:cNvSpPr>
          <p:nvPr/>
        </p:nvSpPr>
        <p:spPr bwMode="auto">
          <a:xfrm>
            <a:off x="5619565" y="76200"/>
            <a:ext cx="3042821" cy="335280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ctr" fontAlgn="b"/>
            <a:r>
              <a:rPr lang="en-US" altLang="en-US" sz="1800" b="1" u="none" dirty="0"/>
              <a:t>Slide from the 2002 Workshop Orientation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1751" name="Picture 7">
            <a:extLst>
              <a:ext uri="{FF2B5EF4-FFF2-40B4-BE49-F238E27FC236}">
                <a16:creationId xmlns:a16="http://schemas.microsoft.com/office/drawing/2014/main" id="{7DAEF01D-2EF7-F5B3-89DE-A056C1BE418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71760" name="Rectangle 16">
            <a:extLst>
              <a:ext uri="{FF2B5EF4-FFF2-40B4-BE49-F238E27FC236}">
                <a16:creationId xmlns:a16="http://schemas.microsoft.com/office/drawing/2014/main" id="{0EEC3232-0858-93DF-0093-9043090DDE84}"/>
              </a:ext>
            </a:extLst>
          </p:cNvPr>
          <p:cNvSpPr>
            <a:spLocks noChangeArrowheads="1"/>
          </p:cNvSpPr>
          <p:nvPr/>
        </p:nvSpPr>
        <p:spPr bwMode="auto">
          <a:xfrm>
            <a:off x="0" y="1588"/>
            <a:ext cx="9144000" cy="628650"/>
          </a:xfrm>
          <a:prstGeom prst="rect">
            <a:avLst/>
          </a:prstGeom>
          <a:solidFill>
            <a:schemeClr val="bg1"/>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1761" name="Rectangle 17">
            <a:extLst>
              <a:ext uri="{FF2B5EF4-FFF2-40B4-BE49-F238E27FC236}">
                <a16:creationId xmlns:a16="http://schemas.microsoft.com/office/drawing/2014/main" id="{7BA5FD94-D1F1-AF7A-E444-E284765A76C7}"/>
              </a:ext>
            </a:extLst>
          </p:cNvPr>
          <p:cNvSpPr>
            <a:spLocks noChangeArrowheads="1"/>
          </p:cNvSpPr>
          <p:nvPr/>
        </p:nvSpPr>
        <p:spPr bwMode="auto">
          <a:xfrm>
            <a:off x="4572000" y="53975"/>
            <a:ext cx="4579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altLang="en-US" sz="2400" u="sng"/>
              <a:t>SHALLOW</a:t>
            </a:r>
            <a:r>
              <a:rPr lang="en-US" altLang="en-US" sz="2400"/>
              <a:t> </a:t>
            </a:r>
            <a:r>
              <a:rPr lang="en-US" altLang="en-US" sz="2000"/>
              <a:t>Crosspipe Installation</a:t>
            </a:r>
          </a:p>
        </p:txBody>
      </p:sp>
      <p:grpSp>
        <p:nvGrpSpPr>
          <p:cNvPr id="671762" name="Group 18">
            <a:extLst>
              <a:ext uri="{FF2B5EF4-FFF2-40B4-BE49-F238E27FC236}">
                <a16:creationId xmlns:a16="http://schemas.microsoft.com/office/drawing/2014/main" id="{6DF7E3D8-B3A7-20C2-D706-0EB36F054100}"/>
              </a:ext>
            </a:extLst>
          </p:cNvPr>
          <p:cNvGrpSpPr>
            <a:grpSpLocks/>
          </p:cNvGrpSpPr>
          <p:nvPr/>
        </p:nvGrpSpPr>
        <p:grpSpPr bwMode="auto">
          <a:xfrm>
            <a:off x="0" y="0"/>
            <a:ext cx="4579938" cy="630238"/>
            <a:chOff x="-5" y="0"/>
            <a:chExt cx="2885" cy="480"/>
          </a:xfrm>
        </p:grpSpPr>
        <p:pic>
          <p:nvPicPr>
            <p:cNvPr id="671763" name="Picture 19">
              <a:extLst>
                <a:ext uri="{FF2B5EF4-FFF2-40B4-BE49-F238E27FC236}">
                  <a16:creationId xmlns:a16="http://schemas.microsoft.com/office/drawing/2014/main" id="{5D701902-6E71-A7E8-66DF-6CF732520EC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 y="0"/>
              <a:ext cx="2880" cy="473"/>
            </a:xfrm>
            <a:prstGeom prst="rect">
              <a:avLst/>
            </a:prstGeom>
            <a:noFill/>
            <a:extLst>
              <a:ext uri="{909E8E84-426E-40DD-AFC4-6F175D3DCCD1}">
                <a14:hiddenFill xmlns:a14="http://schemas.microsoft.com/office/drawing/2010/main">
                  <a:solidFill>
                    <a:srgbClr val="FFFFFF"/>
                  </a:solidFill>
                </a14:hiddenFill>
              </a:ext>
            </a:extLst>
          </p:spPr>
        </p:pic>
        <p:sp>
          <p:nvSpPr>
            <p:cNvPr id="671764" name="Rectangle 20">
              <a:extLst>
                <a:ext uri="{FF2B5EF4-FFF2-40B4-BE49-F238E27FC236}">
                  <a16:creationId xmlns:a16="http://schemas.microsoft.com/office/drawing/2014/main" id="{71F6CB73-3720-F92D-FC11-84DB5D3582B6}"/>
                </a:ext>
              </a:extLst>
            </p:cNvPr>
            <p:cNvSpPr>
              <a:spLocks noChangeArrowheads="1"/>
            </p:cNvSpPr>
            <p:nvPr/>
          </p:nvSpPr>
          <p:spPr bwMode="auto">
            <a:xfrm>
              <a:off x="0" y="0"/>
              <a:ext cx="2880" cy="480"/>
            </a:xfrm>
            <a:prstGeom prst="rect">
              <a:avLst/>
            </a:prstGeom>
            <a:gradFill rotWithShape="1">
              <a:gsLst>
                <a:gs pos="0">
                  <a:srgbClr val="006600"/>
                </a:gs>
                <a:gs pos="50000">
                  <a:srgbClr val="008000"/>
                </a:gs>
                <a:gs pos="100000">
                  <a:srgbClr val="006600"/>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1765" name="WordArt 21">
              <a:extLst>
                <a:ext uri="{FF2B5EF4-FFF2-40B4-BE49-F238E27FC236}">
                  <a16:creationId xmlns:a16="http://schemas.microsoft.com/office/drawing/2014/main" id="{8587AC01-DD6C-9E65-5FC3-176F29380699}"/>
                </a:ext>
              </a:extLst>
            </p:cNvPr>
            <p:cNvSpPr>
              <a:spLocks noChangeArrowheads="1" noChangeShapeType="1" noTextEdit="1"/>
            </p:cNvSpPr>
            <p:nvPr/>
          </p:nvSpPr>
          <p:spPr bwMode="auto">
            <a:xfrm>
              <a:off x="157" y="35"/>
              <a:ext cx="2574" cy="39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kern="10" spc="360" normalizeH="1">
                  <a:ln w="6350">
                    <a:solidFill>
                      <a:srgbClr val="CC0000"/>
                    </a:solidFill>
                    <a:round/>
                    <a:headEnd/>
                    <a:tailEnd/>
                  </a:ln>
                  <a:solidFill>
                    <a:srgbClr val="FFFF00"/>
                  </a:solidFill>
                  <a:latin typeface="Arial Black" panose="020B0A04020102020204" pitchFamily="34" charset="0"/>
                </a:rPr>
                <a:t>ENVIRONMENTALLY  SENSITIVE</a:t>
              </a:r>
            </a:p>
            <a:p>
              <a:r>
                <a:rPr lang="en-US" kern="10" spc="360" normalizeH="1">
                  <a:ln w="6350">
                    <a:solidFill>
                      <a:srgbClr val="CC0000"/>
                    </a:solidFill>
                    <a:round/>
                    <a:headEnd/>
                    <a:tailEnd/>
                  </a:ln>
                  <a:solidFill>
                    <a:srgbClr val="FFFF00"/>
                  </a:solidFill>
                  <a:latin typeface="Arial Black" panose="020B0A04020102020204" pitchFamily="34" charset="0"/>
                </a:rPr>
                <a:t>MAINTENANCE  PRACTICES</a:t>
              </a:r>
            </a:p>
          </p:txBody>
        </p:sp>
      </p:grpSp>
      <p:sp>
        <p:nvSpPr>
          <p:cNvPr id="2" name="Oval 1">
            <a:extLst>
              <a:ext uri="{FF2B5EF4-FFF2-40B4-BE49-F238E27FC236}">
                <a16:creationId xmlns:a16="http://schemas.microsoft.com/office/drawing/2014/main" id="{27871E18-B2EE-0369-6812-2FB0685BAFCF}"/>
              </a:ext>
            </a:extLst>
          </p:cNvPr>
          <p:cNvSpPr/>
          <p:nvPr/>
        </p:nvSpPr>
        <p:spPr bwMode="auto">
          <a:xfrm>
            <a:off x="6285391" y="5850384"/>
            <a:ext cx="2689934" cy="816746"/>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0898" name="Rectangle 4"/>
          <p:cNvSpPr>
            <a:spLocks noGrp="1" noChangeArrowheads="1"/>
          </p:cNvSpPr>
          <p:nvPr>
            <p:ph idx="1"/>
          </p:nvPr>
        </p:nvSpPr>
        <p:spPr>
          <a:xfrm>
            <a:off x="3223491" y="449943"/>
            <a:ext cx="5760852" cy="5638800"/>
          </a:xfrm>
          <a:noFill/>
        </p:spPr>
        <p:txBody>
          <a:bodyPr/>
          <a:lstStyle/>
          <a:p>
            <a:pPr eaLnBrk="1" hangingPunct="1">
              <a:buFontTx/>
              <a:buNone/>
            </a:pPr>
            <a:r>
              <a:rPr lang="en-US" sz="4000" b="1" dirty="0">
                <a:solidFill>
                  <a:srgbClr val="FFFF00"/>
                </a:solidFill>
              </a:rPr>
              <a:t>Shallow Crosspipes</a:t>
            </a:r>
          </a:p>
          <a:p>
            <a:pPr eaLnBrk="1" hangingPunct="1">
              <a:buFontTx/>
              <a:buNone/>
            </a:pPr>
            <a:endParaRPr lang="en-US" sz="1200" b="1" dirty="0">
              <a:solidFill>
                <a:schemeClr val="bg1"/>
              </a:solidFill>
            </a:endParaRPr>
          </a:p>
          <a:p>
            <a:pPr lvl="1" eaLnBrk="1" hangingPunct="1">
              <a:buFont typeface="Arial" panose="020B0604020202020204" pitchFamily="34" charset="0"/>
              <a:buChar char="•"/>
            </a:pPr>
            <a:r>
              <a:rPr lang="en-US" sz="3200" dirty="0">
                <a:solidFill>
                  <a:schemeClr val="bg1"/>
                </a:solidFill>
              </a:rPr>
              <a:t>Some History</a:t>
            </a:r>
          </a:p>
          <a:p>
            <a:pPr lvl="1" eaLnBrk="1" hangingPunct="1">
              <a:buFont typeface="Arial" panose="020B0604020202020204" pitchFamily="34" charset="0"/>
              <a:buChar char="•"/>
            </a:pPr>
            <a:r>
              <a:rPr lang="en-US" sz="3200" b="1" u="sng" dirty="0">
                <a:solidFill>
                  <a:schemeClr val="bg1"/>
                </a:solidFill>
              </a:rPr>
              <a:t>Getting more of them</a:t>
            </a:r>
          </a:p>
          <a:p>
            <a:pPr lvl="1" eaLnBrk="1" hangingPunct="1">
              <a:buFont typeface="Arial" panose="020B0604020202020204" pitchFamily="34" charset="0"/>
              <a:buChar char="•"/>
            </a:pPr>
            <a:r>
              <a:rPr lang="en-US" sz="3200" dirty="0">
                <a:solidFill>
                  <a:schemeClr val="bg1"/>
                </a:solidFill>
              </a:rPr>
              <a:t>What do you need in your applications</a:t>
            </a:r>
          </a:p>
          <a:p>
            <a:pPr lvl="1" eaLnBrk="1" hangingPunct="1">
              <a:buFont typeface="Arial" panose="020B0604020202020204" pitchFamily="34" charset="0"/>
              <a:buChar char="•"/>
            </a:pPr>
            <a:r>
              <a:rPr lang="en-US" sz="3200" dirty="0">
                <a:solidFill>
                  <a:schemeClr val="bg1"/>
                </a:solidFill>
              </a:rPr>
              <a:t>Tips for a good Installation.</a:t>
            </a:r>
          </a:p>
          <a:p>
            <a:pPr lvl="1" eaLnBrk="1" hangingPunct="1"/>
            <a:endParaRPr lang="en-US" sz="3200" dirty="0">
              <a:solidFill>
                <a:schemeClr val="bg1"/>
              </a:solidFill>
            </a:endParaRPr>
          </a:p>
          <a:p>
            <a:pPr lvl="1" eaLnBrk="1" hangingPunct="1"/>
            <a:endParaRPr lang="en-US" sz="3200" dirty="0">
              <a:solidFill>
                <a:schemeClr val="bg1"/>
              </a:solidFill>
            </a:endParaRPr>
          </a:p>
        </p:txBody>
      </p:sp>
      <p:pic>
        <p:nvPicPr>
          <p:cNvPr id="6" name="Picture 5" descr="A picture containing tree, ground, outdoor, nature&#10;&#10;Description automatically generated">
            <a:extLst>
              <a:ext uri="{FF2B5EF4-FFF2-40B4-BE49-F238E27FC236}">
                <a16:creationId xmlns:a16="http://schemas.microsoft.com/office/drawing/2014/main" id="{CB997E6F-1524-4A41-9637-4A5BF2F5DA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2712027" cy="6858000"/>
          </a:xfrm>
          <a:prstGeom prst="rect">
            <a:avLst/>
          </a:prstGeom>
        </p:spPr>
      </p:pic>
      <p:pic>
        <p:nvPicPr>
          <p:cNvPr id="2" name="Picture 1" descr="A picture containing tree, grass, outdoor, forest&#10;&#10;Description automatically generated">
            <a:extLst>
              <a:ext uri="{FF2B5EF4-FFF2-40B4-BE49-F238E27FC236}">
                <a16:creationId xmlns:a16="http://schemas.microsoft.com/office/drawing/2014/main" id="{57E6E3FA-FF9A-1CA5-5248-415AB5E880D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3118427" cy="6858000"/>
          </a:xfrm>
          <a:prstGeom prst="rect">
            <a:avLst/>
          </a:prstGeom>
        </p:spPr>
      </p:pic>
    </p:spTree>
    <p:extLst>
      <p:ext uri="{BB962C8B-B14F-4D97-AF65-F5344CB8AC3E}">
        <p14:creationId xmlns:p14="http://schemas.microsoft.com/office/powerpoint/2010/main" val="10068053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0898" name="Rectangle 4"/>
          <p:cNvSpPr>
            <a:spLocks noGrp="1" noChangeArrowheads="1"/>
          </p:cNvSpPr>
          <p:nvPr>
            <p:ph idx="1"/>
          </p:nvPr>
        </p:nvSpPr>
        <p:spPr>
          <a:xfrm>
            <a:off x="3223491" y="449943"/>
            <a:ext cx="5760852" cy="5638800"/>
          </a:xfrm>
          <a:noFill/>
        </p:spPr>
        <p:txBody>
          <a:bodyPr/>
          <a:lstStyle/>
          <a:p>
            <a:pPr algn="ctr" eaLnBrk="1" hangingPunct="1">
              <a:buFontTx/>
              <a:buNone/>
            </a:pPr>
            <a:r>
              <a:rPr lang="en-US" sz="4000" b="1" dirty="0">
                <a:solidFill>
                  <a:srgbClr val="FFFF00"/>
                </a:solidFill>
              </a:rPr>
              <a:t>Shallow Crosspipes</a:t>
            </a:r>
          </a:p>
          <a:p>
            <a:pPr algn="ctr" eaLnBrk="1" hangingPunct="1">
              <a:buFontTx/>
              <a:buNone/>
            </a:pPr>
            <a:endParaRPr lang="en-US" sz="1200" b="1" dirty="0">
              <a:solidFill>
                <a:schemeClr val="bg1"/>
              </a:solidFill>
            </a:endParaRPr>
          </a:p>
          <a:p>
            <a:pPr marL="457200" lvl="1" indent="0" algn="ctr" eaLnBrk="1" hangingPunct="1">
              <a:buNone/>
            </a:pPr>
            <a:r>
              <a:rPr lang="en-US" sz="3200" dirty="0">
                <a:solidFill>
                  <a:schemeClr val="bg1"/>
                </a:solidFill>
              </a:rPr>
              <a:t>Give new outlets a lot of points in your ranking. </a:t>
            </a:r>
          </a:p>
          <a:p>
            <a:pPr marL="914400" lvl="2" indent="0" algn="ctr" eaLnBrk="1" hangingPunct="1">
              <a:buNone/>
            </a:pPr>
            <a:r>
              <a:rPr lang="en-US" sz="2800" dirty="0">
                <a:solidFill>
                  <a:schemeClr val="bg1"/>
                </a:solidFill>
              </a:rPr>
              <a:t>(Like A lot!)</a:t>
            </a:r>
          </a:p>
          <a:p>
            <a:pPr marL="914400" lvl="2" indent="0" algn="ctr" eaLnBrk="1" hangingPunct="1">
              <a:buNone/>
            </a:pPr>
            <a:endParaRPr lang="en-US" sz="3200" dirty="0">
              <a:solidFill>
                <a:schemeClr val="bg1"/>
              </a:solidFill>
            </a:endParaRPr>
          </a:p>
          <a:p>
            <a:pPr marL="914400" lvl="2" indent="0" algn="ctr" eaLnBrk="1" hangingPunct="1">
              <a:buNone/>
            </a:pPr>
            <a:r>
              <a:rPr lang="en-US" sz="3200" dirty="0">
                <a:solidFill>
                  <a:schemeClr val="bg1"/>
                </a:solidFill>
              </a:rPr>
              <a:t>Talk to landowners yourself.</a:t>
            </a:r>
          </a:p>
          <a:p>
            <a:pPr marL="914400" lvl="2" indent="0" algn="ctr" eaLnBrk="1" hangingPunct="1">
              <a:buNone/>
            </a:pPr>
            <a:r>
              <a:rPr lang="en-US" sz="2800" dirty="0">
                <a:solidFill>
                  <a:schemeClr val="bg1"/>
                </a:solidFill>
              </a:rPr>
              <a:t>(It will be insightful and rewarding.)</a:t>
            </a:r>
          </a:p>
        </p:txBody>
      </p:sp>
      <p:pic>
        <p:nvPicPr>
          <p:cNvPr id="6" name="Picture 5" descr="A picture containing tree, ground, outdoor, nature&#10;&#10;Description automatically generated">
            <a:extLst>
              <a:ext uri="{FF2B5EF4-FFF2-40B4-BE49-F238E27FC236}">
                <a16:creationId xmlns:a16="http://schemas.microsoft.com/office/drawing/2014/main" id="{CB997E6F-1524-4A41-9637-4A5BF2F5DA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2712027" cy="6858000"/>
          </a:xfrm>
          <a:prstGeom prst="rect">
            <a:avLst/>
          </a:prstGeom>
        </p:spPr>
      </p:pic>
      <p:pic>
        <p:nvPicPr>
          <p:cNvPr id="2" name="Picture 1" descr="A picture containing tree, grass, outdoor, forest&#10;&#10;Description automatically generated">
            <a:extLst>
              <a:ext uri="{FF2B5EF4-FFF2-40B4-BE49-F238E27FC236}">
                <a16:creationId xmlns:a16="http://schemas.microsoft.com/office/drawing/2014/main" id="{57E6E3FA-FF9A-1CA5-5248-415AB5E880D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3118427" cy="6858000"/>
          </a:xfrm>
          <a:prstGeom prst="rect">
            <a:avLst/>
          </a:prstGeom>
        </p:spPr>
      </p:pic>
    </p:spTree>
    <p:extLst>
      <p:ext uri="{BB962C8B-B14F-4D97-AF65-F5344CB8AC3E}">
        <p14:creationId xmlns:p14="http://schemas.microsoft.com/office/powerpoint/2010/main" val="7048191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43000" y="857250"/>
            <a:ext cx="6858000" cy="51435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Calibri" panose="020F0502020204030204" pitchFamily="34" charset="0"/>
            </a:endParaRPr>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860" y="18468"/>
            <a:ext cx="9128140" cy="3373639"/>
          </a:xfrm>
          <a:prstGeom prst="rect">
            <a:avLst/>
          </a:prstGeom>
        </p:spPr>
      </p:pic>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l="-381"/>
          <a:stretch/>
        </p:blipFill>
        <p:spPr>
          <a:xfrm>
            <a:off x="-9661" y="3444193"/>
            <a:ext cx="9123084" cy="3373639"/>
          </a:xfrm>
          <a:prstGeom prst="rect">
            <a:avLst/>
          </a:prstGeom>
        </p:spPr>
      </p:pic>
      <p:sp>
        <p:nvSpPr>
          <p:cNvPr id="15" name="Text Box 8"/>
          <p:cNvSpPr txBox="1">
            <a:spLocks noChangeArrowheads="1"/>
          </p:cNvSpPr>
          <p:nvPr/>
        </p:nvSpPr>
        <p:spPr bwMode="auto">
          <a:xfrm>
            <a:off x="2552581" y="-29804"/>
            <a:ext cx="4335470" cy="323165"/>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1500" dirty="0">
                <a:latin typeface="Calibri" panose="020F0502020204030204" pitchFamily="34" charset="0"/>
                <a:cs typeface="Calibri" panose="020F0502020204030204" pitchFamily="34" charset="0"/>
              </a:rPr>
              <a:t>Project from 2015</a:t>
            </a:r>
            <a:endParaRPr lang="en-US" sz="1500" dirty="0">
              <a:solidFill>
                <a:srgbClr val="FF0000"/>
              </a:solidFill>
              <a:latin typeface="Calibri" panose="020F0502020204030204" pitchFamily="34" charset="0"/>
              <a:cs typeface="Calibri" panose="020F0502020204030204" pitchFamily="34" charset="0"/>
            </a:endParaRPr>
          </a:p>
        </p:txBody>
      </p:sp>
      <p:sp>
        <p:nvSpPr>
          <p:cNvPr id="16" name="Text Box 8"/>
          <p:cNvSpPr txBox="1">
            <a:spLocks noChangeArrowheads="1"/>
          </p:cNvSpPr>
          <p:nvPr/>
        </p:nvSpPr>
        <p:spPr bwMode="auto">
          <a:xfrm>
            <a:off x="6217328" y="3440379"/>
            <a:ext cx="2896095" cy="461665"/>
          </a:xfrm>
          <a:prstGeom prst="rect">
            <a:avLst/>
          </a:prstGeom>
          <a:solidFill>
            <a:srgbClr val="FFFFFF">
              <a:alpha val="67059"/>
            </a:srgbClr>
          </a:solidFill>
          <a:ln w="28575">
            <a:solidFill>
              <a:schemeClr val="tx1"/>
            </a:solidFill>
            <a:miter lim="800000"/>
            <a:headEnd/>
            <a:tailEnd/>
          </a:ln>
          <a:effectLst/>
        </p:spPr>
        <p:txBody>
          <a:bodyPr wrap="square">
            <a:spAutoFit/>
          </a:bodyPr>
          <a:lstStyle/>
          <a:p>
            <a:pPr algn="ctr"/>
            <a:r>
              <a:rPr lang="en-US" sz="1200" dirty="0">
                <a:latin typeface="Calibri" panose="020F0502020204030204" pitchFamily="34" charset="0"/>
                <a:cs typeface="Calibri" panose="020F0502020204030204" pitchFamily="34" charset="0"/>
              </a:rPr>
              <a:t>DGR Project in Mercer County:</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$100K Spent, $6K in kind</a:t>
            </a:r>
          </a:p>
        </p:txBody>
      </p:sp>
      <p:sp>
        <p:nvSpPr>
          <p:cNvPr id="3" name="Text Box 3">
            <a:extLst>
              <a:ext uri="{FF2B5EF4-FFF2-40B4-BE49-F238E27FC236}">
                <a16:creationId xmlns:a16="http://schemas.microsoft.com/office/drawing/2014/main" id="{6F4CACD8-BA36-2F45-9040-3866F39BA083}"/>
              </a:ext>
            </a:extLst>
          </p:cNvPr>
          <p:cNvSpPr txBox="1">
            <a:spLocks noChangeArrowheads="1"/>
          </p:cNvSpPr>
          <p:nvPr/>
        </p:nvSpPr>
        <p:spPr bwMode="auto">
          <a:xfrm>
            <a:off x="0" y="3460492"/>
            <a:ext cx="819923" cy="369332"/>
          </a:xfrm>
          <a:prstGeom prst="rect">
            <a:avLst/>
          </a:prstGeom>
          <a:solidFill>
            <a:srgbClr val="FFFFFF"/>
          </a:solidFill>
          <a:ln w="15875">
            <a:solidFill>
              <a:sysClr val="windowText" lastClr="000000"/>
            </a:solidFill>
            <a:miter lim="800000"/>
            <a:headEnd/>
            <a:tailEnd/>
          </a:ln>
        </p:spPr>
        <p:txBody>
          <a:bodyPr wrap="square">
            <a:spAutoFit/>
          </a:bodyPr>
          <a:lstStyle/>
          <a:p>
            <a:pPr algn="ctr">
              <a:defRPr/>
            </a:pPr>
            <a:r>
              <a:rPr lang="en-US" sz="1800" kern="0" dirty="0">
                <a:solidFill>
                  <a:srgbClr val="000000"/>
                </a:solidFill>
                <a:latin typeface="Calibri" panose="020F0502020204030204"/>
              </a:rPr>
              <a:t>AFTER</a:t>
            </a:r>
          </a:p>
        </p:txBody>
      </p:sp>
    </p:spTree>
    <p:extLst>
      <p:ext uri="{BB962C8B-B14F-4D97-AF65-F5344CB8AC3E}">
        <p14:creationId xmlns:p14="http://schemas.microsoft.com/office/powerpoint/2010/main" val="2834643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Grp="1" noChangeArrowheads="1"/>
          </p:cNvSpPr>
          <p:nvPr>
            <p:ph idx="1"/>
          </p:nvPr>
        </p:nvSpPr>
        <p:spPr>
          <a:xfrm>
            <a:off x="175491" y="831273"/>
            <a:ext cx="9144000" cy="5638800"/>
          </a:xfrm>
          <a:noFill/>
        </p:spPr>
        <p:txBody>
          <a:bodyPr/>
          <a:lstStyle/>
          <a:p>
            <a:pPr algn="ctr" eaLnBrk="1" hangingPunct="1">
              <a:buFontTx/>
              <a:buNone/>
            </a:pPr>
            <a:r>
              <a:rPr lang="en-US" sz="4800" b="1" u="sng" dirty="0">
                <a:latin typeface="Arial" charset="0"/>
              </a:rPr>
              <a:t>Why Shallow Crosspipes?</a:t>
            </a:r>
          </a:p>
          <a:p>
            <a:pPr eaLnBrk="1" hangingPunct="1">
              <a:buFontTx/>
              <a:buNone/>
            </a:pPr>
            <a:endParaRPr lang="en-US" sz="2800" b="1" u="sng" dirty="0">
              <a:latin typeface="Arial" charset="0"/>
            </a:endParaRPr>
          </a:p>
          <a:p>
            <a:pPr lvl="1" eaLnBrk="1" hangingPunct="1">
              <a:buFont typeface="Arial" panose="020B0604020202020204" pitchFamily="34" charset="0"/>
              <a:buChar char="•"/>
            </a:pPr>
            <a:r>
              <a:rPr lang="en-US" sz="3200" b="1" dirty="0">
                <a:latin typeface="Arial" charset="0"/>
              </a:rPr>
              <a:t>Probably  one of the most common recommendations on QAQCs:</a:t>
            </a:r>
          </a:p>
          <a:p>
            <a:pPr lvl="2" eaLnBrk="1" hangingPunct="1">
              <a:buFont typeface="Arial" panose="020B0604020202020204" pitchFamily="34" charset="0"/>
              <a:buChar char="•"/>
            </a:pPr>
            <a:r>
              <a:rPr lang="en-US" sz="2800" dirty="0">
                <a:latin typeface="Arial" charset="0"/>
              </a:rPr>
              <a:t>More and better crosspipes (angle, </a:t>
            </a:r>
            <a:r>
              <a:rPr lang="en-US" sz="2800" dirty="0" err="1">
                <a:latin typeface="Arial" charset="0"/>
              </a:rPr>
              <a:t>hw</a:t>
            </a:r>
            <a:r>
              <a:rPr lang="en-US" sz="2800" dirty="0">
                <a:latin typeface="Arial" charset="0"/>
              </a:rPr>
              <a:t>/</a:t>
            </a:r>
            <a:r>
              <a:rPr lang="en-US" sz="2800" dirty="0" err="1">
                <a:latin typeface="Arial" charset="0"/>
              </a:rPr>
              <a:t>ew</a:t>
            </a:r>
            <a:r>
              <a:rPr lang="en-US" sz="2800" dirty="0">
                <a:latin typeface="Arial" charset="0"/>
              </a:rPr>
              <a:t>)</a:t>
            </a:r>
          </a:p>
          <a:p>
            <a:pPr lvl="2" eaLnBrk="1" hangingPunct="1">
              <a:buFont typeface="Arial" panose="020B0604020202020204" pitchFamily="34" charset="0"/>
              <a:buChar char="•"/>
            </a:pPr>
            <a:r>
              <a:rPr lang="en-US" sz="2800" dirty="0">
                <a:latin typeface="Arial" charset="0"/>
              </a:rPr>
              <a:t>Pipes are too deep</a:t>
            </a:r>
          </a:p>
          <a:p>
            <a:pPr lvl="2" eaLnBrk="1" hangingPunct="1">
              <a:buFont typeface="Arial" panose="020B0604020202020204" pitchFamily="34" charset="0"/>
              <a:buChar char="•"/>
            </a:pPr>
            <a:r>
              <a:rPr lang="en-US" sz="2800" dirty="0">
                <a:latin typeface="Arial" charset="0"/>
              </a:rPr>
              <a:t>Utilize shallow crosspipes</a:t>
            </a:r>
          </a:p>
          <a:p>
            <a:pPr lvl="2" eaLnBrk="1" hangingPunct="1">
              <a:buFont typeface="Arial" panose="020B0604020202020204" pitchFamily="34" charset="0"/>
              <a:buChar char="•"/>
            </a:pPr>
            <a:r>
              <a:rPr lang="en-US" sz="2800" dirty="0">
                <a:latin typeface="Arial" charset="0"/>
              </a:rPr>
              <a:t>Use grade breaks if possible</a:t>
            </a:r>
          </a:p>
          <a:p>
            <a:pPr lvl="2" eaLnBrk="1" hangingPunct="1">
              <a:buFont typeface="Arial" panose="020B0604020202020204" pitchFamily="34" charset="0"/>
              <a:buChar char="•"/>
            </a:pPr>
            <a:endParaRPr lang="en-US" sz="2800" dirty="0">
              <a:latin typeface="Arial" charset="0"/>
            </a:endParaRPr>
          </a:p>
          <a:p>
            <a:pPr lvl="1" eaLnBrk="1" hangingPunct="1"/>
            <a:endParaRPr lang="en-US" dirty="0">
              <a:latin typeface="Arial" charset="0"/>
            </a:endParaRPr>
          </a:p>
        </p:txBody>
      </p:sp>
      <p:sp>
        <p:nvSpPr>
          <p:cNvPr id="11" name="Rectangle 10"/>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ext Box 6"/>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dirty="0">
                <a:solidFill>
                  <a:srgbClr val="003300"/>
                </a:solidFill>
                <a:latin typeface="Arial" pitchFamily="34" charset="0"/>
              </a:rPr>
              <a:t>Filling Road Cross-Section</a:t>
            </a:r>
          </a:p>
        </p:txBody>
      </p:sp>
      <p:sp>
        <p:nvSpPr>
          <p:cNvPr id="13"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dirty="0">
                <a:solidFill>
                  <a:srgbClr val="FFFFCC"/>
                </a:solidFill>
                <a:latin typeface="Arial" pitchFamily="34" charset="0"/>
              </a:rPr>
              <a:t>Road Fill</a:t>
            </a:r>
          </a:p>
        </p:txBody>
      </p:sp>
    </p:spTree>
    <p:extLst>
      <p:ext uri="{BB962C8B-B14F-4D97-AF65-F5344CB8AC3E}">
        <p14:creationId xmlns:p14="http://schemas.microsoft.com/office/powerpoint/2010/main" val="1595462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7913" name="Picture 9">
            <a:extLst>
              <a:ext uri="{FF2B5EF4-FFF2-40B4-BE49-F238E27FC236}">
                <a16:creationId xmlns:a16="http://schemas.microsoft.com/office/drawing/2014/main" id="{9E7EA8F6-226D-0B5C-F2ED-EF477587D921}"/>
              </a:ext>
            </a:extLst>
          </p:cNvPr>
          <p:cNvPicPr>
            <a:picLocks noChangeAspect="1" noChangeArrowheads="1"/>
          </p:cNvPicPr>
          <p:nvPr/>
        </p:nvPicPr>
        <p:blipFill>
          <a:blip r:embed="rId3" cstate="email">
            <a:lum brigh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07907" name="Text Box 3">
            <a:extLst>
              <a:ext uri="{FF2B5EF4-FFF2-40B4-BE49-F238E27FC236}">
                <a16:creationId xmlns:a16="http://schemas.microsoft.com/office/drawing/2014/main" id="{A3E885A0-E33B-9E29-3463-7C54FBF290E6}"/>
              </a:ext>
            </a:extLst>
          </p:cNvPr>
          <p:cNvSpPr txBox="1">
            <a:spLocks noChangeArrowheads="1"/>
          </p:cNvSpPr>
          <p:nvPr/>
        </p:nvSpPr>
        <p:spPr bwMode="auto">
          <a:xfrm>
            <a:off x="6446838" y="4929188"/>
            <a:ext cx="1682750" cy="835025"/>
          </a:xfrm>
          <a:prstGeom prst="rect">
            <a:avLst/>
          </a:prstGeom>
          <a:solidFill>
            <a:schemeClr val="bg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400" b="0">
                <a:solidFill>
                  <a:schemeClr val="tx2"/>
                </a:solidFill>
              </a:rPr>
              <a:t>Pipe outlet too deep!</a:t>
            </a:r>
          </a:p>
        </p:txBody>
      </p:sp>
      <p:sp>
        <p:nvSpPr>
          <p:cNvPr id="507912" name="Line 8">
            <a:extLst>
              <a:ext uri="{FF2B5EF4-FFF2-40B4-BE49-F238E27FC236}">
                <a16:creationId xmlns:a16="http://schemas.microsoft.com/office/drawing/2014/main" id="{0F5CFEDB-24DB-299A-B082-D07B011BABB1}"/>
              </a:ext>
            </a:extLst>
          </p:cNvPr>
          <p:cNvSpPr>
            <a:spLocks noChangeShapeType="1"/>
          </p:cNvSpPr>
          <p:nvPr/>
        </p:nvSpPr>
        <p:spPr bwMode="auto">
          <a:xfrm flipH="1">
            <a:off x="5256213" y="5284788"/>
            <a:ext cx="1390650" cy="722312"/>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07915" name="Text Box 11">
            <a:extLst>
              <a:ext uri="{FF2B5EF4-FFF2-40B4-BE49-F238E27FC236}">
                <a16:creationId xmlns:a16="http://schemas.microsoft.com/office/drawing/2014/main" id="{13A84C96-EE6C-665C-354A-E21AB766A5E0}"/>
              </a:ext>
            </a:extLst>
          </p:cNvPr>
          <p:cNvSpPr txBox="1">
            <a:spLocks noChangeArrowheads="1"/>
          </p:cNvSpPr>
          <p:nvPr/>
        </p:nvSpPr>
        <p:spPr bwMode="auto">
          <a:xfrm>
            <a:off x="8383588" y="6542088"/>
            <a:ext cx="687387"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0">
                <a:solidFill>
                  <a:schemeClr val="bg1"/>
                </a:solidFill>
              </a:rPr>
              <a:t>Ex 3/5</a:t>
            </a:r>
          </a:p>
        </p:txBody>
      </p:sp>
      <p:sp>
        <p:nvSpPr>
          <p:cNvPr id="507916" name="Rectangle 12">
            <a:extLst>
              <a:ext uri="{FF2B5EF4-FFF2-40B4-BE49-F238E27FC236}">
                <a16:creationId xmlns:a16="http://schemas.microsoft.com/office/drawing/2014/main" id="{36BC8B21-3F7C-7DAD-030F-CB5009E8EB61}"/>
              </a:ext>
            </a:extLst>
          </p:cNvPr>
          <p:cNvSpPr>
            <a:spLocks noChangeArrowheads="1"/>
          </p:cNvSpPr>
          <p:nvPr/>
        </p:nvSpPr>
        <p:spPr bwMode="auto">
          <a:xfrm>
            <a:off x="4567238" y="-7938"/>
            <a:ext cx="4587875" cy="771526"/>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7918" name="Rectangle 14">
            <a:extLst>
              <a:ext uri="{FF2B5EF4-FFF2-40B4-BE49-F238E27FC236}">
                <a16:creationId xmlns:a16="http://schemas.microsoft.com/office/drawing/2014/main" id="{BB868F6F-5079-5094-A2F1-6D5503AEC479}"/>
              </a:ext>
            </a:extLst>
          </p:cNvPr>
          <p:cNvSpPr>
            <a:spLocks noChangeArrowheads="1"/>
          </p:cNvSpPr>
          <p:nvPr/>
        </p:nvSpPr>
        <p:spPr bwMode="auto">
          <a:xfrm>
            <a:off x="4583113" y="115888"/>
            <a:ext cx="45799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914400" algn="l"/>
              </a:tabLst>
              <a:defRPr>
                <a:solidFill>
                  <a:schemeClr val="tx1"/>
                </a:solidFill>
                <a:latin typeface="Arial" panose="020B0604020202020204" pitchFamily="34" charset="0"/>
              </a:defRPr>
            </a:lvl1pPr>
            <a:lvl2pPr algn="l">
              <a:tabLst>
                <a:tab pos="914400" algn="l"/>
              </a:tabLst>
              <a:defRPr>
                <a:solidFill>
                  <a:schemeClr val="tx1"/>
                </a:solidFill>
                <a:latin typeface="Arial" panose="020B0604020202020204" pitchFamily="34" charset="0"/>
              </a:defRPr>
            </a:lvl2pPr>
            <a:lvl3pPr algn="l">
              <a:tabLst>
                <a:tab pos="914400" algn="l"/>
              </a:tabLst>
              <a:defRPr>
                <a:solidFill>
                  <a:schemeClr val="tx1"/>
                </a:solidFill>
                <a:latin typeface="Arial" panose="020B0604020202020204" pitchFamily="34" charset="0"/>
              </a:defRPr>
            </a:lvl3pPr>
            <a:lvl4pPr algn="l">
              <a:tabLst>
                <a:tab pos="914400" algn="l"/>
              </a:tabLst>
              <a:defRPr>
                <a:solidFill>
                  <a:schemeClr val="tx1"/>
                </a:solidFill>
                <a:latin typeface="Arial" panose="020B0604020202020204" pitchFamily="34" charset="0"/>
              </a:defRPr>
            </a:lvl4pPr>
            <a:lvl5pPr algn="l">
              <a:tabLst>
                <a:tab pos="914400" algn="l"/>
              </a:tabLst>
              <a:defRPr>
                <a:solidFill>
                  <a:schemeClr val="tx1"/>
                </a:solidFill>
                <a:latin typeface="Arial" panose="020B0604020202020204" pitchFamily="34" charset="0"/>
              </a:defRPr>
            </a:lvl5pPr>
            <a:lvl6pPr fontAlgn="base">
              <a:spcBef>
                <a:spcPct val="0"/>
              </a:spcBef>
              <a:spcAft>
                <a:spcPct val="0"/>
              </a:spcAft>
              <a:tabLst>
                <a:tab pos="914400" algn="l"/>
              </a:tabLst>
              <a:defRPr>
                <a:solidFill>
                  <a:schemeClr val="tx1"/>
                </a:solidFill>
                <a:latin typeface="Arial" panose="020B0604020202020204" pitchFamily="34" charset="0"/>
              </a:defRPr>
            </a:lvl6pPr>
            <a:lvl7pPr fontAlgn="base">
              <a:spcBef>
                <a:spcPct val="0"/>
              </a:spcBef>
              <a:spcAft>
                <a:spcPct val="0"/>
              </a:spcAft>
              <a:tabLst>
                <a:tab pos="914400" algn="l"/>
              </a:tabLst>
              <a:defRPr>
                <a:solidFill>
                  <a:schemeClr val="tx1"/>
                </a:solidFill>
                <a:latin typeface="Arial" panose="020B0604020202020204" pitchFamily="34" charset="0"/>
              </a:defRPr>
            </a:lvl7pPr>
            <a:lvl8pPr fontAlgn="base">
              <a:spcBef>
                <a:spcPct val="0"/>
              </a:spcBef>
              <a:spcAft>
                <a:spcPct val="0"/>
              </a:spcAft>
              <a:tabLst>
                <a:tab pos="914400" algn="l"/>
              </a:tabLst>
              <a:defRPr>
                <a:solidFill>
                  <a:schemeClr val="tx1"/>
                </a:solidFill>
                <a:latin typeface="Arial" panose="020B0604020202020204" pitchFamily="34" charset="0"/>
              </a:defRPr>
            </a:lvl8pPr>
            <a:lvl9pPr fontAlgn="base">
              <a:spcBef>
                <a:spcPct val="0"/>
              </a:spcBef>
              <a:spcAft>
                <a:spcPct val="0"/>
              </a:spcAft>
              <a:tabLst>
                <a:tab pos="914400" algn="l"/>
              </a:tabLst>
              <a:defRPr>
                <a:solidFill>
                  <a:schemeClr val="tx1"/>
                </a:solidFill>
                <a:latin typeface="Arial" panose="020B0604020202020204" pitchFamily="34" charset="0"/>
              </a:defRPr>
            </a:lvl9pPr>
          </a:lstStyle>
          <a:p>
            <a:pPr algn="ctr">
              <a:spcBef>
                <a:spcPct val="20000"/>
              </a:spcBef>
            </a:pPr>
            <a:r>
              <a:rPr lang="en-US" altLang="en-US" sz="2800"/>
              <a:t>Pipes too Deep</a:t>
            </a:r>
          </a:p>
        </p:txBody>
      </p:sp>
      <p:grpSp>
        <p:nvGrpSpPr>
          <p:cNvPr id="507921" name="Group 17">
            <a:extLst>
              <a:ext uri="{FF2B5EF4-FFF2-40B4-BE49-F238E27FC236}">
                <a16:creationId xmlns:a16="http://schemas.microsoft.com/office/drawing/2014/main" id="{9247019F-C990-31E1-EA00-F408DD40A777}"/>
              </a:ext>
            </a:extLst>
          </p:cNvPr>
          <p:cNvGrpSpPr>
            <a:grpSpLocks/>
          </p:cNvGrpSpPr>
          <p:nvPr/>
        </p:nvGrpSpPr>
        <p:grpSpPr bwMode="auto">
          <a:xfrm>
            <a:off x="11113" y="0"/>
            <a:ext cx="4572000" cy="763588"/>
            <a:chOff x="23" y="641"/>
            <a:chExt cx="2880" cy="480"/>
          </a:xfrm>
        </p:grpSpPr>
        <p:sp>
          <p:nvSpPr>
            <p:cNvPr id="507922" name="Rectangle 18">
              <a:extLst>
                <a:ext uri="{FF2B5EF4-FFF2-40B4-BE49-F238E27FC236}">
                  <a16:creationId xmlns:a16="http://schemas.microsoft.com/office/drawing/2014/main" id="{343B2BB3-3EE7-C840-EB7D-58206D6957CB}"/>
                </a:ext>
              </a:extLst>
            </p:cNvPr>
            <p:cNvSpPr>
              <a:spLocks noChangeArrowheads="1"/>
            </p:cNvSpPr>
            <p:nvPr/>
          </p:nvSpPr>
          <p:spPr bwMode="auto">
            <a:xfrm>
              <a:off x="23" y="641"/>
              <a:ext cx="2880" cy="480"/>
            </a:xfrm>
            <a:prstGeom prst="rect">
              <a:avLst/>
            </a:prstGeom>
            <a:gradFill rotWithShape="1">
              <a:gsLst>
                <a:gs pos="0">
                  <a:schemeClr val="accent2"/>
                </a:gs>
                <a:gs pos="50000">
                  <a:srgbClr val="0000FF"/>
                </a:gs>
                <a:gs pos="100000">
                  <a:schemeClr val="accent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7923" name="WordArt 19">
              <a:extLst>
                <a:ext uri="{FF2B5EF4-FFF2-40B4-BE49-F238E27FC236}">
                  <a16:creationId xmlns:a16="http://schemas.microsoft.com/office/drawing/2014/main" id="{706EDFF6-10BF-BDA0-A33A-5E5763461CBF}"/>
                </a:ext>
              </a:extLst>
            </p:cNvPr>
            <p:cNvSpPr>
              <a:spLocks noChangeArrowheads="1" noChangeShapeType="1" noTextEdit="1"/>
            </p:cNvSpPr>
            <p:nvPr/>
          </p:nvSpPr>
          <p:spPr bwMode="auto">
            <a:xfrm>
              <a:off x="260" y="692"/>
              <a:ext cx="2428" cy="39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kern="10" spc="360" normalizeH="1">
                  <a:ln w="6350">
                    <a:solidFill>
                      <a:srgbClr val="CC0000"/>
                    </a:solidFill>
                    <a:round/>
                    <a:headEnd/>
                    <a:tailEnd/>
                  </a:ln>
                  <a:solidFill>
                    <a:srgbClr val="FFFF00"/>
                  </a:solidFill>
                  <a:latin typeface="Arial Black" panose="020B0A04020102020204" pitchFamily="34" charset="0"/>
                </a:rPr>
                <a:t>TRADITIONAL  ROAD</a:t>
              </a:r>
            </a:p>
            <a:p>
              <a:r>
                <a:rPr lang="en-US" kern="10" spc="360" normalizeH="1">
                  <a:ln w="6350">
                    <a:solidFill>
                      <a:srgbClr val="CC0000"/>
                    </a:solidFill>
                    <a:round/>
                    <a:headEnd/>
                    <a:tailEnd/>
                  </a:ln>
                  <a:solidFill>
                    <a:srgbClr val="FFFF00"/>
                  </a:solidFill>
                  <a:latin typeface="Arial Black" panose="020B0A04020102020204" pitchFamily="34" charset="0"/>
                </a:rPr>
                <a:t>MAINTENANCE  PRACTICES</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0898" name="Rectangle 4"/>
          <p:cNvSpPr>
            <a:spLocks noGrp="1" noChangeArrowheads="1"/>
          </p:cNvSpPr>
          <p:nvPr>
            <p:ph idx="1"/>
          </p:nvPr>
        </p:nvSpPr>
        <p:spPr>
          <a:xfrm>
            <a:off x="3223491" y="449943"/>
            <a:ext cx="5760852" cy="5638800"/>
          </a:xfrm>
          <a:noFill/>
        </p:spPr>
        <p:txBody>
          <a:bodyPr/>
          <a:lstStyle/>
          <a:p>
            <a:pPr eaLnBrk="1" hangingPunct="1">
              <a:buFontTx/>
              <a:buNone/>
            </a:pPr>
            <a:r>
              <a:rPr lang="en-US" sz="4000" b="1" dirty="0">
                <a:solidFill>
                  <a:srgbClr val="FFFF00"/>
                </a:solidFill>
              </a:rPr>
              <a:t>Shallow Crosspipes</a:t>
            </a:r>
          </a:p>
          <a:p>
            <a:pPr eaLnBrk="1" hangingPunct="1">
              <a:buFontTx/>
              <a:buNone/>
            </a:pPr>
            <a:endParaRPr lang="en-US" sz="1200" b="1" dirty="0">
              <a:solidFill>
                <a:schemeClr val="bg1"/>
              </a:solidFill>
            </a:endParaRPr>
          </a:p>
          <a:p>
            <a:pPr lvl="1" eaLnBrk="1" hangingPunct="1">
              <a:buFont typeface="Arial" panose="020B0604020202020204" pitchFamily="34" charset="0"/>
              <a:buChar char="•"/>
            </a:pPr>
            <a:r>
              <a:rPr lang="en-US" sz="3200" dirty="0">
                <a:solidFill>
                  <a:schemeClr val="bg1"/>
                </a:solidFill>
              </a:rPr>
              <a:t>Some History</a:t>
            </a:r>
          </a:p>
          <a:p>
            <a:pPr lvl="1" eaLnBrk="1" hangingPunct="1">
              <a:buFont typeface="Arial" panose="020B0604020202020204" pitchFamily="34" charset="0"/>
              <a:buChar char="•"/>
            </a:pPr>
            <a:r>
              <a:rPr lang="en-US" sz="3200" dirty="0">
                <a:solidFill>
                  <a:schemeClr val="bg1"/>
                </a:solidFill>
              </a:rPr>
              <a:t>Getting more of them</a:t>
            </a:r>
          </a:p>
          <a:p>
            <a:pPr lvl="1" eaLnBrk="1" hangingPunct="1">
              <a:buFont typeface="Arial" panose="020B0604020202020204" pitchFamily="34" charset="0"/>
              <a:buChar char="•"/>
            </a:pPr>
            <a:r>
              <a:rPr lang="en-US" sz="3200" b="1" u="sng" dirty="0">
                <a:solidFill>
                  <a:schemeClr val="bg1"/>
                </a:solidFill>
              </a:rPr>
              <a:t>What do you need in your applications</a:t>
            </a:r>
          </a:p>
          <a:p>
            <a:pPr lvl="1" eaLnBrk="1" hangingPunct="1">
              <a:buFont typeface="Arial" panose="020B0604020202020204" pitchFamily="34" charset="0"/>
              <a:buChar char="•"/>
            </a:pPr>
            <a:r>
              <a:rPr lang="en-US" sz="3200" dirty="0">
                <a:solidFill>
                  <a:schemeClr val="bg1"/>
                </a:solidFill>
              </a:rPr>
              <a:t>Tips for a good Installation.</a:t>
            </a:r>
          </a:p>
          <a:p>
            <a:pPr marL="457200" lvl="1" indent="0" eaLnBrk="1" hangingPunct="1">
              <a:buNone/>
            </a:pPr>
            <a:endParaRPr lang="en-US" sz="3200" dirty="0">
              <a:solidFill>
                <a:schemeClr val="bg1"/>
              </a:solidFill>
            </a:endParaRPr>
          </a:p>
          <a:p>
            <a:pPr lvl="1" eaLnBrk="1" hangingPunct="1"/>
            <a:endParaRPr lang="en-US" sz="3200" dirty="0">
              <a:solidFill>
                <a:schemeClr val="bg1"/>
              </a:solidFill>
            </a:endParaRPr>
          </a:p>
        </p:txBody>
      </p:sp>
      <p:pic>
        <p:nvPicPr>
          <p:cNvPr id="6" name="Picture 5" descr="A picture containing tree, ground, outdoor, nature&#10;&#10;Description automatically generated">
            <a:extLst>
              <a:ext uri="{FF2B5EF4-FFF2-40B4-BE49-F238E27FC236}">
                <a16:creationId xmlns:a16="http://schemas.microsoft.com/office/drawing/2014/main" id="{CB997E6F-1524-4A41-9637-4A5BF2F5DA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2712027" cy="6858000"/>
          </a:xfrm>
          <a:prstGeom prst="rect">
            <a:avLst/>
          </a:prstGeom>
        </p:spPr>
      </p:pic>
      <p:pic>
        <p:nvPicPr>
          <p:cNvPr id="2" name="Picture 1" descr="A picture containing tree, grass, outdoor, forest&#10;&#10;Description automatically generated">
            <a:extLst>
              <a:ext uri="{FF2B5EF4-FFF2-40B4-BE49-F238E27FC236}">
                <a16:creationId xmlns:a16="http://schemas.microsoft.com/office/drawing/2014/main" id="{57E6E3FA-FF9A-1CA5-5248-415AB5E880D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3118427" cy="6858000"/>
          </a:xfrm>
          <a:prstGeom prst="rect">
            <a:avLst/>
          </a:prstGeom>
        </p:spPr>
      </p:pic>
    </p:spTree>
    <p:extLst>
      <p:ext uri="{BB962C8B-B14F-4D97-AF65-F5344CB8AC3E}">
        <p14:creationId xmlns:p14="http://schemas.microsoft.com/office/powerpoint/2010/main" val="25699294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0898" name="Rectangle 4"/>
          <p:cNvSpPr>
            <a:spLocks noGrp="1" noChangeArrowheads="1"/>
          </p:cNvSpPr>
          <p:nvPr>
            <p:ph idx="1"/>
          </p:nvPr>
        </p:nvSpPr>
        <p:spPr>
          <a:xfrm>
            <a:off x="3223491" y="449943"/>
            <a:ext cx="5760852" cy="5638800"/>
          </a:xfrm>
          <a:noFill/>
        </p:spPr>
        <p:txBody>
          <a:bodyPr/>
          <a:lstStyle/>
          <a:p>
            <a:pPr eaLnBrk="1" hangingPunct="1">
              <a:buFontTx/>
              <a:buNone/>
            </a:pPr>
            <a:r>
              <a:rPr lang="en-US" sz="4000" b="1" dirty="0">
                <a:solidFill>
                  <a:srgbClr val="FFFF00"/>
                </a:solidFill>
              </a:rPr>
              <a:t>Shallow Crosspipes</a:t>
            </a:r>
          </a:p>
          <a:p>
            <a:pPr eaLnBrk="1" hangingPunct="1">
              <a:buFontTx/>
              <a:buNone/>
            </a:pPr>
            <a:endParaRPr lang="en-US" sz="1200" b="1" dirty="0">
              <a:solidFill>
                <a:schemeClr val="bg1"/>
              </a:solidFill>
            </a:endParaRPr>
          </a:p>
        </p:txBody>
      </p:sp>
      <p:pic>
        <p:nvPicPr>
          <p:cNvPr id="6" name="Picture 5" descr="A picture containing tree, ground, outdoor, nature&#10;&#10;Description automatically generated">
            <a:extLst>
              <a:ext uri="{FF2B5EF4-FFF2-40B4-BE49-F238E27FC236}">
                <a16:creationId xmlns:a16="http://schemas.microsoft.com/office/drawing/2014/main" id="{CB997E6F-1524-4A41-9637-4A5BF2F5DA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2712027" cy="6858000"/>
          </a:xfrm>
          <a:prstGeom prst="rect">
            <a:avLst/>
          </a:prstGeom>
        </p:spPr>
      </p:pic>
      <p:pic>
        <p:nvPicPr>
          <p:cNvPr id="2" name="Picture 1" descr="A picture containing tree, grass, outdoor, forest&#10;&#10;Description automatically generated">
            <a:extLst>
              <a:ext uri="{FF2B5EF4-FFF2-40B4-BE49-F238E27FC236}">
                <a16:creationId xmlns:a16="http://schemas.microsoft.com/office/drawing/2014/main" id="{57E6E3FA-FF9A-1CA5-5248-415AB5E880D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3118427" cy="6858000"/>
          </a:xfrm>
          <a:prstGeom prst="rect">
            <a:avLst/>
          </a:prstGeom>
        </p:spPr>
      </p:pic>
      <p:sp>
        <p:nvSpPr>
          <p:cNvPr id="3" name="TextBox 2">
            <a:extLst>
              <a:ext uri="{FF2B5EF4-FFF2-40B4-BE49-F238E27FC236}">
                <a16:creationId xmlns:a16="http://schemas.microsoft.com/office/drawing/2014/main" id="{9B71166F-79A7-687B-0C02-FCFE3FEFB690}"/>
              </a:ext>
            </a:extLst>
          </p:cNvPr>
          <p:cNvSpPr txBox="1"/>
          <p:nvPr/>
        </p:nvSpPr>
        <p:spPr>
          <a:xfrm>
            <a:off x="3197264" y="1349406"/>
            <a:ext cx="5866837" cy="2308324"/>
          </a:xfrm>
          <a:prstGeom prst="rect">
            <a:avLst/>
          </a:prstGeom>
          <a:noFill/>
        </p:spPr>
        <p:txBody>
          <a:bodyPr wrap="square" rtlCol="0">
            <a:spAutoFit/>
          </a:bodyPr>
          <a:lstStyle/>
          <a:p>
            <a:r>
              <a:rPr lang="en-US" dirty="0">
                <a:solidFill>
                  <a:schemeClr val="bg1"/>
                </a:solidFill>
              </a:rPr>
              <a:t>The Shallow Pipe Requires Cover! </a:t>
            </a:r>
          </a:p>
          <a:p>
            <a:endParaRPr lang="en-US" dirty="0">
              <a:solidFill>
                <a:schemeClr val="bg1"/>
              </a:solidFill>
            </a:endParaRPr>
          </a:p>
          <a:p>
            <a:r>
              <a:rPr lang="en-US" dirty="0">
                <a:solidFill>
                  <a:schemeClr val="bg1"/>
                </a:solidFill>
              </a:rPr>
              <a:t>(Think Road Fill)</a:t>
            </a:r>
          </a:p>
        </p:txBody>
      </p:sp>
    </p:spTree>
    <p:extLst>
      <p:ext uri="{BB962C8B-B14F-4D97-AF65-F5344CB8AC3E}">
        <p14:creationId xmlns:p14="http://schemas.microsoft.com/office/powerpoint/2010/main" val="14153198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ree, outdoor, ground, forest&#10;&#10;Description automatically generated">
            <a:extLst>
              <a:ext uri="{FF2B5EF4-FFF2-40B4-BE49-F238E27FC236}">
                <a16:creationId xmlns:a16="http://schemas.microsoft.com/office/drawing/2014/main" id="{6022EB46-DBF5-4207-9BCC-C5009EEB51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4" name="Rectangle 23"/>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sp>
        <p:nvSpPr>
          <p:cNvPr id="6" name="TextBox 5">
            <a:extLst>
              <a:ext uri="{FF2B5EF4-FFF2-40B4-BE49-F238E27FC236}">
                <a16:creationId xmlns:a16="http://schemas.microsoft.com/office/drawing/2014/main" id="{8870C5B2-576D-46B8-BFA1-6B2E892BD4B0}"/>
              </a:ext>
            </a:extLst>
          </p:cNvPr>
          <p:cNvSpPr txBox="1"/>
          <p:nvPr/>
        </p:nvSpPr>
        <p:spPr>
          <a:xfrm>
            <a:off x="-1" y="355007"/>
            <a:ext cx="5975927" cy="830997"/>
          </a:xfrm>
          <a:prstGeom prst="rect">
            <a:avLst/>
          </a:prstGeom>
          <a:solidFill>
            <a:schemeClr val="bg1"/>
          </a:solidFill>
        </p:spPr>
        <p:txBody>
          <a:bodyPr wrap="square" rtlCol="0">
            <a:spAutoFit/>
          </a:bodyPr>
          <a:lstStyle/>
          <a:p>
            <a:pPr marL="342900" indent="-342900" algn="l">
              <a:buFont typeface="Arial" panose="020B0604020202020204" pitchFamily="34" charset="0"/>
              <a:buChar char="•"/>
            </a:pPr>
            <a:r>
              <a:rPr lang="en-US" sz="2400" dirty="0">
                <a:latin typeface="Calibri" panose="020F0502020204030204" pitchFamily="34" charset="0"/>
              </a:rPr>
              <a:t>Pipe </a:t>
            </a:r>
            <a:r>
              <a:rPr lang="en-US" sz="2400" dirty="0" err="1">
                <a:latin typeface="Calibri" panose="020F0502020204030204" pitchFamily="34" charset="0"/>
              </a:rPr>
              <a:t>outletted</a:t>
            </a:r>
            <a:r>
              <a:rPr lang="en-US" sz="2400" dirty="0">
                <a:latin typeface="Calibri" panose="020F0502020204030204" pitchFamily="34" charset="0"/>
              </a:rPr>
              <a:t> at natural ground elevation</a:t>
            </a:r>
          </a:p>
          <a:p>
            <a:pPr marL="342900" indent="-342900" algn="l">
              <a:buFont typeface="Arial" panose="020B0604020202020204" pitchFamily="34" charset="0"/>
              <a:buChar char="•"/>
            </a:pPr>
            <a:r>
              <a:rPr lang="en-US" sz="2400" dirty="0">
                <a:latin typeface="Calibri" panose="020F0502020204030204" pitchFamily="34" charset="0"/>
              </a:rPr>
              <a:t>Material imported to provide cover</a:t>
            </a:r>
          </a:p>
        </p:txBody>
      </p:sp>
      <p:sp>
        <p:nvSpPr>
          <p:cNvPr id="2" name="Text Box 6">
            <a:extLst>
              <a:ext uri="{FF2B5EF4-FFF2-40B4-BE49-F238E27FC236}">
                <a16:creationId xmlns:a16="http://schemas.microsoft.com/office/drawing/2014/main" id="{FF5F04AA-35B5-A62E-4A1B-A15E20E7773E}"/>
              </a:ext>
            </a:extLst>
          </p:cNvPr>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a:solidFill>
                  <a:srgbClr val="003300"/>
                </a:solidFill>
                <a:latin typeface="Calibri" panose="020F0502020204030204" pitchFamily="34" charset="0"/>
              </a:rPr>
              <a:t>Filling the Road</a:t>
            </a:r>
          </a:p>
        </p:txBody>
      </p:sp>
    </p:spTree>
    <p:extLst>
      <p:ext uri="{BB962C8B-B14F-4D97-AF65-F5344CB8AC3E}">
        <p14:creationId xmlns:p14="http://schemas.microsoft.com/office/powerpoint/2010/main" val="25346781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p:cNvSpPr/>
          <p:nvPr/>
        </p:nvSpPr>
        <p:spPr>
          <a:xfrm>
            <a:off x="0" y="0"/>
            <a:ext cx="9144000" cy="376238"/>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Text Box 6">
            <a:extLst>
              <a:ext uri="{FF2B5EF4-FFF2-40B4-BE49-F238E27FC236}">
                <a16:creationId xmlns:a16="http://schemas.microsoft.com/office/drawing/2014/main" id="{EBD30617-C3A3-C00F-A178-ACE57AA48F09}"/>
              </a:ext>
            </a:extLst>
          </p:cNvPr>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a:solidFill>
                  <a:srgbClr val="003300"/>
                </a:solidFill>
                <a:latin typeface="Calibri" panose="020F0502020204030204" pitchFamily="34" charset="0"/>
              </a:rPr>
              <a:t>Sectional Fill</a:t>
            </a:r>
          </a:p>
        </p:txBody>
      </p:sp>
      <p:sp>
        <p:nvSpPr>
          <p:cNvPr id="4" name="Rectangle 6">
            <a:extLst>
              <a:ext uri="{FF2B5EF4-FFF2-40B4-BE49-F238E27FC236}">
                <a16:creationId xmlns:a16="http://schemas.microsoft.com/office/drawing/2014/main" id="{E015D38C-B872-7436-085B-ADC986B5C495}"/>
              </a:ext>
            </a:extLst>
          </p:cNvPr>
          <p:cNvSpPr>
            <a:spLocks noChangeArrowheads="1"/>
          </p:cNvSpPr>
          <p:nvPr/>
        </p:nvSpPr>
        <p:spPr bwMode="auto">
          <a:xfrm>
            <a:off x="2388520" y="3869651"/>
            <a:ext cx="1462898" cy="264379"/>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999999"/>
                </a:solidFill>
                <a:effectLst/>
                <a:uLnTx/>
                <a:uFillTx/>
                <a:latin typeface="Arial Narrow" pitchFamily="34" charset="0"/>
                <a:ea typeface="+mn-ea"/>
                <a:cs typeface="+mn-cs"/>
              </a:rPr>
              <a:t>Figures not drawn to scale.</a:t>
            </a:r>
          </a:p>
        </p:txBody>
      </p:sp>
      <p:sp>
        <p:nvSpPr>
          <p:cNvPr id="7" name="Freeform 7">
            <a:extLst>
              <a:ext uri="{FF2B5EF4-FFF2-40B4-BE49-F238E27FC236}">
                <a16:creationId xmlns:a16="http://schemas.microsoft.com/office/drawing/2014/main" id="{C9844765-21D1-D3B4-3764-BD3278504A66}"/>
              </a:ext>
            </a:extLst>
          </p:cNvPr>
          <p:cNvSpPr>
            <a:spLocks/>
          </p:cNvSpPr>
          <p:nvPr/>
        </p:nvSpPr>
        <p:spPr bwMode="auto">
          <a:xfrm>
            <a:off x="1143000" y="548714"/>
            <a:ext cx="7004578" cy="5792394"/>
          </a:xfrm>
          <a:custGeom>
            <a:avLst/>
            <a:gdLst>
              <a:gd name="T0" fmla="*/ 0 w 3094"/>
              <a:gd name="T1" fmla="*/ 2147483647 h 1365"/>
              <a:gd name="T2" fmla="*/ 2147483647 w 3094"/>
              <a:gd name="T3" fmla="*/ 2147483647 h 1365"/>
              <a:gd name="T4" fmla="*/ 2147483647 w 3094"/>
              <a:gd name="T5" fmla="*/ 2147483647 h 1365"/>
              <a:gd name="T6" fmla="*/ 2147483647 w 3094"/>
              <a:gd name="T7" fmla="*/ 2147483647 h 1365"/>
              <a:gd name="T8" fmla="*/ 2147483647 w 3094"/>
              <a:gd name="T9" fmla="*/ 2147483647 h 1365"/>
              <a:gd name="T10" fmla="*/ 2147483647 w 3094"/>
              <a:gd name="T11" fmla="*/ 2147483647 h 1365"/>
              <a:gd name="T12" fmla="*/ 2147483647 w 3094"/>
              <a:gd name="T13" fmla="*/ 2147483647 h 1365"/>
              <a:gd name="T14" fmla="*/ 2147483647 w 3094"/>
              <a:gd name="T15" fmla="*/ 2147483647 h 1365"/>
              <a:gd name="T16" fmla="*/ 2147483647 w 3094"/>
              <a:gd name="T17" fmla="*/ 2147483647 h 1365"/>
              <a:gd name="T18" fmla="*/ 2147483647 w 3094"/>
              <a:gd name="T19" fmla="*/ 2147483647 h 1365"/>
              <a:gd name="T20" fmla="*/ 2147483647 w 3094"/>
              <a:gd name="T21" fmla="*/ 2147483647 h 1365"/>
              <a:gd name="T22" fmla="*/ 2147483647 w 3094"/>
              <a:gd name="T23" fmla="*/ 0 h 1365"/>
              <a:gd name="T24" fmla="*/ 2147483647 w 3094"/>
              <a:gd name="T25" fmla="*/ 2147483647 h 1365"/>
              <a:gd name="T26" fmla="*/ 2147483647 w 3094"/>
              <a:gd name="T27" fmla="*/ 2147483647 h 1365"/>
              <a:gd name="T28" fmla="*/ 2147483647 w 3094"/>
              <a:gd name="T29" fmla="*/ 2147483647 h 1365"/>
              <a:gd name="T30" fmla="*/ 0 w 3094"/>
              <a:gd name="T31" fmla="*/ 2147483647 h 13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94"/>
              <a:gd name="T49" fmla="*/ 0 h 1365"/>
              <a:gd name="T50" fmla="*/ 3094 w 3094"/>
              <a:gd name="T51" fmla="*/ 1365 h 1365"/>
              <a:gd name="connsiteX0" fmla="*/ 0 w 11276"/>
              <a:gd name="connsiteY0" fmla="*/ 18177 h 19650"/>
              <a:gd name="connsiteX1" fmla="*/ 1086 w 11276"/>
              <a:gd name="connsiteY1" fmla="*/ 11071 h 19650"/>
              <a:gd name="connsiteX2" fmla="*/ 4615 w 11276"/>
              <a:gd name="connsiteY2" fmla="*/ 10397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7453 w 11276"/>
              <a:gd name="connsiteY10" fmla="*/ 10009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1086 w 11276"/>
              <a:gd name="connsiteY1" fmla="*/ 11071 h 19650"/>
              <a:gd name="connsiteX2" fmla="*/ 4615 w 11276"/>
              <a:gd name="connsiteY2" fmla="*/ 10397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8303 w 11276"/>
              <a:gd name="connsiteY10" fmla="*/ 467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1086 w 11276"/>
              <a:gd name="connsiteY1" fmla="*/ 11071 h 19650"/>
              <a:gd name="connsiteX2" fmla="*/ 6103 w 11276"/>
              <a:gd name="connsiteY2" fmla="*/ 747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8303 w 11276"/>
              <a:gd name="connsiteY10" fmla="*/ 467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2672 w 11276"/>
              <a:gd name="connsiteY1" fmla="*/ 1130 h 19650"/>
              <a:gd name="connsiteX2" fmla="*/ 6103 w 11276"/>
              <a:gd name="connsiteY2" fmla="*/ 747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8303 w 11276"/>
              <a:gd name="connsiteY10" fmla="*/ 467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2672 w 11276"/>
              <a:gd name="connsiteY1" fmla="*/ 1130 h 19650"/>
              <a:gd name="connsiteX2" fmla="*/ 5907 w 11276"/>
              <a:gd name="connsiteY2" fmla="*/ 783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8303 w 11276"/>
              <a:gd name="connsiteY10" fmla="*/ 467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2672 w 11276"/>
              <a:gd name="connsiteY1" fmla="*/ 1130 h 19650"/>
              <a:gd name="connsiteX2" fmla="*/ 6382 w 11276"/>
              <a:gd name="connsiteY2" fmla="*/ 718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8303 w 11276"/>
              <a:gd name="connsiteY10" fmla="*/ 467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2672 w 11276"/>
              <a:gd name="connsiteY1" fmla="*/ 1130 h 19650"/>
              <a:gd name="connsiteX2" fmla="*/ 6382 w 11276"/>
              <a:gd name="connsiteY2" fmla="*/ 718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8180 w 11276"/>
              <a:gd name="connsiteY10" fmla="*/ 596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2672 w 11276"/>
              <a:gd name="connsiteY1" fmla="*/ 1130 h 19650"/>
              <a:gd name="connsiteX2" fmla="*/ 6167 w 11276"/>
              <a:gd name="connsiteY2" fmla="*/ 718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8180 w 11276"/>
              <a:gd name="connsiteY10" fmla="*/ 596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2672 w 11276"/>
              <a:gd name="connsiteY1" fmla="*/ 1130 h 19650"/>
              <a:gd name="connsiteX2" fmla="*/ 6167 w 11276"/>
              <a:gd name="connsiteY2" fmla="*/ 718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8303 w 11276"/>
              <a:gd name="connsiteY10" fmla="*/ 682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2672 w 11276"/>
              <a:gd name="connsiteY1" fmla="*/ 1130 h 19650"/>
              <a:gd name="connsiteX2" fmla="*/ 6167 w 11276"/>
              <a:gd name="connsiteY2" fmla="*/ 718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7169 w 11276"/>
              <a:gd name="connsiteY9" fmla="*/ 10932 h 19650"/>
              <a:gd name="connsiteX10" fmla="*/ 8214 w 11276"/>
              <a:gd name="connsiteY10" fmla="*/ 651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 name="connsiteX0" fmla="*/ 0 w 11276"/>
              <a:gd name="connsiteY0" fmla="*/ 18177 h 19650"/>
              <a:gd name="connsiteX1" fmla="*/ 2672 w 11276"/>
              <a:gd name="connsiteY1" fmla="*/ 1130 h 19650"/>
              <a:gd name="connsiteX2" fmla="*/ 6167 w 11276"/>
              <a:gd name="connsiteY2" fmla="*/ 718 h 19650"/>
              <a:gd name="connsiteX3" fmla="*/ 4758 w 11276"/>
              <a:gd name="connsiteY3" fmla="*/ 11188 h 19650"/>
              <a:gd name="connsiteX4" fmla="*/ 5074 w 11276"/>
              <a:gd name="connsiteY4" fmla="*/ 11057 h 19650"/>
              <a:gd name="connsiteX5" fmla="*/ 5220 w 11276"/>
              <a:gd name="connsiteY5" fmla="*/ 11049 h 19650"/>
              <a:gd name="connsiteX6" fmla="*/ 5785 w 11276"/>
              <a:gd name="connsiteY6" fmla="*/ 10932 h 19650"/>
              <a:gd name="connsiteX7" fmla="*/ 6513 w 11276"/>
              <a:gd name="connsiteY7" fmla="*/ 10932 h 19650"/>
              <a:gd name="connsiteX8" fmla="*/ 6778 w 11276"/>
              <a:gd name="connsiteY8" fmla="*/ 10976 h 19650"/>
              <a:gd name="connsiteX9" fmla="*/ 6901 w 11276"/>
              <a:gd name="connsiteY9" fmla="*/ 10838 h 19650"/>
              <a:gd name="connsiteX10" fmla="*/ 8214 w 11276"/>
              <a:gd name="connsiteY10" fmla="*/ 651 h 19650"/>
              <a:gd name="connsiteX11" fmla="*/ 11276 w 11276"/>
              <a:gd name="connsiteY11" fmla="*/ 0 h 19650"/>
              <a:gd name="connsiteX12" fmla="*/ 8959 w 11276"/>
              <a:gd name="connsiteY12" fmla="*/ 17401 h 19650"/>
              <a:gd name="connsiteX13" fmla="*/ 5465 w 11276"/>
              <a:gd name="connsiteY13" fmla="*/ 19613 h 19650"/>
              <a:gd name="connsiteX14" fmla="*/ 1086 w 11276"/>
              <a:gd name="connsiteY14" fmla="*/ 19650 h 19650"/>
              <a:gd name="connsiteX15" fmla="*/ 0 w 11276"/>
              <a:gd name="connsiteY15" fmla="*/ 18177 h 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76" h="19650">
                <a:moveTo>
                  <a:pt x="0" y="18177"/>
                </a:moveTo>
                <a:lnTo>
                  <a:pt x="2672" y="1130"/>
                </a:lnTo>
                <a:lnTo>
                  <a:pt x="6167" y="718"/>
                </a:lnTo>
                <a:cubicBezTo>
                  <a:pt x="6215" y="982"/>
                  <a:pt x="4710" y="10924"/>
                  <a:pt x="4758" y="11188"/>
                </a:cubicBezTo>
                <a:lnTo>
                  <a:pt x="5074" y="11057"/>
                </a:lnTo>
                <a:lnTo>
                  <a:pt x="5220" y="11049"/>
                </a:lnTo>
                <a:lnTo>
                  <a:pt x="5785" y="10932"/>
                </a:lnTo>
                <a:lnTo>
                  <a:pt x="6513" y="10932"/>
                </a:lnTo>
                <a:lnTo>
                  <a:pt x="6778" y="10976"/>
                </a:lnTo>
                <a:lnTo>
                  <a:pt x="6901" y="10838"/>
                </a:lnTo>
                <a:lnTo>
                  <a:pt x="8214" y="651"/>
                </a:lnTo>
                <a:lnTo>
                  <a:pt x="11276" y="0"/>
                </a:lnTo>
                <a:lnTo>
                  <a:pt x="8959" y="17401"/>
                </a:lnTo>
                <a:lnTo>
                  <a:pt x="5465" y="19613"/>
                </a:lnTo>
                <a:lnTo>
                  <a:pt x="1086" y="19650"/>
                </a:lnTo>
                <a:lnTo>
                  <a:pt x="0" y="18177"/>
                </a:lnTo>
                <a:close/>
              </a:path>
            </a:pathLst>
          </a:custGeom>
          <a:solidFill>
            <a:srgbClr val="99FF99"/>
          </a:solidFill>
          <a:ln w="952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 name="Freeform 8">
            <a:extLst>
              <a:ext uri="{FF2B5EF4-FFF2-40B4-BE49-F238E27FC236}">
                <a16:creationId xmlns:a16="http://schemas.microsoft.com/office/drawing/2014/main" id="{5669C5D2-AB64-65B4-C3C7-E1313C428545}"/>
              </a:ext>
            </a:extLst>
          </p:cNvPr>
          <p:cNvSpPr>
            <a:spLocks/>
          </p:cNvSpPr>
          <p:nvPr/>
        </p:nvSpPr>
        <p:spPr bwMode="auto">
          <a:xfrm>
            <a:off x="3393759" y="756811"/>
            <a:ext cx="1703344" cy="5365857"/>
          </a:xfrm>
          <a:custGeom>
            <a:avLst/>
            <a:gdLst>
              <a:gd name="T0" fmla="*/ 2147483647 w 458"/>
              <a:gd name="T1" fmla="*/ 0 h 1144"/>
              <a:gd name="T2" fmla="*/ 0 w 458"/>
              <a:gd name="T3" fmla="*/ 2147483647 h 1144"/>
              <a:gd name="T4" fmla="*/ 2147483647 w 458"/>
              <a:gd name="T5" fmla="*/ 2147483647 h 1144"/>
              <a:gd name="T6" fmla="*/ 2147483647 w 458"/>
              <a:gd name="T7" fmla="*/ 2147483647 h 1144"/>
              <a:gd name="T8" fmla="*/ 2147483647 w 458"/>
              <a:gd name="T9" fmla="*/ 2147483647 h 1144"/>
              <a:gd name="T10" fmla="*/ 2147483647 w 458"/>
              <a:gd name="T11" fmla="*/ 2147483647 h 1144"/>
              <a:gd name="T12" fmla="*/ 2147483647 w 458"/>
              <a:gd name="T13" fmla="*/ 0 h 1144"/>
              <a:gd name="T14" fmla="*/ 0 60000 65536"/>
              <a:gd name="T15" fmla="*/ 0 60000 65536"/>
              <a:gd name="T16" fmla="*/ 0 60000 65536"/>
              <a:gd name="T17" fmla="*/ 0 60000 65536"/>
              <a:gd name="T18" fmla="*/ 0 60000 65536"/>
              <a:gd name="T19" fmla="*/ 0 60000 65536"/>
              <a:gd name="T20" fmla="*/ 0 60000 65536"/>
              <a:gd name="T21" fmla="*/ 0 w 458"/>
              <a:gd name="T22" fmla="*/ 0 h 1144"/>
              <a:gd name="T23" fmla="*/ 458 w 458"/>
              <a:gd name="T24" fmla="*/ 1144 h 1144"/>
              <a:gd name="connsiteX0" fmla="*/ 8515 w 9499"/>
              <a:gd name="connsiteY0" fmla="*/ 0 h 10000"/>
              <a:gd name="connsiteX1" fmla="*/ 0 w 9499"/>
              <a:gd name="connsiteY1" fmla="*/ 8829 h 10000"/>
              <a:gd name="connsiteX2" fmla="*/ 1266 w 9499"/>
              <a:gd name="connsiteY2" fmla="*/ 9983 h 10000"/>
              <a:gd name="connsiteX3" fmla="*/ 3537 w 9499"/>
              <a:gd name="connsiteY3" fmla="*/ 10000 h 10000"/>
              <a:gd name="connsiteX4" fmla="*/ 4279 w 9499"/>
              <a:gd name="connsiteY4" fmla="*/ 9773 h 10000"/>
              <a:gd name="connsiteX5" fmla="*/ 9499 w 9499"/>
              <a:gd name="connsiteY5" fmla="*/ 23 h 10000"/>
              <a:gd name="connsiteX6" fmla="*/ 8515 w 9499"/>
              <a:gd name="connsiteY6" fmla="*/ 0 h 10000"/>
              <a:gd name="connsiteX0" fmla="*/ 8964 w 9766"/>
              <a:gd name="connsiteY0" fmla="*/ 0 h 10000"/>
              <a:gd name="connsiteX1" fmla="*/ 0 w 9766"/>
              <a:gd name="connsiteY1" fmla="*/ 8829 h 10000"/>
              <a:gd name="connsiteX2" fmla="*/ 1333 w 9766"/>
              <a:gd name="connsiteY2" fmla="*/ 9983 h 10000"/>
              <a:gd name="connsiteX3" fmla="*/ 3724 w 9766"/>
              <a:gd name="connsiteY3" fmla="*/ 10000 h 10000"/>
              <a:gd name="connsiteX4" fmla="*/ 4505 w 9766"/>
              <a:gd name="connsiteY4" fmla="*/ 9773 h 10000"/>
              <a:gd name="connsiteX5" fmla="*/ 9766 w 9766"/>
              <a:gd name="connsiteY5" fmla="*/ 305 h 10000"/>
              <a:gd name="connsiteX6" fmla="*/ 8964 w 9766"/>
              <a:gd name="connsiteY6" fmla="*/ 0 h 10000"/>
              <a:gd name="connsiteX0" fmla="*/ 9239 w 10060"/>
              <a:gd name="connsiteY0" fmla="*/ 0 h 10000"/>
              <a:gd name="connsiteX1" fmla="*/ 0 w 10060"/>
              <a:gd name="connsiteY1" fmla="*/ 9535 h 10000"/>
              <a:gd name="connsiteX2" fmla="*/ 1425 w 10060"/>
              <a:gd name="connsiteY2" fmla="*/ 9983 h 10000"/>
              <a:gd name="connsiteX3" fmla="*/ 3873 w 10060"/>
              <a:gd name="connsiteY3" fmla="*/ 10000 h 10000"/>
              <a:gd name="connsiteX4" fmla="*/ 4673 w 10060"/>
              <a:gd name="connsiteY4" fmla="*/ 9773 h 10000"/>
              <a:gd name="connsiteX5" fmla="*/ 10060 w 10060"/>
              <a:gd name="connsiteY5" fmla="*/ 305 h 10000"/>
              <a:gd name="connsiteX6" fmla="*/ 9239 w 10060"/>
              <a:gd name="connsiteY6" fmla="*/ 0 h 10000"/>
              <a:gd name="connsiteX0" fmla="*/ 9239 w 10060"/>
              <a:gd name="connsiteY0" fmla="*/ 0 h 10064"/>
              <a:gd name="connsiteX1" fmla="*/ 0 w 10060"/>
              <a:gd name="connsiteY1" fmla="*/ 9535 h 10064"/>
              <a:gd name="connsiteX2" fmla="*/ 885 w 10060"/>
              <a:gd name="connsiteY2" fmla="*/ 10064 h 10064"/>
              <a:gd name="connsiteX3" fmla="*/ 3873 w 10060"/>
              <a:gd name="connsiteY3" fmla="*/ 10000 h 10064"/>
              <a:gd name="connsiteX4" fmla="*/ 4673 w 10060"/>
              <a:gd name="connsiteY4" fmla="*/ 9773 h 10064"/>
              <a:gd name="connsiteX5" fmla="*/ 10060 w 10060"/>
              <a:gd name="connsiteY5" fmla="*/ 305 h 10064"/>
              <a:gd name="connsiteX6" fmla="*/ 9239 w 10060"/>
              <a:gd name="connsiteY6" fmla="*/ 0 h 1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0" h="10064">
                <a:moveTo>
                  <a:pt x="9239" y="0"/>
                </a:moveTo>
                <a:lnTo>
                  <a:pt x="0" y="9535"/>
                </a:lnTo>
                <a:lnTo>
                  <a:pt x="885" y="10064"/>
                </a:lnTo>
                <a:lnTo>
                  <a:pt x="3873" y="10000"/>
                </a:lnTo>
                <a:lnTo>
                  <a:pt x="4673" y="9773"/>
                </a:lnTo>
                <a:lnTo>
                  <a:pt x="10060" y="305"/>
                </a:lnTo>
                <a:lnTo>
                  <a:pt x="9239" y="0"/>
                </a:lnTo>
                <a:close/>
              </a:path>
            </a:pathLst>
          </a:custGeom>
          <a:solidFill>
            <a:srgbClr val="996633"/>
          </a:solidFill>
          <a:ln w="952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Freeform 9">
            <a:extLst>
              <a:ext uri="{FF2B5EF4-FFF2-40B4-BE49-F238E27FC236}">
                <a16:creationId xmlns:a16="http://schemas.microsoft.com/office/drawing/2014/main" id="{C3A47EDC-9242-9517-2798-B868FE717D00}"/>
              </a:ext>
            </a:extLst>
          </p:cNvPr>
          <p:cNvSpPr>
            <a:spLocks/>
          </p:cNvSpPr>
          <p:nvPr/>
        </p:nvSpPr>
        <p:spPr bwMode="auto">
          <a:xfrm>
            <a:off x="3507637" y="956796"/>
            <a:ext cx="1785736" cy="5124278"/>
          </a:xfrm>
          <a:custGeom>
            <a:avLst/>
            <a:gdLst>
              <a:gd name="T0" fmla="*/ 0 w 474"/>
              <a:gd name="T1" fmla="*/ 2147483647 h 1062"/>
              <a:gd name="T2" fmla="*/ 2147483647 w 474"/>
              <a:gd name="T3" fmla="*/ 0 h 1062"/>
              <a:gd name="T4" fmla="*/ 2147483647 w 474"/>
              <a:gd name="T5" fmla="*/ 2147483647 h 1062"/>
              <a:gd name="T6" fmla="*/ 2147483647 w 474"/>
              <a:gd name="T7" fmla="*/ 2147483647 h 1062"/>
              <a:gd name="T8" fmla="*/ 2147483647 w 474"/>
              <a:gd name="T9" fmla="*/ 2147483647 h 1062"/>
              <a:gd name="T10" fmla="*/ 0 w 474"/>
              <a:gd name="T11" fmla="*/ 2147483647 h 1062"/>
              <a:gd name="T12" fmla="*/ 0 60000 65536"/>
              <a:gd name="T13" fmla="*/ 0 60000 65536"/>
              <a:gd name="T14" fmla="*/ 0 60000 65536"/>
              <a:gd name="T15" fmla="*/ 0 60000 65536"/>
              <a:gd name="T16" fmla="*/ 0 60000 65536"/>
              <a:gd name="T17" fmla="*/ 0 60000 65536"/>
              <a:gd name="T18" fmla="*/ 0 w 474"/>
              <a:gd name="T19" fmla="*/ 0 h 1062"/>
              <a:gd name="T20" fmla="*/ 474 w 474"/>
              <a:gd name="T21" fmla="*/ 1062 h 1062"/>
            </a:gdLst>
            <a:ahLst/>
            <a:cxnLst>
              <a:cxn ang="T12">
                <a:pos x="T0" y="T1"/>
              </a:cxn>
              <a:cxn ang="T13">
                <a:pos x="T2" y="T3"/>
              </a:cxn>
              <a:cxn ang="T14">
                <a:pos x="T4" y="T5"/>
              </a:cxn>
              <a:cxn ang="T15">
                <a:pos x="T6" y="T7"/>
              </a:cxn>
              <a:cxn ang="T16">
                <a:pos x="T8" y="T9"/>
              </a:cxn>
              <a:cxn ang="T17">
                <a:pos x="T10" y="T11"/>
              </a:cxn>
            </a:cxnLst>
            <a:rect l="T18" t="T19" r="T20" b="T21"/>
            <a:pathLst>
              <a:path w="474" h="1062">
                <a:moveTo>
                  <a:pt x="0" y="1062"/>
                </a:moveTo>
                <a:lnTo>
                  <a:pt x="402" y="0"/>
                </a:lnTo>
                <a:lnTo>
                  <a:pt x="474" y="4"/>
                </a:lnTo>
                <a:lnTo>
                  <a:pt x="140" y="1026"/>
                </a:lnTo>
                <a:lnTo>
                  <a:pt x="104" y="1056"/>
                </a:lnTo>
                <a:lnTo>
                  <a:pt x="0" y="1062"/>
                </a:lnTo>
                <a:close/>
              </a:path>
            </a:pathLst>
          </a:custGeom>
          <a:solidFill>
            <a:srgbClr val="CC9900"/>
          </a:solidFill>
          <a:ln w="12700" cmpd="sng">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 name="Freeform 10">
            <a:extLst>
              <a:ext uri="{FF2B5EF4-FFF2-40B4-BE49-F238E27FC236}">
                <a16:creationId xmlns:a16="http://schemas.microsoft.com/office/drawing/2014/main" id="{BDE3B9DD-7DE6-9305-1F1E-F316B1CA61A6}"/>
              </a:ext>
            </a:extLst>
          </p:cNvPr>
          <p:cNvSpPr>
            <a:spLocks/>
          </p:cNvSpPr>
          <p:nvPr/>
        </p:nvSpPr>
        <p:spPr bwMode="auto">
          <a:xfrm rot="173574">
            <a:off x="4653594" y="720139"/>
            <a:ext cx="1430111" cy="5365857"/>
          </a:xfrm>
          <a:custGeom>
            <a:avLst/>
            <a:gdLst>
              <a:gd name="T0" fmla="*/ 0 w 534"/>
              <a:gd name="T1" fmla="*/ 2147483647 h 1186"/>
              <a:gd name="T2" fmla="*/ 2147483647 w 534"/>
              <a:gd name="T3" fmla="*/ 2147483647 h 1186"/>
              <a:gd name="T4" fmla="*/ 2147483647 w 534"/>
              <a:gd name="T5" fmla="*/ 2147483647 h 1186"/>
              <a:gd name="T6" fmla="*/ 2147483647 w 534"/>
              <a:gd name="T7" fmla="*/ 2147483647 h 1186"/>
              <a:gd name="T8" fmla="*/ 2147483647 w 534"/>
              <a:gd name="T9" fmla="*/ 0 h 1186"/>
              <a:gd name="T10" fmla="*/ 2147483647 w 534"/>
              <a:gd name="T11" fmla="*/ 2147483647 h 1186"/>
              <a:gd name="T12" fmla="*/ 2147483647 w 534"/>
              <a:gd name="T13" fmla="*/ 2147483647 h 1186"/>
              <a:gd name="T14" fmla="*/ 0 w 534"/>
              <a:gd name="T15" fmla="*/ 2147483647 h 1186"/>
              <a:gd name="T16" fmla="*/ 0 60000 65536"/>
              <a:gd name="T17" fmla="*/ 0 60000 65536"/>
              <a:gd name="T18" fmla="*/ 0 60000 65536"/>
              <a:gd name="T19" fmla="*/ 0 60000 65536"/>
              <a:gd name="T20" fmla="*/ 0 60000 65536"/>
              <a:gd name="T21" fmla="*/ 0 60000 65536"/>
              <a:gd name="T22" fmla="*/ 0 60000 65536"/>
              <a:gd name="T23" fmla="*/ 0 60000 65536"/>
              <a:gd name="T24" fmla="*/ 0 w 534"/>
              <a:gd name="T25" fmla="*/ 0 h 1186"/>
              <a:gd name="T26" fmla="*/ 534 w 534"/>
              <a:gd name="T27" fmla="*/ 1186 h 1186"/>
              <a:gd name="connsiteX0" fmla="*/ 0 w 10000"/>
              <a:gd name="connsiteY0" fmla="*/ 9781 h 10000"/>
              <a:gd name="connsiteX1" fmla="*/ 449 w 10000"/>
              <a:gd name="connsiteY1" fmla="*/ 10000 h 10000"/>
              <a:gd name="connsiteX2" fmla="*/ 1948 w 10000"/>
              <a:gd name="connsiteY2" fmla="*/ 9966 h 10000"/>
              <a:gd name="connsiteX3" fmla="*/ 3745 w 10000"/>
              <a:gd name="connsiteY3" fmla="*/ 8685 h 10000"/>
              <a:gd name="connsiteX4" fmla="*/ 10000 w 10000"/>
              <a:gd name="connsiteY4" fmla="*/ 0 h 10000"/>
              <a:gd name="connsiteX5" fmla="*/ 8496 w 10000"/>
              <a:gd name="connsiteY5" fmla="*/ 428 h 10000"/>
              <a:gd name="connsiteX6" fmla="*/ 6217 w 10000"/>
              <a:gd name="connsiteY6" fmla="*/ 1113 h 10000"/>
              <a:gd name="connsiteX7" fmla="*/ 0 w 10000"/>
              <a:gd name="connsiteY7" fmla="*/ 9781 h 10000"/>
              <a:gd name="connsiteX0" fmla="*/ 0 w 9638"/>
              <a:gd name="connsiteY0" fmla="*/ 9663 h 9882"/>
              <a:gd name="connsiteX1" fmla="*/ 449 w 9638"/>
              <a:gd name="connsiteY1" fmla="*/ 9882 h 9882"/>
              <a:gd name="connsiteX2" fmla="*/ 1948 w 9638"/>
              <a:gd name="connsiteY2" fmla="*/ 9848 h 9882"/>
              <a:gd name="connsiteX3" fmla="*/ 3745 w 9638"/>
              <a:gd name="connsiteY3" fmla="*/ 8567 h 9882"/>
              <a:gd name="connsiteX4" fmla="*/ 9638 w 9638"/>
              <a:gd name="connsiteY4" fmla="*/ 0 h 9882"/>
              <a:gd name="connsiteX5" fmla="*/ 8496 w 9638"/>
              <a:gd name="connsiteY5" fmla="*/ 310 h 9882"/>
              <a:gd name="connsiteX6" fmla="*/ 6217 w 9638"/>
              <a:gd name="connsiteY6" fmla="*/ 995 h 9882"/>
              <a:gd name="connsiteX7" fmla="*/ 0 w 9638"/>
              <a:gd name="connsiteY7" fmla="*/ 9663 h 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38" h="9882">
                <a:moveTo>
                  <a:pt x="0" y="9663"/>
                </a:moveTo>
                <a:lnTo>
                  <a:pt x="449" y="9882"/>
                </a:lnTo>
                <a:lnTo>
                  <a:pt x="1948" y="9848"/>
                </a:lnTo>
                <a:lnTo>
                  <a:pt x="3745" y="8567"/>
                </a:lnTo>
                <a:lnTo>
                  <a:pt x="9638" y="0"/>
                </a:lnTo>
                <a:lnTo>
                  <a:pt x="8496" y="310"/>
                </a:lnTo>
                <a:lnTo>
                  <a:pt x="6217" y="995"/>
                </a:lnTo>
                <a:lnTo>
                  <a:pt x="0" y="9663"/>
                </a:lnTo>
                <a:close/>
              </a:path>
            </a:pathLst>
          </a:custGeom>
          <a:solidFill>
            <a:srgbClr val="996633"/>
          </a:solidFill>
          <a:ln w="952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 name="Freeform 11">
            <a:extLst>
              <a:ext uri="{FF2B5EF4-FFF2-40B4-BE49-F238E27FC236}">
                <a16:creationId xmlns:a16="http://schemas.microsoft.com/office/drawing/2014/main" id="{AA17B017-2D60-545E-158A-235FFB916F0A}"/>
              </a:ext>
            </a:extLst>
          </p:cNvPr>
          <p:cNvSpPr>
            <a:spLocks/>
          </p:cNvSpPr>
          <p:nvPr/>
        </p:nvSpPr>
        <p:spPr bwMode="auto">
          <a:xfrm>
            <a:off x="6712590" y="852435"/>
            <a:ext cx="1450447" cy="5688426"/>
          </a:xfrm>
          <a:custGeom>
            <a:avLst/>
            <a:gdLst>
              <a:gd name="T0" fmla="*/ 0 w 318"/>
              <a:gd name="T1" fmla="*/ 2147483647 h 1464"/>
              <a:gd name="T2" fmla="*/ 2147483647 w 318"/>
              <a:gd name="T3" fmla="*/ 2147483647 h 1464"/>
              <a:gd name="T4" fmla="*/ 2147483647 w 318"/>
              <a:gd name="T5" fmla="*/ 0 h 1464"/>
              <a:gd name="T6" fmla="*/ 2147483647 w 318"/>
              <a:gd name="T7" fmla="*/ 2147483647 h 1464"/>
              <a:gd name="T8" fmla="*/ 0 w 318"/>
              <a:gd name="T9" fmla="*/ 2147483647 h 1464"/>
              <a:gd name="T10" fmla="*/ 0 60000 65536"/>
              <a:gd name="T11" fmla="*/ 0 60000 65536"/>
              <a:gd name="T12" fmla="*/ 0 60000 65536"/>
              <a:gd name="T13" fmla="*/ 0 60000 65536"/>
              <a:gd name="T14" fmla="*/ 0 60000 65536"/>
              <a:gd name="T15" fmla="*/ 0 w 318"/>
              <a:gd name="T16" fmla="*/ 0 h 1464"/>
              <a:gd name="T17" fmla="*/ 318 w 318"/>
              <a:gd name="T18" fmla="*/ 1464 h 1464"/>
              <a:gd name="connsiteX0" fmla="*/ 0 w 23186"/>
              <a:gd name="connsiteY0" fmla="*/ 15415 h 15415"/>
              <a:gd name="connsiteX1" fmla="*/ 23186 w 23186"/>
              <a:gd name="connsiteY1" fmla="*/ 0 h 15415"/>
              <a:gd name="connsiteX2" fmla="*/ 10000 w 23186"/>
              <a:gd name="connsiteY2" fmla="*/ 5415 h 15415"/>
              <a:gd name="connsiteX3" fmla="*/ 31 w 23186"/>
              <a:gd name="connsiteY3" fmla="*/ 12642 h 15415"/>
              <a:gd name="connsiteX4" fmla="*/ 0 w 23186"/>
              <a:gd name="connsiteY4" fmla="*/ 15415 h 15415"/>
              <a:gd name="connsiteX0" fmla="*/ 0 w 23186"/>
              <a:gd name="connsiteY0" fmla="*/ 18923 h 18923"/>
              <a:gd name="connsiteX1" fmla="*/ 23186 w 23186"/>
              <a:gd name="connsiteY1" fmla="*/ 3508 h 18923"/>
              <a:gd name="connsiteX2" fmla="*/ 22770 w 23186"/>
              <a:gd name="connsiteY2" fmla="*/ 0 h 18923"/>
              <a:gd name="connsiteX3" fmla="*/ 31 w 23186"/>
              <a:gd name="connsiteY3" fmla="*/ 16150 h 18923"/>
              <a:gd name="connsiteX4" fmla="*/ 0 w 23186"/>
              <a:gd name="connsiteY4" fmla="*/ 18923 h 18923"/>
              <a:gd name="connsiteX0" fmla="*/ 0 w 22789"/>
              <a:gd name="connsiteY0" fmla="*/ 18923 h 18923"/>
              <a:gd name="connsiteX1" fmla="*/ 22388 w 22789"/>
              <a:gd name="connsiteY1" fmla="*/ 3677 h 18923"/>
              <a:gd name="connsiteX2" fmla="*/ 22770 w 22789"/>
              <a:gd name="connsiteY2" fmla="*/ 0 h 18923"/>
              <a:gd name="connsiteX3" fmla="*/ 31 w 22789"/>
              <a:gd name="connsiteY3" fmla="*/ 16150 h 18923"/>
              <a:gd name="connsiteX4" fmla="*/ 0 w 22789"/>
              <a:gd name="connsiteY4" fmla="*/ 18923 h 18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9" h="18923">
                <a:moveTo>
                  <a:pt x="0" y="18923"/>
                </a:moveTo>
                <a:lnTo>
                  <a:pt x="22388" y="3677"/>
                </a:lnTo>
                <a:cubicBezTo>
                  <a:pt x="22249" y="2508"/>
                  <a:pt x="22909" y="1169"/>
                  <a:pt x="22770" y="0"/>
                </a:cubicBezTo>
                <a:lnTo>
                  <a:pt x="31" y="16150"/>
                </a:lnTo>
                <a:cubicBezTo>
                  <a:pt x="21" y="17074"/>
                  <a:pt x="10" y="17999"/>
                  <a:pt x="0" y="18923"/>
                </a:cubicBezTo>
                <a:close/>
              </a:path>
            </a:pathLst>
          </a:custGeom>
          <a:solidFill>
            <a:srgbClr val="996633"/>
          </a:solidFill>
          <a:ln w="952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Freeform 12">
            <a:extLst>
              <a:ext uri="{FF2B5EF4-FFF2-40B4-BE49-F238E27FC236}">
                <a16:creationId xmlns:a16="http://schemas.microsoft.com/office/drawing/2014/main" id="{5A5A9964-839B-3CE8-C9AA-DF71F71C6621}"/>
              </a:ext>
            </a:extLst>
          </p:cNvPr>
          <p:cNvSpPr>
            <a:spLocks/>
          </p:cNvSpPr>
          <p:nvPr/>
        </p:nvSpPr>
        <p:spPr bwMode="auto">
          <a:xfrm rot="219999">
            <a:off x="4562511" y="947212"/>
            <a:ext cx="1290509" cy="5117950"/>
          </a:xfrm>
          <a:custGeom>
            <a:avLst/>
            <a:gdLst>
              <a:gd name="T0" fmla="*/ 0 w 424"/>
              <a:gd name="T1" fmla="*/ 2147483647 h 1056"/>
              <a:gd name="T2" fmla="*/ 2147483647 w 424"/>
              <a:gd name="T3" fmla="*/ 2147483647 h 1056"/>
              <a:gd name="T4" fmla="*/ 2147483647 w 424"/>
              <a:gd name="T5" fmla="*/ 0 h 1056"/>
              <a:gd name="T6" fmla="*/ 2147483647 w 424"/>
              <a:gd name="T7" fmla="*/ 2147483647 h 1056"/>
              <a:gd name="T8" fmla="*/ 2147483647 w 424"/>
              <a:gd name="T9" fmla="*/ 2147483647 h 1056"/>
              <a:gd name="T10" fmla="*/ 0 w 424"/>
              <a:gd name="T11" fmla="*/ 2147483647 h 1056"/>
              <a:gd name="T12" fmla="*/ 0 60000 65536"/>
              <a:gd name="T13" fmla="*/ 0 60000 65536"/>
              <a:gd name="T14" fmla="*/ 0 60000 65536"/>
              <a:gd name="T15" fmla="*/ 0 60000 65536"/>
              <a:gd name="T16" fmla="*/ 0 60000 65536"/>
              <a:gd name="T17" fmla="*/ 0 60000 65536"/>
              <a:gd name="T18" fmla="*/ 0 w 424"/>
              <a:gd name="T19" fmla="*/ 0 h 1056"/>
              <a:gd name="T20" fmla="*/ 424 w 424"/>
              <a:gd name="T21" fmla="*/ 1056 h 1056"/>
              <a:gd name="connsiteX0" fmla="*/ 0 w 10000"/>
              <a:gd name="connsiteY0" fmla="*/ 9867 h 10000"/>
              <a:gd name="connsiteX1" fmla="*/ 7689 w 10000"/>
              <a:gd name="connsiteY1" fmla="*/ 38 h 10000"/>
              <a:gd name="connsiteX2" fmla="*/ 10000 w 10000"/>
              <a:gd name="connsiteY2" fmla="*/ 0 h 10000"/>
              <a:gd name="connsiteX3" fmla="*/ 2274 w 10000"/>
              <a:gd name="connsiteY3" fmla="*/ 10000 h 10000"/>
              <a:gd name="connsiteX4" fmla="*/ 613 w 10000"/>
              <a:gd name="connsiteY4" fmla="*/ 10000 h 10000"/>
              <a:gd name="connsiteX5" fmla="*/ 0 w 10000"/>
              <a:gd name="connsiteY5" fmla="*/ 9867 h 10000"/>
              <a:gd name="connsiteX0" fmla="*/ 0 w 10000"/>
              <a:gd name="connsiteY0" fmla="*/ 9867 h 10000"/>
              <a:gd name="connsiteX1" fmla="*/ 7689 w 10000"/>
              <a:gd name="connsiteY1" fmla="*/ 38 h 10000"/>
              <a:gd name="connsiteX2" fmla="*/ 10000 w 10000"/>
              <a:gd name="connsiteY2" fmla="*/ 0 h 10000"/>
              <a:gd name="connsiteX3" fmla="*/ 2274 w 10000"/>
              <a:gd name="connsiteY3" fmla="*/ 10000 h 10000"/>
              <a:gd name="connsiteX4" fmla="*/ 68 w 10000"/>
              <a:gd name="connsiteY4" fmla="*/ 10000 h 10000"/>
              <a:gd name="connsiteX5" fmla="*/ 0 w 10000"/>
              <a:gd name="connsiteY5" fmla="*/ 98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9867"/>
                </a:moveTo>
                <a:lnTo>
                  <a:pt x="7689" y="38"/>
                </a:lnTo>
                <a:lnTo>
                  <a:pt x="10000" y="0"/>
                </a:lnTo>
                <a:lnTo>
                  <a:pt x="2274" y="10000"/>
                </a:lnTo>
                <a:lnTo>
                  <a:pt x="68" y="10000"/>
                </a:lnTo>
                <a:cubicBezTo>
                  <a:pt x="45" y="9956"/>
                  <a:pt x="23" y="9911"/>
                  <a:pt x="0" y="9867"/>
                </a:cubicBezTo>
                <a:close/>
              </a:path>
            </a:pathLst>
          </a:custGeom>
          <a:solidFill>
            <a:srgbClr val="CC9900"/>
          </a:solidFill>
          <a:ln w="12700" cmpd="sng">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 name="Freeform 14">
            <a:extLst>
              <a:ext uri="{FF2B5EF4-FFF2-40B4-BE49-F238E27FC236}">
                <a16:creationId xmlns:a16="http://schemas.microsoft.com/office/drawing/2014/main" id="{C5C7DBA9-1822-3E10-60B3-6C634CB501D2}"/>
              </a:ext>
            </a:extLst>
          </p:cNvPr>
          <p:cNvSpPr>
            <a:spLocks/>
          </p:cNvSpPr>
          <p:nvPr/>
        </p:nvSpPr>
        <p:spPr bwMode="auto">
          <a:xfrm rot="278585">
            <a:off x="3957409" y="828382"/>
            <a:ext cx="1670260" cy="5279942"/>
          </a:xfrm>
          <a:custGeom>
            <a:avLst/>
            <a:gdLst>
              <a:gd name="T0" fmla="*/ 0 w 864"/>
              <a:gd name="T1" fmla="*/ 2147483647 h 1083"/>
              <a:gd name="T2" fmla="*/ 2147483647 w 864"/>
              <a:gd name="T3" fmla="*/ 2147483647 h 1083"/>
              <a:gd name="T4" fmla="*/ 2147483647 w 864"/>
              <a:gd name="T5" fmla="*/ 0 h 1083"/>
              <a:gd name="T6" fmla="*/ 2147483647 w 864"/>
              <a:gd name="T7" fmla="*/ 2147483647 h 1083"/>
              <a:gd name="T8" fmla="*/ 2147483647 w 864"/>
              <a:gd name="T9" fmla="*/ 2147483647 h 1083"/>
              <a:gd name="T10" fmla="*/ 2147483647 w 864"/>
              <a:gd name="T11" fmla="*/ 2147483647 h 1083"/>
              <a:gd name="T12" fmla="*/ 0 w 864"/>
              <a:gd name="T13" fmla="*/ 2147483647 h 1083"/>
              <a:gd name="T14" fmla="*/ 0 60000 65536"/>
              <a:gd name="T15" fmla="*/ 0 60000 65536"/>
              <a:gd name="T16" fmla="*/ 0 60000 65536"/>
              <a:gd name="T17" fmla="*/ 0 60000 65536"/>
              <a:gd name="T18" fmla="*/ 0 60000 65536"/>
              <a:gd name="T19" fmla="*/ 0 60000 65536"/>
              <a:gd name="T20" fmla="*/ 0 60000 65536"/>
              <a:gd name="T21" fmla="*/ 0 w 864"/>
              <a:gd name="T22" fmla="*/ 0 h 1083"/>
              <a:gd name="T23" fmla="*/ 864 w 864"/>
              <a:gd name="T24" fmla="*/ 1083 h 1083"/>
              <a:gd name="connsiteX0" fmla="*/ 0 w 10000"/>
              <a:gd name="connsiteY0" fmla="*/ 21951 h 21951"/>
              <a:gd name="connsiteX1" fmla="*/ 8637 w 10000"/>
              <a:gd name="connsiteY1" fmla="*/ 0 h 21951"/>
              <a:gd name="connsiteX2" fmla="*/ 6991 w 10000"/>
              <a:gd name="connsiteY2" fmla="*/ 11951 h 21951"/>
              <a:gd name="connsiteX3" fmla="*/ 10000 w 10000"/>
              <a:gd name="connsiteY3" fmla="*/ 12320 h 21951"/>
              <a:gd name="connsiteX4" fmla="*/ 6227 w 10000"/>
              <a:gd name="connsiteY4" fmla="*/ 21849 h 21951"/>
              <a:gd name="connsiteX5" fmla="*/ 3171 w 10000"/>
              <a:gd name="connsiteY5" fmla="*/ 21545 h 21951"/>
              <a:gd name="connsiteX6" fmla="*/ 0 w 10000"/>
              <a:gd name="connsiteY6" fmla="*/ 21951 h 21951"/>
              <a:gd name="connsiteX0" fmla="*/ 0 w 10508"/>
              <a:gd name="connsiteY0" fmla="*/ 22331 h 22331"/>
              <a:gd name="connsiteX1" fmla="*/ 8637 w 10508"/>
              <a:gd name="connsiteY1" fmla="*/ 380 h 22331"/>
              <a:gd name="connsiteX2" fmla="*/ 10508 w 10508"/>
              <a:gd name="connsiteY2" fmla="*/ 0 h 22331"/>
              <a:gd name="connsiteX3" fmla="*/ 10000 w 10508"/>
              <a:gd name="connsiteY3" fmla="*/ 12700 h 22331"/>
              <a:gd name="connsiteX4" fmla="*/ 6227 w 10508"/>
              <a:gd name="connsiteY4" fmla="*/ 22229 h 22331"/>
              <a:gd name="connsiteX5" fmla="*/ 3171 w 10508"/>
              <a:gd name="connsiteY5" fmla="*/ 21925 h 22331"/>
              <a:gd name="connsiteX6" fmla="*/ 0 w 10508"/>
              <a:gd name="connsiteY6" fmla="*/ 22331 h 22331"/>
              <a:gd name="connsiteX0" fmla="*/ 0 w 13698"/>
              <a:gd name="connsiteY0" fmla="*/ 23428 h 23428"/>
              <a:gd name="connsiteX1" fmla="*/ 8637 w 13698"/>
              <a:gd name="connsiteY1" fmla="*/ 1477 h 23428"/>
              <a:gd name="connsiteX2" fmla="*/ 10508 w 13698"/>
              <a:gd name="connsiteY2" fmla="*/ 1097 h 23428"/>
              <a:gd name="connsiteX3" fmla="*/ 13693 w 13698"/>
              <a:gd name="connsiteY3" fmla="*/ 1238 h 23428"/>
              <a:gd name="connsiteX4" fmla="*/ 6227 w 13698"/>
              <a:gd name="connsiteY4" fmla="*/ 23326 h 23428"/>
              <a:gd name="connsiteX5" fmla="*/ 3171 w 13698"/>
              <a:gd name="connsiteY5" fmla="*/ 23022 h 23428"/>
              <a:gd name="connsiteX6" fmla="*/ 0 w 13698"/>
              <a:gd name="connsiteY6" fmla="*/ 23428 h 23428"/>
              <a:gd name="connsiteX0" fmla="*/ 0 w 13693"/>
              <a:gd name="connsiteY0" fmla="*/ 22452 h 22452"/>
              <a:gd name="connsiteX1" fmla="*/ 8637 w 13693"/>
              <a:gd name="connsiteY1" fmla="*/ 501 h 22452"/>
              <a:gd name="connsiteX2" fmla="*/ 10508 w 13693"/>
              <a:gd name="connsiteY2" fmla="*/ 121 h 22452"/>
              <a:gd name="connsiteX3" fmla="*/ 13693 w 13693"/>
              <a:gd name="connsiteY3" fmla="*/ 262 h 22452"/>
              <a:gd name="connsiteX4" fmla="*/ 6227 w 13693"/>
              <a:gd name="connsiteY4" fmla="*/ 22350 h 22452"/>
              <a:gd name="connsiteX5" fmla="*/ 3171 w 13693"/>
              <a:gd name="connsiteY5" fmla="*/ 22046 h 22452"/>
              <a:gd name="connsiteX6" fmla="*/ 0 w 13693"/>
              <a:gd name="connsiteY6" fmla="*/ 22452 h 22452"/>
              <a:gd name="connsiteX0" fmla="*/ 0 w 13693"/>
              <a:gd name="connsiteY0" fmla="*/ 22967 h 22967"/>
              <a:gd name="connsiteX1" fmla="*/ 8637 w 13693"/>
              <a:gd name="connsiteY1" fmla="*/ 1016 h 22967"/>
              <a:gd name="connsiteX2" fmla="*/ 10508 w 13693"/>
              <a:gd name="connsiteY2" fmla="*/ 636 h 22967"/>
              <a:gd name="connsiteX3" fmla="*/ 13693 w 13693"/>
              <a:gd name="connsiteY3" fmla="*/ 777 h 22967"/>
              <a:gd name="connsiteX4" fmla="*/ 6227 w 13693"/>
              <a:gd name="connsiteY4" fmla="*/ 22865 h 22967"/>
              <a:gd name="connsiteX5" fmla="*/ 3171 w 13693"/>
              <a:gd name="connsiteY5" fmla="*/ 22561 h 22967"/>
              <a:gd name="connsiteX6" fmla="*/ 0 w 13693"/>
              <a:gd name="connsiteY6" fmla="*/ 22967 h 22967"/>
              <a:gd name="connsiteX0" fmla="*/ 0 w 13693"/>
              <a:gd name="connsiteY0" fmla="*/ 22569 h 22569"/>
              <a:gd name="connsiteX1" fmla="*/ 8637 w 13693"/>
              <a:gd name="connsiteY1" fmla="*/ 618 h 22569"/>
              <a:gd name="connsiteX2" fmla="*/ 10508 w 13693"/>
              <a:gd name="connsiteY2" fmla="*/ 238 h 22569"/>
              <a:gd name="connsiteX3" fmla="*/ 13693 w 13693"/>
              <a:gd name="connsiteY3" fmla="*/ 379 h 22569"/>
              <a:gd name="connsiteX4" fmla="*/ 6227 w 13693"/>
              <a:gd name="connsiteY4" fmla="*/ 22467 h 22569"/>
              <a:gd name="connsiteX5" fmla="*/ 3171 w 13693"/>
              <a:gd name="connsiteY5" fmla="*/ 22163 h 22569"/>
              <a:gd name="connsiteX6" fmla="*/ 0 w 13693"/>
              <a:gd name="connsiteY6" fmla="*/ 22569 h 22569"/>
              <a:gd name="connsiteX0" fmla="*/ 0 w 13693"/>
              <a:gd name="connsiteY0" fmla="*/ 22461 h 22461"/>
              <a:gd name="connsiteX1" fmla="*/ 8637 w 13693"/>
              <a:gd name="connsiteY1" fmla="*/ 510 h 22461"/>
              <a:gd name="connsiteX2" fmla="*/ 10508 w 13693"/>
              <a:gd name="connsiteY2" fmla="*/ 130 h 22461"/>
              <a:gd name="connsiteX3" fmla="*/ 13693 w 13693"/>
              <a:gd name="connsiteY3" fmla="*/ 271 h 22461"/>
              <a:gd name="connsiteX4" fmla="*/ 6227 w 13693"/>
              <a:gd name="connsiteY4" fmla="*/ 22359 h 22461"/>
              <a:gd name="connsiteX5" fmla="*/ 3171 w 13693"/>
              <a:gd name="connsiteY5" fmla="*/ 22055 h 22461"/>
              <a:gd name="connsiteX6" fmla="*/ 0 w 13693"/>
              <a:gd name="connsiteY6" fmla="*/ 22461 h 22461"/>
              <a:gd name="connsiteX0" fmla="*/ 0 w 13693"/>
              <a:gd name="connsiteY0" fmla="*/ 22461 h 22461"/>
              <a:gd name="connsiteX1" fmla="*/ 8637 w 13693"/>
              <a:gd name="connsiteY1" fmla="*/ 510 h 22461"/>
              <a:gd name="connsiteX2" fmla="*/ 10508 w 13693"/>
              <a:gd name="connsiteY2" fmla="*/ 130 h 22461"/>
              <a:gd name="connsiteX3" fmla="*/ 13693 w 13693"/>
              <a:gd name="connsiteY3" fmla="*/ 271 h 22461"/>
              <a:gd name="connsiteX4" fmla="*/ 6227 w 13693"/>
              <a:gd name="connsiteY4" fmla="*/ 22359 h 22461"/>
              <a:gd name="connsiteX5" fmla="*/ 3054 w 13693"/>
              <a:gd name="connsiteY5" fmla="*/ 21918 h 22461"/>
              <a:gd name="connsiteX6" fmla="*/ 0 w 13693"/>
              <a:gd name="connsiteY6" fmla="*/ 22461 h 22461"/>
              <a:gd name="connsiteX0" fmla="*/ 0 w 13693"/>
              <a:gd name="connsiteY0" fmla="*/ 22461 h 22461"/>
              <a:gd name="connsiteX1" fmla="*/ 8637 w 13693"/>
              <a:gd name="connsiteY1" fmla="*/ 510 h 22461"/>
              <a:gd name="connsiteX2" fmla="*/ 10508 w 13693"/>
              <a:gd name="connsiteY2" fmla="*/ 130 h 22461"/>
              <a:gd name="connsiteX3" fmla="*/ 13693 w 13693"/>
              <a:gd name="connsiteY3" fmla="*/ 271 h 22461"/>
              <a:gd name="connsiteX4" fmla="*/ 6110 w 13693"/>
              <a:gd name="connsiteY4" fmla="*/ 22450 h 22461"/>
              <a:gd name="connsiteX5" fmla="*/ 3054 w 13693"/>
              <a:gd name="connsiteY5" fmla="*/ 21918 h 22461"/>
              <a:gd name="connsiteX6" fmla="*/ 0 w 13693"/>
              <a:gd name="connsiteY6" fmla="*/ 22461 h 22461"/>
              <a:gd name="connsiteX0" fmla="*/ 0 w 13693"/>
              <a:gd name="connsiteY0" fmla="*/ 22461 h 22461"/>
              <a:gd name="connsiteX1" fmla="*/ 8461 w 13693"/>
              <a:gd name="connsiteY1" fmla="*/ 647 h 22461"/>
              <a:gd name="connsiteX2" fmla="*/ 10508 w 13693"/>
              <a:gd name="connsiteY2" fmla="*/ 130 h 22461"/>
              <a:gd name="connsiteX3" fmla="*/ 13693 w 13693"/>
              <a:gd name="connsiteY3" fmla="*/ 271 h 22461"/>
              <a:gd name="connsiteX4" fmla="*/ 6110 w 13693"/>
              <a:gd name="connsiteY4" fmla="*/ 22450 h 22461"/>
              <a:gd name="connsiteX5" fmla="*/ 3054 w 13693"/>
              <a:gd name="connsiteY5" fmla="*/ 21918 h 22461"/>
              <a:gd name="connsiteX6" fmla="*/ 0 w 13693"/>
              <a:gd name="connsiteY6" fmla="*/ 22461 h 22461"/>
              <a:gd name="connsiteX0" fmla="*/ 0 w 13693"/>
              <a:gd name="connsiteY0" fmla="*/ 22427 h 22427"/>
              <a:gd name="connsiteX1" fmla="*/ 8461 w 13693"/>
              <a:gd name="connsiteY1" fmla="*/ 613 h 22427"/>
              <a:gd name="connsiteX2" fmla="*/ 10977 w 13693"/>
              <a:gd name="connsiteY2" fmla="*/ 142 h 22427"/>
              <a:gd name="connsiteX3" fmla="*/ 13693 w 13693"/>
              <a:gd name="connsiteY3" fmla="*/ 237 h 22427"/>
              <a:gd name="connsiteX4" fmla="*/ 6110 w 13693"/>
              <a:gd name="connsiteY4" fmla="*/ 22416 h 22427"/>
              <a:gd name="connsiteX5" fmla="*/ 3054 w 13693"/>
              <a:gd name="connsiteY5" fmla="*/ 21884 h 22427"/>
              <a:gd name="connsiteX6" fmla="*/ 0 w 13693"/>
              <a:gd name="connsiteY6" fmla="*/ 22427 h 22427"/>
              <a:gd name="connsiteX0" fmla="*/ 0 w 13693"/>
              <a:gd name="connsiteY0" fmla="*/ 22285 h 22285"/>
              <a:gd name="connsiteX1" fmla="*/ 8461 w 13693"/>
              <a:gd name="connsiteY1" fmla="*/ 471 h 22285"/>
              <a:gd name="connsiteX2" fmla="*/ 10977 w 13693"/>
              <a:gd name="connsiteY2" fmla="*/ 0 h 22285"/>
              <a:gd name="connsiteX3" fmla="*/ 13693 w 13693"/>
              <a:gd name="connsiteY3" fmla="*/ 95 h 22285"/>
              <a:gd name="connsiteX4" fmla="*/ 6110 w 13693"/>
              <a:gd name="connsiteY4" fmla="*/ 22274 h 22285"/>
              <a:gd name="connsiteX5" fmla="*/ 3054 w 13693"/>
              <a:gd name="connsiteY5" fmla="*/ 21742 h 22285"/>
              <a:gd name="connsiteX6" fmla="*/ 0 w 13693"/>
              <a:gd name="connsiteY6" fmla="*/ 22285 h 22285"/>
              <a:gd name="connsiteX0" fmla="*/ 0 w 13693"/>
              <a:gd name="connsiteY0" fmla="*/ 22285 h 22285"/>
              <a:gd name="connsiteX1" fmla="*/ 8461 w 13693"/>
              <a:gd name="connsiteY1" fmla="*/ 471 h 22285"/>
              <a:gd name="connsiteX2" fmla="*/ 10977 w 13693"/>
              <a:gd name="connsiteY2" fmla="*/ 0 h 22285"/>
              <a:gd name="connsiteX3" fmla="*/ 13693 w 13693"/>
              <a:gd name="connsiteY3" fmla="*/ 95 h 22285"/>
              <a:gd name="connsiteX4" fmla="*/ 6110 w 13693"/>
              <a:gd name="connsiteY4" fmla="*/ 22274 h 22285"/>
              <a:gd name="connsiteX5" fmla="*/ 3054 w 13693"/>
              <a:gd name="connsiteY5" fmla="*/ 21742 h 22285"/>
              <a:gd name="connsiteX6" fmla="*/ 0 w 13693"/>
              <a:gd name="connsiteY6" fmla="*/ 22285 h 22285"/>
              <a:gd name="connsiteX0" fmla="*/ 0 w 13693"/>
              <a:gd name="connsiteY0" fmla="*/ 22285 h 22285"/>
              <a:gd name="connsiteX1" fmla="*/ 8461 w 13693"/>
              <a:gd name="connsiteY1" fmla="*/ 471 h 22285"/>
              <a:gd name="connsiteX2" fmla="*/ 10977 w 13693"/>
              <a:gd name="connsiteY2" fmla="*/ 0 h 22285"/>
              <a:gd name="connsiteX3" fmla="*/ 13693 w 13693"/>
              <a:gd name="connsiteY3" fmla="*/ 278 h 22285"/>
              <a:gd name="connsiteX4" fmla="*/ 6110 w 13693"/>
              <a:gd name="connsiteY4" fmla="*/ 22274 h 22285"/>
              <a:gd name="connsiteX5" fmla="*/ 3054 w 13693"/>
              <a:gd name="connsiteY5" fmla="*/ 21742 h 22285"/>
              <a:gd name="connsiteX6" fmla="*/ 0 w 13693"/>
              <a:gd name="connsiteY6" fmla="*/ 22285 h 22285"/>
              <a:gd name="connsiteX0" fmla="*/ 0 w 13693"/>
              <a:gd name="connsiteY0" fmla="*/ 22285 h 22285"/>
              <a:gd name="connsiteX1" fmla="*/ 8461 w 13693"/>
              <a:gd name="connsiteY1" fmla="*/ 471 h 22285"/>
              <a:gd name="connsiteX2" fmla="*/ 10977 w 13693"/>
              <a:gd name="connsiteY2" fmla="*/ 0 h 22285"/>
              <a:gd name="connsiteX3" fmla="*/ 13693 w 13693"/>
              <a:gd name="connsiteY3" fmla="*/ 278 h 22285"/>
              <a:gd name="connsiteX4" fmla="*/ 6110 w 13693"/>
              <a:gd name="connsiteY4" fmla="*/ 22274 h 22285"/>
              <a:gd name="connsiteX5" fmla="*/ 3054 w 13693"/>
              <a:gd name="connsiteY5" fmla="*/ 21742 h 22285"/>
              <a:gd name="connsiteX6" fmla="*/ 0 w 13693"/>
              <a:gd name="connsiteY6" fmla="*/ 22285 h 22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93" h="22285">
                <a:moveTo>
                  <a:pt x="0" y="22285"/>
                </a:moveTo>
                <a:lnTo>
                  <a:pt x="8461" y="471"/>
                </a:lnTo>
                <a:lnTo>
                  <a:pt x="10977" y="0"/>
                </a:lnTo>
                <a:cubicBezTo>
                  <a:pt x="14853" y="306"/>
                  <a:pt x="8996" y="-165"/>
                  <a:pt x="13693" y="278"/>
                </a:cubicBezTo>
                <a:lnTo>
                  <a:pt x="6110" y="22274"/>
                </a:lnTo>
                <a:lnTo>
                  <a:pt x="3054" y="21742"/>
                </a:lnTo>
                <a:lnTo>
                  <a:pt x="0" y="22285"/>
                </a:lnTo>
                <a:close/>
              </a:path>
            </a:pathLst>
          </a:custGeom>
          <a:solidFill>
            <a:srgbClr val="C0C0C0"/>
          </a:solidFill>
          <a:ln w="12700" cmpd="sng">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 name="Line 15">
            <a:extLst>
              <a:ext uri="{FF2B5EF4-FFF2-40B4-BE49-F238E27FC236}">
                <a16:creationId xmlns:a16="http://schemas.microsoft.com/office/drawing/2014/main" id="{0EE15CB7-42F5-3595-35FF-D81B7FF5D6BC}"/>
              </a:ext>
            </a:extLst>
          </p:cNvPr>
          <p:cNvSpPr>
            <a:spLocks noChangeShapeType="1"/>
          </p:cNvSpPr>
          <p:nvPr/>
        </p:nvSpPr>
        <p:spPr bwMode="auto">
          <a:xfrm flipV="1">
            <a:off x="4164755" y="1088299"/>
            <a:ext cx="1370857" cy="4863093"/>
          </a:xfrm>
          <a:prstGeom prst="line">
            <a:avLst/>
          </a:prstGeom>
          <a:noFill/>
          <a:ln w="31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 name="Freeform 16">
            <a:extLst>
              <a:ext uri="{FF2B5EF4-FFF2-40B4-BE49-F238E27FC236}">
                <a16:creationId xmlns:a16="http://schemas.microsoft.com/office/drawing/2014/main" id="{2B1BF39C-C520-4841-8D68-F61E74380B28}"/>
              </a:ext>
            </a:extLst>
          </p:cNvPr>
          <p:cNvSpPr>
            <a:spLocks/>
          </p:cNvSpPr>
          <p:nvPr/>
        </p:nvSpPr>
        <p:spPr bwMode="auto">
          <a:xfrm>
            <a:off x="1742063" y="4184948"/>
            <a:ext cx="5004133" cy="1366204"/>
          </a:xfrm>
          <a:custGeom>
            <a:avLst/>
            <a:gdLst>
              <a:gd name="T0" fmla="*/ 0 w 2244"/>
              <a:gd name="T1" fmla="*/ 0 h 597"/>
              <a:gd name="T2" fmla="*/ 2147483647 w 2244"/>
              <a:gd name="T3" fmla="*/ 2147483647 h 597"/>
              <a:gd name="T4" fmla="*/ 2147483647 w 2244"/>
              <a:gd name="T5" fmla="*/ 2147483647 h 597"/>
              <a:gd name="T6" fmla="*/ 2147483647 w 2244"/>
              <a:gd name="T7" fmla="*/ 2147483647 h 597"/>
              <a:gd name="T8" fmla="*/ 2147483647 w 2244"/>
              <a:gd name="T9" fmla="*/ 2147483647 h 597"/>
              <a:gd name="T10" fmla="*/ 2147483647 w 2244"/>
              <a:gd name="T11" fmla="*/ 2147483647 h 597"/>
              <a:gd name="T12" fmla="*/ 2147483647 w 2244"/>
              <a:gd name="T13" fmla="*/ 2147483647 h 597"/>
              <a:gd name="T14" fmla="*/ 2147483647 w 2244"/>
              <a:gd name="T15" fmla="*/ 2147483647 h 597"/>
              <a:gd name="T16" fmla="*/ 2147483647 w 2244"/>
              <a:gd name="T17" fmla="*/ 2147483647 h 597"/>
              <a:gd name="T18" fmla="*/ 2147483647 w 2244"/>
              <a:gd name="T19" fmla="*/ 2147483647 h 597"/>
              <a:gd name="T20" fmla="*/ 2147483647 w 2244"/>
              <a:gd name="T21" fmla="*/ 2147483647 h 597"/>
              <a:gd name="T22" fmla="*/ 2147483647 w 2244"/>
              <a:gd name="T23" fmla="*/ 2147483647 h 5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44"/>
              <a:gd name="T37" fmla="*/ 0 h 597"/>
              <a:gd name="T38" fmla="*/ 2244 w 2244"/>
              <a:gd name="T39" fmla="*/ 597 h 597"/>
              <a:gd name="connsiteX0" fmla="*/ 0 w 11105"/>
              <a:gd name="connsiteY0" fmla="*/ 0 h 11162"/>
              <a:gd name="connsiteX1" fmla="*/ 927 w 11105"/>
              <a:gd name="connsiteY1" fmla="*/ 2328 h 11162"/>
              <a:gd name="connsiteX2" fmla="*/ 2184 w 11105"/>
              <a:gd name="connsiteY2" fmla="*/ 4640 h 11162"/>
              <a:gd name="connsiteX3" fmla="*/ 3904 w 11105"/>
              <a:gd name="connsiteY3" fmla="*/ 6231 h 11162"/>
              <a:gd name="connsiteX4" fmla="*/ 4693 w 11105"/>
              <a:gd name="connsiteY4" fmla="*/ 4221 h 11162"/>
              <a:gd name="connsiteX5" fmla="*/ 5147 w 11105"/>
              <a:gd name="connsiteY5" fmla="*/ 4221 h 11162"/>
              <a:gd name="connsiteX6" fmla="*/ 6283 w 11105"/>
              <a:gd name="connsiteY6" fmla="*/ 3920 h 11162"/>
              <a:gd name="connsiteX7" fmla="*/ 7366 w 11105"/>
              <a:gd name="connsiteY7" fmla="*/ 4824 h 11162"/>
              <a:gd name="connsiteX8" fmla="*/ 7834 w 11105"/>
              <a:gd name="connsiteY8" fmla="*/ 5327 h 11162"/>
              <a:gd name="connsiteX9" fmla="*/ 7794 w 11105"/>
              <a:gd name="connsiteY9" fmla="*/ 8794 h 11162"/>
              <a:gd name="connsiteX10" fmla="*/ 8396 w 11105"/>
              <a:gd name="connsiteY10" fmla="*/ 9598 h 11162"/>
              <a:gd name="connsiteX11" fmla="*/ 11105 w 11105"/>
              <a:gd name="connsiteY11" fmla="*/ 11162 h 1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05" h="11162">
                <a:moveTo>
                  <a:pt x="0" y="0"/>
                </a:moveTo>
                <a:lnTo>
                  <a:pt x="927" y="2328"/>
                </a:lnTo>
                <a:lnTo>
                  <a:pt x="2184" y="4640"/>
                </a:lnTo>
                <a:lnTo>
                  <a:pt x="3904" y="6231"/>
                </a:lnTo>
                <a:lnTo>
                  <a:pt x="4693" y="4221"/>
                </a:lnTo>
                <a:lnTo>
                  <a:pt x="5147" y="4221"/>
                </a:lnTo>
                <a:lnTo>
                  <a:pt x="6283" y="3920"/>
                </a:lnTo>
                <a:lnTo>
                  <a:pt x="7366" y="4824"/>
                </a:lnTo>
                <a:lnTo>
                  <a:pt x="7834" y="5327"/>
                </a:lnTo>
                <a:cubicBezTo>
                  <a:pt x="7821" y="6483"/>
                  <a:pt x="7807" y="7638"/>
                  <a:pt x="7794" y="8794"/>
                </a:cubicBezTo>
                <a:lnTo>
                  <a:pt x="8396" y="9598"/>
                </a:lnTo>
                <a:cubicBezTo>
                  <a:pt x="8931" y="9732"/>
                  <a:pt x="10570" y="11028"/>
                  <a:pt x="11105" y="11162"/>
                </a:cubicBezTo>
              </a:path>
            </a:pathLst>
          </a:custGeom>
          <a:noFill/>
          <a:ln w="6350" cap="flat" cmpd="sng">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 name="Freeform 17">
            <a:extLst>
              <a:ext uri="{FF2B5EF4-FFF2-40B4-BE49-F238E27FC236}">
                <a16:creationId xmlns:a16="http://schemas.microsoft.com/office/drawing/2014/main" id="{3E53F968-8597-79AD-D194-8E8843EB1432}"/>
              </a:ext>
            </a:extLst>
          </p:cNvPr>
          <p:cNvSpPr>
            <a:spLocks/>
          </p:cNvSpPr>
          <p:nvPr/>
        </p:nvSpPr>
        <p:spPr bwMode="auto">
          <a:xfrm>
            <a:off x="2071658" y="3358517"/>
            <a:ext cx="4995790" cy="1355189"/>
          </a:xfrm>
          <a:custGeom>
            <a:avLst/>
            <a:gdLst>
              <a:gd name="T0" fmla="*/ 0 w 2489"/>
              <a:gd name="T1" fmla="*/ 0 h 660"/>
              <a:gd name="T2" fmla="*/ 2147483647 w 2489"/>
              <a:gd name="T3" fmla="*/ 2147483647 h 660"/>
              <a:gd name="T4" fmla="*/ 2147483647 w 2489"/>
              <a:gd name="T5" fmla="*/ 2147483647 h 660"/>
              <a:gd name="T6" fmla="*/ 2147483647 w 2489"/>
              <a:gd name="T7" fmla="*/ 2147483647 h 660"/>
              <a:gd name="T8" fmla="*/ 2147483647 w 2489"/>
              <a:gd name="T9" fmla="*/ 2147483647 h 660"/>
              <a:gd name="T10" fmla="*/ 2147483647 w 2489"/>
              <a:gd name="T11" fmla="*/ 2147483647 h 660"/>
              <a:gd name="T12" fmla="*/ 2147483647 w 2489"/>
              <a:gd name="T13" fmla="*/ 2147483647 h 660"/>
              <a:gd name="T14" fmla="*/ 2147483647 w 2489"/>
              <a:gd name="T15" fmla="*/ 2147483647 h 660"/>
              <a:gd name="T16" fmla="*/ 2147483647 w 2489"/>
              <a:gd name="T17" fmla="*/ 2147483647 h 660"/>
              <a:gd name="T18" fmla="*/ 2147483647 w 2489"/>
              <a:gd name="T19" fmla="*/ 2147483647 h 660"/>
              <a:gd name="T20" fmla="*/ 2147483647 w 2489"/>
              <a:gd name="T21" fmla="*/ 2147483647 h 660"/>
              <a:gd name="T22" fmla="*/ 2147483647 w 2489"/>
              <a:gd name="T23" fmla="*/ 2147483647 h 660"/>
              <a:gd name="T24" fmla="*/ 2147483647 w 2489"/>
              <a:gd name="T25" fmla="*/ 2147483647 h 6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89"/>
              <a:gd name="T40" fmla="*/ 0 h 660"/>
              <a:gd name="T41" fmla="*/ 2489 w 2489"/>
              <a:gd name="T42" fmla="*/ 660 h 6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89" h="660">
                <a:moveTo>
                  <a:pt x="0" y="0"/>
                </a:moveTo>
                <a:lnTo>
                  <a:pt x="208" y="139"/>
                </a:lnTo>
                <a:lnTo>
                  <a:pt x="490" y="277"/>
                </a:lnTo>
                <a:lnTo>
                  <a:pt x="902" y="372"/>
                </a:lnTo>
                <a:lnTo>
                  <a:pt x="1052" y="264"/>
                </a:lnTo>
                <a:lnTo>
                  <a:pt x="1130" y="267"/>
                </a:lnTo>
                <a:lnTo>
                  <a:pt x="1409" y="246"/>
                </a:lnTo>
                <a:lnTo>
                  <a:pt x="1658" y="303"/>
                </a:lnTo>
                <a:lnTo>
                  <a:pt x="1757" y="312"/>
                </a:lnTo>
                <a:lnTo>
                  <a:pt x="1737" y="543"/>
                </a:lnTo>
                <a:lnTo>
                  <a:pt x="1889" y="585"/>
                </a:lnTo>
                <a:lnTo>
                  <a:pt x="2129" y="612"/>
                </a:lnTo>
                <a:lnTo>
                  <a:pt x="2489" y="660"/>
                </a:lnTo>
              </a:path>
            </a:pathLst>
          </a:custGeom>
          <a:noFill/>
          <a:ln w="6350" cap="flat" cmpd="sng">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 name="Freeform 18">
            <a:extLst>
              <a:ext uri="{FF2B5EF4-FFF2-40B4-BE49-F238E27FC236}">
                <a16:creationId xmlns:a16="http://schemas.microsoft.com/office/drawing/2014/main" id="{0F307675-4782-C489-289D-ABF9F2DBB030}"/>
              </a:ext>
            </a:extLst>
          </p:cNvPr>
          <p:cNvSpPr>
            <a:spLocks/>
          </p:cNvSpPr>
          <p:nvPr/>
        </p:nvSpPr>
        <p:spPr bwMode="auto">
          <a:xfrm>
            <a:off x="2301018" y="2619181"/>
            <a:ext cx="5023584" cy="1252429"/>
          </a:xfrm>
          <a:custGeom>
            <a:avLst/>
            <a:gdLst>
              <a:gd name="T0" fmla="*/ 0 w 2284"/>
              <a:gd name="T1" fmla="*/ 0 h 492"/>
              <a:gd name="T2" fmla="*/ 2147483647 w 2284"/>
              <a:gd name="T3" fmla="*/ 2147483647 h 492"/>
              <a:gd name="T4" fmla="*/ 2147483647 w 2284"/>
              <a:gd name="T5" fmla="*/ 2147483647 h 492"/>
              <a:gd name="T6" fmla="*/ 2147483647 w 2284"/>
              <a:gd name="T7" fmla="*/ 2147483647 h 492"/>
              <a:gd name="T8" fmla="*/ 2147483647 w 2284"/>
              <a:gd name="T9" fmla="*/ 2147483647 h 492"/>
              <a:gd name="T10" fmla="*/ 2147483647 w 2284"/>
              <a:gd name="T11" fmla="*/ 2147483647 h 492"/>
              <a:gd name="T12" fmla="*/ 2147483647 w 2284"/>
              <a:gd name="T13" fmla="*/ 2147483647 h 492"/>
              <a:gd name="T14" fmla="*/ 2147483647 w 2284"/>
              <a:gd name="T15" fmla="*/ 2147483647 h 492"/>
              <a:gd name="T16" fmla="*/ 2147483647 w 2284"/>
              <a:gd name="T17" fmla="*/ 2147483647 h 492"/>
              <a:gd name="T18" fmla="*/ 2147483647 w 2284"/>
              <a:gd name="T19" fmla="*/ 2147483647 h 492"/>
              <a:gd name="T20" fmla="*/ 2147483647 w 2284"/>
              <a:gd name="T21" fmla="*/ 2147483647 h 492"/>
              <a:gd name="T22" fmla="*/ 2147483647 w 2284"/>
              <a:gd name="T23" fmla="*/ 2147483647 h 4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84"/>
              <a:gd name="T37" fmla="*/ 0 h 492"/>
              <a:gd name="T38" fmla="*/ 2284 w 2284"/>
              <a:gd name="T39" fmla="*/ 492 h 492"/>
              <a:gd name="connsiteX0" fmla="*/ 0 w 10953"/>
              <a:gd name="connsiteY0" fmla="*/ 0 h 12418"/>
              <a:gd name="connsiteX1" fmla="*/ 2201 w 10953"/>
              <a:gd name="connsiteY1" fmla="*/ 4633 h 12418"/>
              <a:gd name="connsiteX2" fmla="*/ 4005 w 10953"/>
              <a:gd name="connsiteY2" fmla="*/ 6564 h 12418"/>
              <a:gd name="connsiteX3" fmla="*/ 4661 w 10953"/>
              <a:gd name="connsiteY3" fmla="*/ 4369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661 w 10953"/>
              <a:gd name="connsiteY3" fmla="*/ 4369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395 w 10953"/>
              <a:gd name="connsiteY3" fmla="*/ 5376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395 w 10953"/>
              <a:gd name="connsiteY3" fmla="*/ 5376 h 12418"/>
              <a:gd name="connsiteX4" fmla="*/ 4781 w 10953"/>
              <a:gd name="connsiteY4" fmla="*/ 5538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395 w 10953"/>
              <a:gd name="connsiteY3" fmla="*/ 5376 h 12418"/>
              <a:gd name="connsiteX4" fmla="*/ 4781 w 10953"/>
              <a:gd name="connsiteY4" fmla="*/ 5538 h 12418"/>
              <a:gd name="connsiteX5" fmla="*/ 5914 w 10953"/>
              <a:gd name="connsiteY5" fmla="*/ 4507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395 w 10953"/>
              <a:gd name="connsiteY3" fmla="*/ 5376 h 12418"/>
              <a:gd name="connsiteX4" fmla="*/ 4781 w 10953"/>
              <a:gd name="connsiteY4" fmla="*/ 5538 h 12418"/>
              <a:gd name="connsiteX5" fmla="*/ 5914 w 10953"/>
              <a:gd name="connsiteY5" fmla="*/ 4507 h 12418"/>
              <a:gd name="connsiteX6" fmla="*/ 6872 w 10953"/>
              <a:gd name="connsiteY6" fmla="*/ 647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828 w 10953"/>
              <a:gd name="connsiteY2" fmla="*/ 6463 h 12418"/>
              <a:gd name="connsiteX3" fmla="*/ 4395 w 10953"/>
              <a:gd name="connsiteY3" fmla="*/ 5376 h 12418"/>
              <a:gd name="connsiteX4" fmla="*/ 4781 w 10953"/>
              <a:gd name="connsiteY4" fmla="*/ 5538 h 12418"/>
              <a:gd name="connsiteX5" fmla="*/ 5914 w 10953"/>
              <a:gd name="connsiteY5" fmla="*/ 4507 h 12418"/>
              <a:gd name="connsiteX6" fmla="*/ 6872 w 10953"/>
              <a:gd name="connsiteY6" fmla="*/ 6472 h 12418"/>
              <a:gd name="connsiteX7" fmla="*/ 7429 w 10953"/>
              <a:gd name="connsiteY7" fmla="*/ 665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53" h="12418">
                <a:moveTo>
                  <a:pt x="0" y="0"/>
                </a:moveTo>
                <a:lnTo>
                  <a:pt x="2201" y="4633"/>
                </a:lnTo>
                <a:lnTo>
                  <a:pt x="3828" y="6463"/>
                </a:lnTo>
                <a:lnTo>
                  <a:pt x="4395" y="5376"/>
                </a:lnTo>
                <a:lnTo>
                  <a:pt x="4781" y="5538"/>
                </a:lnTo>
                <a:lnTo>
                  <a:pt x="5914" y="4507"/>
                </a:lnTo>
                <a:lnTo>
                  <a:pt x="6872" y="6472"/>
                </a:lnTo>
                <a:lnTo>
                  <a:pt x="7429" y="6655"/>
                </a:lnTo>
                <a:cubicBezTo>
                  <a:pt x="7425" y="7996"/>
                  <a:pt x="7708" y="8028"/>
                  <a:pt x="7704" y="9369"/>
                </a:cubicBezTo>
                <a:lnTo>
                  <a:pt x="8374" y="10711"/>
                </a:lnTo>
                <a:lnTo>
                  <a:pt x="9377" y="11442"/>
                </a:lnTo>
                <a:lnTo>
                  <a:pt x="10953" y="12418"/>
                </a:lnTo>
              </a:path>
            </a:pathLst>
          </a:custGeom>
          <a:noFill/>
          <a:ln w="6350" cap="flat" cmpd="sng">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 name="Freeform 19">
            <a:extLst>
              <a:ext uri="{FF2B5EF4-FFF2-40B4-BE49-F238E27FC236}">
                <a16:creationId xmlns:a16="http://schemas.microsoft.com/office/drawing/2014/main" id="{6C4AA5AA-1568-2808-BCED-47176FE403E7}"/>
              </a:ext>
            </a:extLst>
          </p:cNvPr>
          <p:cNvSpPr>
            <a:spLocks/>
          </p:cNvSpPr>
          <p:nvPr/>
        </p:nvSpPr>
        <p:spPr bwMode="auto">
          <a:xfrm>
            <a:off x="1442629" y="5044671"/>
            <a:ext cx="3603392" cy="826430"/>
          </a:xfrm>
          <a:custGeom>
            <a:avLst/>
            <a:gdLst>
              <a:gd name="T0" fmla="*/ 0 w 1794"/>
              <a:gd name="T1" fmla="*/ 0 h 402"/>
              <a:gd name="T2" fmla="*/ 2147483647 w 1794"/>
              <a:gd name="T3" fmla="*/ 2147483647 h 402"/>
              <a:gd name="T4" fmla="*/ 2147483647 w 1794"/>
              <a:gd name="T5" fmla="*/ 2147483647 h 402"/>
              <a:gd name="T6" fmla="*/ 2147483647 w 1794"/>
              <a:gd name="T7" fmla="*/ 2147483647 h 402"/>
              <a:gd name="T8" fmla="*/ 2147483647 w 1794"/>
              <a:gd name="T9" fmla="*/ 2147483647 h 402"/>
              <a:gd name="T10" fmla="*/ 2147483647 w 1794"/>
              <a:gd name="T11" fmla="*/ 2147483647 h 402"/>
              <a:gd name="T12" fmla="*/ 2147483647 w 1794"/>
              <a:gd name="T13" fmla="*/ 2147483647 h 402"/>
              <a:gd name="T14" fmla="*/ 2147483647 w 1794"/>
              <a:gd name="T15" fmla="*/ 2147483647 h 402"/>
              <a:gd name="T16" fmla="*/ 2147483647 w 1794"/>
              <a:gd name="T17" fmla="*/ 2147483647 h 402"/>
              <a:gd name="T18" fmla="*/ 2147483647 w 1794"/>
              <a:gd name="T19" fmla="*/ 2147483647 h 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94"/>
              <a:gd name="T31" fmla="*/ 0 h 402"/>
              <a:gd name="T32" fmla="*/ 1794 w 1794"/>
              <a:gd name="T33" fmla="*/ 402 h 4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94" h="402">
                <a:moveTo>
                  <a:pt x="0" y="0"/>
                </a:moveTo>
                <a:lnTo>
                  <a:pt x="208" y="139"/>
                </a:lnTo>
                <a:lnTo>
                  <a:pt x="490" y="277"/>
                </a:lnTo>
                <a:lnTo>
                  <a:pt x="876" y="372"/>
                </a:lnTo>
                <a:lnTo>
                  <a:pt x="1053" y="252"/>
                </a:lnTo>
                <a:lnTo>
                  <a:pt x="1155" y="252"/>
                </a:lnTo>
                <a:lnTo>
                  <a:pt x="1410" y="234"/>
                </a:lnTo>
                <a:lnTo>
                  <a:pt x="1653" y="288"/>
                </a:lnTo>
                <a:lnTo>
                  <a:pt x="1788" y="315"/>
                </a:lnTo>
                <a:lnTo>
                  <a:pt x="1794" y="402"/>
                </a:lnTo>
              </a:path>
            </a:pathLst>
          </a:custGeom>
          <a:noFill/>
          <a:ln w="6350" cap="flat" cmpd="sng">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 name="Text Box 30">
            <a:extLst>
              <a:ext uri="{FF2B5EF4-FFF2-40B4-BE49-F238E27FC236}">
                <a16:creationId xmlns:a16="http://schemas.microsoft.com/office/drawing/2014/main" id="{CC9895C9-AD26-BE21-8E28-4A885EF21D5E}"/>
              </a:ext>
            </a:extLst>
          </p:cNvPr>
          <p:cNvSpPr txBox="1">
            <a:spLocks noChangeArrowheads="1"/>
          </p:cNvSpPr>
          <p:nvPr/>
        </p:nvSpPr>
        <p:spPr bwMode="auto">
          <a:xfrm>
            <a:off x="1921265" y="5215048"/>
            <a:ext cx="396262" cy="246221"/>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Times New Roman" pitchFamily="18" charset="0"/>
                <a:ea typeface="+mn-ea"/>
                <a:cs typeface="+mn-cs"/>
              </a:rPr>
              <a:t>100</a:t>
            </a:r>
          </a:p>
        </p:txBody>
      </p:sp>
      <p:sp>
        <p:nvSpPr>
          <p:cNvPr id="21" name="Text Box 31">
            <a:extLst>
              <a:ext uri="{FF2B5EF4-FFF2-40B4-BE49-F238E27FC236}">
                <a16:creationId xmlns:a16="http://schemas.microsoft.com/office/drawing/2014/main" id="{EEDCE0BA-086B-9AE0-1B23-D549AC7FEA39}"/>
              </a:ext>
            </a:extLst>
          </p:cNvPr>
          <p:cNvSpPr txBox="1">
            <a:spLocks noChangeArrowheads="1"/>
          </p:cNvSpPr>
          <p:nvPr/>
        </p:nvSpPr>
        <p:spPr bwMode="auto">
          <a:xfrm>
            <a:off x="2175057" y="4351229"/>
            <a:ext cx="396262" cy="246221"/>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Times New Roman" pitchFamily="18" charset="0"/>
                <a:ea typeface="+mn-ea"/>
                <a:cs typeface="+mn-cs"/>
              </a:rPr>
              <a:t>102</a:t>
            </a:r>
          </a:p>
        </p:txBody>
      </p:sp>
      <p:sp>
        <p:nvSpPr>
          <p:cNvPr id="22" name="Freeform 51">
            <a:extLst>
              <a:ext uri="{FF2B5EF4-FFF2-40B4-BE49-F238E27FC236}">
                <a16:creationId xmlns:a16="http://schemas.microsoft.com/office/drawing/2014/main" id="{B61E5947-E26D-C31C-436D-DA464519445D}"/>
              </a:ext>
            </a:extLst>
          </p:cNvPr>
          <p:cNvSpPr>
            <a:spLocks/>
          </p:cNvSpPr>
          <p:nvPr/>
        </p:nvSpPr>
        <p:spPr bwMode="auto">
          <a:xfrm>
            <a:off x="1135166" y="5724223"/>
            <a:ext cx="5583299" cy="824472"/>
          </a:xfrm>
          <a:custGeom>
            <a:avLst/>
            <a:gdLst>
              <a:gd name="T0" fmla="*/ 0 w 2781"/>
              <a:gd name="T1" fmla="*/ 2147483647 h 402"/>
              <a:gd name="T2" fmla="*/ 2147483647 w 2781"/>
              <a:gd name="T3" fmla="*/ 2147483647 h 402"/>
              <a:gd name="T4" fmla="*/ 2147483647 w 2781"/>
              <a:gd name="T5" fmla="*/ 2147483647 h 402"/>
              <a:gd name="T6" fmla="*/ 2147483647 w 2781"/>
              <a:gd name="T7" fmla="*/ 2147483647 h 402"/>
              <a:gd name="T8" fmla="*/ 2147483647 w 2781"/>
              <a:gd name="T9" fmla="*/ 2147483647 h 402"/>
              <a:gd name="T10" fmla="*/ 2147483647 w 2781"/>
              <a:gd name="T11" fmla="*/ 2147483647 h 402"/>
              <a:gd name="T12" fmla="*/ 2147483647 w 2781"/>
              <a:gd name="T13" fmla="*/ 2147483647 h 402"/>
              <a:gd name="T14" fmla="*/ 2147483647 w 2781"/>
              <a:gd name="T15" fmla="*/ 2147483647 h 402"/>
              <a:gd name="T16" fmla="*/ 2147483647 w 2781"/>
              <a:gd name="T17" fmla="*/ 2147483647 h 402"/>
              <a:gd name="T18" fmla="*/ 2147483647 w 2781"/>
              <a:gd name="T19" fmla="*/ 2147483647 h 402"/>
              <a:gd name="T20" fmla="*/ 2147483647 w 2781"/>
              <a:gd name="T21" fmla="*/ 2147483647 h 402"/>
              <a:gd name="T22" fmla="*/ 2147483647 w 2781"/>
              <a:gd name="T23" fmla="*/ 0 h 402"/>
              <a:gd name="T24" fmla="*/ 2147483647 w 2781"/>
              <a:gd name="T25" fmla="*/ 2147483647 h 402"/>
              <a:gd name="T26" fmla="*/ 0 w 2781"/>
              <a:gd name="T27" fmla="*/ 2147483647 h 4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81"/>
              <a:gd name="T43" fmla="*/ 0 h 402"/>
              <a:gd name="T44" fmla="*/ 2781 w 2781"/>
              <a:gd name="T45" fmla="*/ 402 h 402"/>
              <a:gd name="connsiteX0" fmla="*/ 0 w 10000"/>
              <a:gd name="connsiteY0" fmla="*/ 9950 h 10000"/>
              <a:gd name="connsiteX1" fmla="*/ 22 w 10000"/>
              <a:gd name="connsiteY1" fmla="*/ 2438 h 10000"/>
              <a:gd name="connsiteX2" fmla="*/ 3938 w 10000"/>
              <a:gd name="connsiteY2" fmla="*/ 1219 h 10000"/>
              <a:gd name="connsiteX3" fmla="*/ 3966 w 10000"/>
              <a:gd name="connsiteY3" fmla="*/ 4502 h 10000"/>
              <a:gd name="connsiteX4" fmla="*/ 4322 w 10000"/>
              <a:gd name="connsiteY4" fmla="*/ 4502 h 10000"/>
              <a:gd name="connsiteX5" fmla="*/ 4477 w 10000"/>
              <a:gd name="connsiteY5" fmla="*/ 3682 h 10000"/>
              <a:gd name="connsiteX6" fmla="*/ 5466 w 10000"/>
              <a:gd name="connsiteY6" fmla="*/ 2861 h 10000"/>
              <a:gd name="connsiteX7" fmla="*/ 6393 w 10000"/>
              <a:gd name="connsiteY7" fmla="*/ 3806 h 10000"/>
              <a:gd name="connsiteX8" fmla="*/ 6490 w 10000"/>
              <a:gd name="connsiteY8" fmla="*/ 4229 h 10000"/>
              <a:gd name="connsiteX9" fmla="*/ 6785 w 10000"/>
              <a:gd name="connsiteY9" fmla="*/ 4229 h 10000"/>
              <a:gd name="connsiteX10" fmla="*/ 7123 w 10000"/>
              <a:gd name="connsiteY10" fmla="*/ 398 h 10000"/>
              <a:gd name="connsiteX11" fmla="*/ 10000 w 10000"/>
              <a:gd name="connsiteY11" fmla="*/ 0 h 10000"/>
              <a:gd name="connsiteX12" fmla="*/ 9989 w 10000"/>
              <a:gd name="connsiteY12" fmla="*/ 10000 h 10000"/>
              <a:gd name="connsiteX13" fmla="*/ 0 w 10000"/>
              <a:gd name="connsiteY13" fmla="*/ 9950 h 10000"/>
              <a:gd name="connsiteX0" fmla="*/ 0 w 10000"/>
              <a:gd name="connsiteY0" fmla="*/ 9950 h 10000"/>
              <a:gd name="connsiteX1" fmla="*/ 22 w 10000"/>
              <a:gd name="connsiteY1" fmla="*/ 2438 h 10000"/>
              <a:gd name="connsiteX2" fmla="*/ 3938 w 10000"/>
              <a:gd name="connsiteY2" fmla="*/ 1219 h 10000"/>
              <a:gd name="connsiteX3" fmla="*/ 4205 w 10000"/>
              <a:gd name="connsiteY3" fmla="*/ 4502 h 10000"/>
              <a:gd name="connsiteX4" fmla="*/ 4322 w 10000"/>
              <a:gd name="connsiteY4" fmla="*/ 4502 h 10000"/>
              <a:gd name="connsiteX5" fmla="*/ 4477 w 10000"/>
              <a:gd name="connsiteY5" fmla="*/ 3682 h 10000"/>
              <a:gd name="connsiteX6" fmla="*/ 5466 w 10000"/>
              <a:gd name="connsiteY6" fmla="*/ 2861 h 10000"/>
              <a:gd name="connsiteX7" fmla="*/ 6393 w 10000"/>
              <a:gd name="connsiteY7" fmla="*/ 3806 h 10000"/>
              <a:gd name="connsiteX8" fmla="*/ 6490 w 10000"/>
              <a:gd name="connsiteY8" fmla="*/ 4229 h 10000"/>
              <a:gd name="connsiteX9" fmla="*/ 6785 w 10000"/>
              <a:gd name="connsiteY9" fmla="*/ 4229 h 10000"/>
              <a:gd name="connsiteX10" fmla="*/ 7123 w 10000"/>
              <a:gd name="connsiteY10" fmla="*/ 398 h 10000"/>
              <a:gd name="connsiteX11" fmla="*/ 10000 w 10000"/>
              <a:gd name="connsiteY11" fmla="*/ 0 h 10000"/>
              <a:gd name="connsiteX12" fmla="*/ 9989 w 10000"/>
              <a:gd name="connsiteY12" fmla="*/ 10000 h 10000"/>
              <a:gd name="connsiteX13" fmla="*/ 0 w 10000"/>
              <a:gd name="connsiteY13" fmla="*/ 9950 h 10000"/>
              <a:gd name="connsiteX0" fmla="*/ 0 w 10000"/>
              <a:gd name="connsiteY0" fmla="*/ 9950 h 10000"/>
              <a:gd name="connsiteX1" fmla="*/ 22 w 10000"/>
              <a:gd name="connsiteY1" fmla="*/ 2438 h 10000"/>
              <a:gd name="connsiteX2" fmla="*/ 4057 w 10000"/>
              <a:gd name="connsiteY2" fmla="*/ 1392 h 10000"/>
              <a:gd name="connsiteX3" fmla="*/ 4205 w 10000"/>
              <a:gd name="connsiteY3" fmla="*/ 4502 h 10000"/>
              <a:gd name="connsiteX4" fmla="*/ 4322 w 10000"/>
              <a:gd name="connsiteY4" fmla="*/ 4502 h 10000"/>
              <a:gd name="connsiteX5" fmla="*/ 4477 w 10000"/>
              <a:gd name="connsiteY5" fmla="*/ 3682 h 10000"/>
              <a:gd name="connsiteX6" fmla="*/ 5466 w 10000"/>
              <a:gd name="connsiteY6" fmla="*/ 2861 h 10000"/>
              <a:gd name="connsiteX7" fmla="*/ 6393 w 10000"/>
              <a:gd name="connsiteY7" fmla="*/ 3806 h 10000"/>
              <a:gd name="connsiteX8" fmla="*/ 6490 w 10000"/>
              <a:gd name="connsiteY8" fmla="*/ 4229 h 10000"/>
              <a:gd name="connsiteX9" fmla="*/ 6785 w 10000"/>
              <a:gd name="connsiteY9" fmla="*/ 4229 h 10000"/>
              <a:gd name="connsiteX10" fmla="*/ 7123 w 10000"/>
              <a:gd name="connsiteY10" fmla="*/ 398 h 10000"/>
              <a:gd name="connsiteX11" fmla="*/ 10000 w 10000"/>
              <a:gd name="connsiteY11" fmla="*/ 0 h 10000"/>
              <a:gd name="connsiteX12" fmla="*/ 9989 w 10000"/>
              <a:gd name="connsiteY12" fmla="*/ 10000 h 10000"/>
              <a:gd name="connsiteX13" fmla="*/ 0 w 10000"/>
              <a:gd name="connsiteY13" fmla="*/ 9950 h 10000"/>
              <a:gd name="connsiteX0" fmla="*/ 0 w 10000"/>
              <a:gd name="connsiteY0" fmla="*/ 9950 h 10000"/>
              <a:gd name="connsiteX1" fmla="*/ 22 w 10000"/>
              <a:gd name="connsiteY1" fmla="*/ 2438 h 10000"/>
              <a:gd name="connsiteX2" fmla="*/ 4057 w 10000"/>
              <a:gd name="connsiteY2" fmla="*/ 1392 h 10000"/>
              <a:gd name="connsiteX3" fmla="*/ 4205 w 10000"/>
              <a:gd name="connsiteY3" fmla="*/ 4502 h 10000"/>
              <a:gd name="connsiteX4" fmla="*/ 4322 w 10000"/>
              <a:gd name="connsiteY4" fmla="*/ 4502 h 10000"/>
              <a:gd name="connsiteX5" fmla="*/ 4477 w 10000"/>
              <a:gd name="connsiteY5" fmla="*/ 3682 h 10000"/>
              <a:gd name="connsiteX6" fmla="*/ 5466 w 10000"/>
              <a:gd name="connsiteY6" fmla="*/ 2861 h 10000"/>
              <a:gd name="connsiteX7" fmla="*/ 6393 w 10000"/>
              <a:gd name="connsiteY7" fmla="*/ 3806 h 10000"/>
              <a:gd name="connsiteX8" fmla="*/ 6490 w 10000"/>
              <a:gd name="connsiteY8" fmla="*/ 4229 h 10000"/>
              <a:gd name="connsiteX9" fmla="*/ 6785 w 10000"/>
              <a:gd name="connsiteY9" fmla="*/ 4229 h 10000"/>
              <a:gd name="connsiteX10" fmla="*/ 7123 w 10000"/>
              <a:gd name="connsiteY10" fmla="*/ 398 h 10000"/>
              <a:gd name="connsiteX11" fmla="*/ 10000 w 10000"/>
              <a:gd name="connsiteY11" fmla="*/ 0 h 10000"/>
              <a:gd name="connsiteX12" fmla="*/ 9989 w 10000"/>
              <a:gd name="connsiteY12" fmla="*/ 10000 h 10000"/>
              <a:gd name="connsiteX13" fmla="*/ 0 w 10000"/>
              <a:gd name="connsiteY13" fmla="*/ 9950 h 10000"/>
              <a:gd name="connsiteX0" fmla="*/ 0 w 10000"/>
              <a:gd name="connsiteY0" fmla="*/ 9950 h 10000"/>
              <a:gd name="connsiteX1" fmla="*/ 22 w 10000"/>
              <a:gd name="connsiteY1" fmla="*/ 2438 h 10000"/>
              <a:gd name="connsiteX2" fmla="*/ 4057 w 10000"/>
              <a:gd name="connsiteY2" fmla="*/ 1392 h 10000"/>
              <a:gd name="connsiteX3" fmla="*/ 4322 w 10000"/>
              <a:gd name="connsiteY3" fmla="*/ 4502 h 10000"/>
              <a:gd name="connsiteX4" fmla="*/ 4477 w 10000"/>
              <a:gd name="connsiteY4" fmla="*/ 3682 h 10000"/>
              <a:gd name="connsiteX5" fmla="*/ 5466 w 10000"/>
              <a:gd name="connsiteY5" fmla="*/ 2861 h 10000"/>
              <a:gd name="connsiteX6" fmla="*/ 6393 w 10000"/>
              <a:gd name="connsiteY6" fmla="*/ 3806 h 10000"/>
              <a:gd name="connsiteX7" fmla="*/ 6490 w 10000"/>
              <a:gd name="connsiteY7" fmla="*/ 4229 h 10000"/>
              <a:gd name="connsiteX8" fmla="*/ 6785 w 10000"/>
              <a:gd name="connsiteY8" fmla="*/ 4229 h 10000"/>
              <a:gd name="connsiteX9" fmla="*/ 7123 w 10000"/>
              <a:gd name="connsiteY9" fmla="*/ 398 h 10000"/>
              <a:gd name="connsiteX10" fmla="*/ 10000 w 10000"/>
              <a:gd name="connsiteY10" fmla="*/ 0 h 10000"/>
              <a:gd name="connsiteX11" fmla="*/ 9989 w 10000"/>
              <a:gd name="connsiteY11" fmla="*/ 10000 h 10000"/>
              <a:gd name="connsiteX12" fmla="*/ 0 w 10000"/>
              <a:gd name="connsiteY12" fmla="*/ 9950 h 10000"/>
              <a:gd name="connsiteX0" fmla="*/ 0 w 10000"/>
              <a:gd name="connsiteY0" fmla="*/ 9950 h 10000"/>
              <a:gd name="connsiteX1" fmla="*/ 22 w 10000"/>
              <a:gd name="connsiteY1" fmla="*/ 2438 h 10000"/>
              <a:gd name="connsiteX2" fmla="*/ 4057 w 10000"/>
              <a:gd name="connsiteY2" fmla="*/ 1392 h 10000"/>
              <a:gd name="connsiteX3" fmla="*/ 4322 w 10000"/>
              <a:gd name="connsiteY3" fmla="*/ 4502 h 10000"/>
              <a:gd name="connsiteX4" fmla="*/ 4477 w 10000"/>
              <a:gd name="connsiteY4" fmla="*/ 3682 h 10000"/>
              <a:gd name="connsiteX5" fmla="*/ 5466 w 10000"/>
              <a:gd name="connsiteY5" fmla="*/ 2861 h 10000"/>
              <a:gd name="connsiteX6" fmla="*/ 6393 w 10000"/>
              <a:gd name="connsiteY6" fmla="*/ 3806 h 10000"/>
              <a:gd name="connsiteX7" fmla="*/ 6490 w 10000"/>
              <a:gd name="connsiteY7" fmla="*/ 4229 h 10000"/>
              <a:gd name="connsiteX8" fmla="*/ 6785 w 10000"/>
              <a:gd name="connsiteY8" fmla="*/ 4229 h 10000"/>
              <a:gd name="connsiteX9" fmla="*/ 7123 w 10000"/>
              <a:gd name="connsiteY9" fmla="*/ 398 h 10000"/>
              <a:gd name="connsiteX10" fmla="*/ 10000 w 10000"/>
              <a:gd name="connsiteY10" fmla="*/ 0 h 10000"/>
              <a:gd name="connsiteX11" fmla="*/ 9989 w 10000"/>
              <a:gd name="connsiteY11" fmla="*/ 10000 h 10000"/>
              <a:gd name="connsiteX12" fmla="*/ 0 w 10000"/>
              <a:gd name="connsiteY12" fmla="*/ 9950 h 10000"/>
              <a:gd name="connsiteX0" fmla="*/ 0 w 10000"/>
              <a:gd name="connsiteY0" fmla="*/ 9950 h 10000"/>
              <a:gd name="connsiteX1" fmla="*/ 22 w 10000"/>
              <a:gd name="connsiteY1" fmla="*/ 2438 h 10000"/>
              <a:gd name="connsiteX2" fmla="*/ 4057 w 10000"/>
              <a:gd name="connsiteY2" fmla="*/ 1392 h 10000"/>
              <a:gd name="connsiteX3" fmla="*/ 4322 w 10000"/>
              <a:gd name="connsiteY3" fmla="*/ 4502 h 10000"/>
              <a:gd name="connsiteX4" fmla="*/ 4477 w 10000"/>
              <a:gd name="connsiteY4" fmla="*/ 3682 h 10000"/>
              <a:gd name="connsiteX5" fmla="*/ 5466 w 10000"/>
              <a:gd name="connsiteY5" fmla="*/ 2861 h 10000"/>
              <a:gd name="connsiteX6" fmla="*/ 6393 w 10000"/>
              <a:gd name="connsiteY6" fmla="*/ 3806 h 10000"/>
              <a:gd name="connsiteX7" fmla="*/ 6490 w 10000"/>
              <a:gd name="connsiteY7" fmla="*/ 4229 h 10000"/>
              <a:gd name="connsiteX8" fmla="*/ 6785 w 10000"/>
              <a:gd name="connsiteY8" fmla="*/ 4229 h 10000"/>
              <a:gd name="connsiteX9" fmla="*/ 6825 w 10000"/>
              <a:gd name="connsiteY9" fmla="*/ 62 h 10000"/>
              <a:gd name="connsiteX10" fmla="*/ 10000 w 10000"/>
              <a:gd name="connsiteY10" fmla="*/ 0 h 10000"/>
              <a:gd name="connsiteX11" fmla="*/ 9989 w 10000"/>
              <a:gd name="connsiteY11" fmla="*/ 10000 h 10000"/>
              <a:gd name="connsiteX12" fmla="*/ 0 w 10000"/>
              <a:gd name="connsiteY12" fmla="*/ 9950 h 10000"/>
              <a:gd name="connsiteX0" fmla="*/ 0 w 10000"/>
              <a:gd name="connsiteY0" fmla="*/ 9950 h 10000"/>
              <a:gd name="connsiteX1" fmla="*/ 22 w 10000"/>
              <a:gd name="connsiteY1" fmla="*/ 2438 h 10000"/>
              <a:gd name="connsiteX2" fmla="*/ 4057 w 10000"/>
              <a:gd name="connsiteY2" fmla="*/ 1392 h 10000"/>
              <a:gd name="connsiteX3" fmla="*/ 4322 w 10000"/>
              <a:gd name="connsiteY3" fmla="*/ 4502 h 10000"/>
              <a:gd name="connsiteX4" fmla="*/ 4477 w 10000"/>
              <a:gd name="connsiteY4" fmla="*/ 3682 h 10000"/>
              <a:gd name="connsiteX5" fmla="*/ 5466 w 10000"/>
              <a:gd name="connsiteY5" fmla="*/ 2861 h 10000"/>
              <a:gd name="connsiteX6" fmla="*/ 6393 w 10000"/>
              <a:gd name="connsiteY6" fmla="*/ 3806 h 10000"/>
              <a:gd name="connsiteX7" fmla="*/ 6490 w 10000"/>
              <a:gd name="connsiteY7" fmla="*/ 4229 h 10000"/>
              <a:gd name="connsiteX8" fmla="*/ 6825 w 10000"/>
              <a:gd name="connsiteY8" fmla="*/ 62 h 10000"/>
              <a:gd name="connsiteX9" fmla="*/ 10000 w 10000"/>
              <a:gd name="connsiteY9" fmla="*/ 0 h 10000"/>
              <a:gd name="connsiteX10" fmla="*/ 9989 w 10000"/>
              <a:gd name="connsiteY10" fmla="*/ 10000 h 10000"/>
              <a:gd name="connsiteX11" fmla="*/ 0 w 10000"/>
              <a:gd name="connsiteY11" fmla="*/ 995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0" y="9950"/>
                </a:moveTo>
                <a:cubicBezTo>
                  <a:pt x="7" y="7446"/>
                  <a:pt x="15" y="4942"/>
                  <a:pt x="22" y="2438"/>
                </a:cubicBezTo>
                <a:lnTo>
                  <a:pt x="4057" y="1392"/>
                </a:lnTo>
                <a:cubicBezTo>
                  <a:pt x="4245" y="4451"/>
                  <a:pt x="4252" y="4120"/>
                  <a:pt x="4322" y="4502"/>
                </a:cubicBezTo>
                <a:cubicBezTo>
                  <a:pt x="4374" y="4229"/>
                  <a:pt x="4425" y="3955"/>
                  <a:pt x="4477" y="3682"/>
                </a:cubicBezTo>
                <a:lnTo>
                  <a:pt x="5466" y="2861"/>
                </a:lnTo>
                <a:lnTo>
                  <a:pt x="6393" y="3806"/>
                </a:lnTo>
                <a:cubicBezTo>
                  <a:pt x="6425" y="3947"/>
                  <a:pt x="6458" y="4088"/>
                  <a:pt x="6490" y="4229"/>
                </a:cubicBezTo>
                <a:cubicBezTo>
                  <a:pt x="6602" y="2840"/>
                  <a:pt x="6713" y="1451"/>
                  <a:pt x="6825" y="62"/>
                </a:cubicBezTo>
                <a:lnTo>
                  <a:pt x="10000" y="0"/>
                </a:lnTo>
                <a:cubicBezTo>
                  <a:pt x="9996" y="3333"/>
                  <a:pt x="9993" y="6667"/>
                  <a:pt x="9989" y="10000"/>
                </a:cubicBezTo>
                <a:lnTo>
                  <a:pt x="0" y="9950"/>
                </a:lnTo>
                <a:close/>
              </a:path>
            </a:pathLst>
          </a:custGeom>
          <a:solidFill>
            <a:srgbClr val="996633"/>
          </a:solidFill>
          <a:ln w="952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4" name="Line 99">
            <a:extLst>
              <a:ext uri="{FF2B5EF4-FFF2-40B4-BE49-F238E27FC236}">
                <a16:creationId xmlns:a16="http://schemas.microsoft.com/office/drawing/2014/main" id="{B4239627-D2FD-8BDC-B81E-B3EE40E14237}"/>
              </a:ext>
            </a:extLst>
          </p:cNvPr>
          <p:cNvSpPr>
            <a:spLocks noChangeShapeType="1"/>
          </p:cNvSpPr>
          <p:nvPr/>
        </p:nvSpPr>
        <p:spPr bwMode="auto">
          <a:xfrm>
            <a:off x="1135166" y="6681864"/>
            <a:ext cx="6219768" cy="0"/>
          </a:xfrm>
          <a:prstGeom prst="line">
            <a:avLst/>
          </a:prstGeom>
          <a:noFill/>
          <a:ln w="952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5" name="Freeform 18">
            <a:extLst>
              <a:ext uri="{FF2B5EF4-FFF2-40B4-BE49-F238E27FC236}">
                <a16:creationId xmlns:a16="http://schemas.microsoft.com/office/drawing/2014/main" id="{5FB0E10A-B3B6-335A-35C6-0D52BC8C262D}"/>
              </a:ext>
            </a:extLst>
          </p:cNvPr>
          <p:cNvSpPr>
            <a:spLocks/>
          </p:cNvSpPr>
          <p:nvPr/>
        </p:nvSpPr>
        <p:spPr bwMode="auto">
          <a:xfrm>
            <a:off x="2584356" y="1814334"/>
            <a:ext cx="5023584" cy="1252429"/>
          </a:xfrm>
          <a:custGeom>
            <a:avLst/>
            <a:gdLst>
              <a:gd name="T0" fmla="*/ 0 w 2284"/>
              <a:gd name="T1" fmla="*/ 0 h 492"/>
              <a:gd name="T2" fmla="*/ 2147483647 w 2284"/>
              <a:gd name="T3" fmla="*/ 2147483647 h 492"/>
              <a:gd name="T4" fmla="*/ 2147483647 w 2284"/>
              <a:gd name="T5" fmla="*/ 2147483647 h 492"/>
              <a:gd name="T6" fmla="*/ 2147483647 w 2284"/>
              <a:gd name="T7" fmla="*/ 2147483647 h 492"/>
              <a:gd name="T8" fmla="*/ 2147483647 w 2284"/>
              <a:gd name="T9" fmla="*/ 2147483647 h 492"/>
              <a:gd name="T10" fmla="*/ 2147483647 w 2284"/>
              <a:gd name="T11" fmla="*/ 2147483647 h 492"/>
              <a:gd name="T12" fmla="*/ 2147483647 w 2284"/>
              <a:gd name="T13" fmla="*/ 2147483647 h 492"/>
              <a:gd name="T14" fmla="*/ 2147483647 w 2284"/>
              <a:gd name="T15" fmla="*/ 2147483647 h 492"/>
              <a:gd name="T16" fmla="*/ 2147483647 w 2284"/>
              <a:gd name="T17" fmla="*/ 2147483647 h 492"/>
              <a:gd name="T18" fmla="*/ 2147483647 w 2284"/>
              <a:gd name="T19" fmla="*/ 2147483647 h 492"/>
              <a:gd name="T20" fmla="*/ 2147483647 w 2284"/>
              <a:gd name="T21" fmla="*/ 2147483647 h 492"/>
              <a:gd name="T22" fmla="*/ 2147483647 w 2284"/>
              <a:gd name="T23" fmla="*/ 2147483647 h 4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84"/>
              <a:gd name="T37" fmla="*/ 0 h 492"/>
              <a:gd name="T38" fmla="*/ 2284 w 2284"/>
              <a:gd name="T39" fmla="*/ 492 h 492"/>
              <a:gd name="connsiteX0" fmla="*/ 0 w 10953"/>
              <a:gd name="connsiteY0" fmla="*/ 0 h 12418"/>
              <a:gd name="connsiteX1" fmla="*/ 2201 w 10953"/>
              <a:gd name="connsiteY1" fmla="*/ 4633 h 12418"/>
              <a:gd name="connsiteX2" fmla="*/ 4005 w 10953"/>
              <a:gd name="connsiteY2" fmla="*/ 6564 h 12418"/>
              <a:gd name="connsiteX3" fmla="*/ 4661 w 10953"/>
              <a:gd name="connsiteY3" fmla="*/ 4369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661 w 10953"/>
              <a:gd name="connsiteY3" fmla="*/ 4369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4848 w 10953"/>
              <a:gd name="connsiteY4" fmla="*/ 4934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4848 w 10953"/>
              <a:gd name="connsiteY4" fmla="*/ 4934 h 12418"/>
              <a:gd name="connsiteX5" fmla="*/ 5715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4848 w 10953"/>
              <a:gd name="connsiteY4" fmla="*/ 4934 h 12418"/>
              <a:gd name="connsiteX5" fmla="*/ 5715 w 10953"/>
              <a:gd name="connsiteY5" fmla="*/ 4003 h 12418"/>
              <a:gd name="connsiteX6" fmla="*/ 6695 w 10953"/>
              <a:gd name="connsiteY6" fmla="*/ 5766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4848 w 10953"/>
              <a:gd name="connsiteY4" fmla="*/ 4934 h 12418"/>
              <a:gd name="connsiteX5" fmla="*/ 5715 w 10953"/>
              <a:gd name="connsiteY5" fmla="*/ 4003 h 12418"/>
              <a:gd name="connsiteX6" fmla="*/ 6695 w 10953"/>
              <a:gd name="connsiteY6" fmla="*/ 5766 h 12418"/>
              <a:gd name="connsiteX7" fmla="*/ 7230 w 10953"/>
              <a:gd name="connsiteY7" fmla="*/ 6050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953"/>
              <a:gd name="connsiteY0" fmla="*/ 0 h 12418"/>
              <a:gd name="connsiteX1" fmla="*/ 2201 w 10953"/>
              <a:gd name="connsiteY1" fmla="*/ 4633 h 12418"/>
              <a:gd name="connsiteX2" fmla="*/ 3739 w 10953"/>
              <a:gd name="connsiteY2" fmla="*/ 6463 h 12418"/>
              <a:gd name="connsiteX3" fmla="*/ 4351 w 10953"/>
              <a:gd name="connsiteY3" fmla="*/ 4570 h 12418"/>
              <a:gd name="connsiteX4" fmla="*/ 4848 w 10953"/>
              <a:gd name="connsiteY4" fmla="*/ 4934 h 12418"/>
              <a:gd name="connsiteX5" fmla="*/ 5715 w 10953"/>
              <a:gd name="connsiteY5" fmla="*/ 4003 h 12418"/>
              <a:gd name="connsiteX6" fmla="*/ 6695 w 10953"/>
              <a:gd name="connsiteY6" fmla="*/ 5766 h 12418"/>
              <a:gd name="connsiteX7" fmla="*/ 7230 w 10953"/>
              <a:gd name="connsiteY7" fmla="*/ 6050 h 12418"/>
              <a:gd name="connsiteX8" fmla="*/ 7350 w 10953"/>
              <a:gd name="connsiteY8" fmla="*/ 9671 h 12418"/>
              <a:gd name="connsiteX9" fmla="*/ 8374 w 10953"/>
              <a:gd name="connsiteY9" fmla="*/ 10711 h 12418"/>
              <a:gd name="connsiteX10" fmla="*/ 9377 w 10953"/>
              <a:gd name="connsiteY10" fmla="*/ 11442 h 12418"/>
              <a:gd name="connsiteX11" fmla="*/ 10953 w 10953"/>
              <a:gd name="connsiteY11" fmla="*/ 12418 h 1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53" h="12418">
                <a:moveTo>
                  <a:pt x="0" y="0"/>
                </a:moveTo>
                <a:lnTo>
                  <a:pt x="2201" y="4633"/>
                </a:lnTo>
                <a:lnTo>
                  <a:pt x="3739" y="6463"/>
                </a:lnTo>
                <a:lnTo>
                  <a:pt x="4351" y="4570"/>
                </a:lnTo>
                <a:lnTo>
                  <a:pt x="4848" y="4934"/>
                </a:lnTo>
                <a:lnTo>
                  <a:pt x="5715" y="4003"/>
                </a:lnTo>
                <a:lnTo>
                  <a:pt x="6695" y="5766"/>
                </a:lnTo>
                <a:lnTo>
                  <a:pt x="7230" y="6050"/>
                </a:lnTo>
                <a:cubicBezTo>
                  <a:pt x="7226" y="7391"/>
                  <a:pt x="7354" y="8330"/>
                  <a:pt x="7350" y="9671"/>
                </a:cubicBezTo>
                <a:lnTo>
                  <a:pt x="8374" y="10711"/>
                </a:lnTo>
                <a:lnTo>
                  <a:pt x="9377" y="11442"/>
                </a:lnTo>
                <a:lnTo>
                  <a:pt x="10953" y="12418"/>
                </a:lnTo>
              </a:path>
            </a:pathLst>
          </a:custGeom>
          <a:noFill/>
          <a:ln w="6350" cap="flat" cmpd="sng">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 name="Freeform 18">
            <a:extLst>
              <a:ext uri="{FF2B5EF4-FFF2-40B4-BE49-F238E27FC236}">
                <a16:creationId xmlns:a16="http://schemas.microsoft.com/office/drawing/2014/main" id="{C29D98AC-6DA3-0D4A-032F-EE9E2686400D}"/>
              </a:ext>
            </a:extLst>
          </p:cNvPr>
          <p:cNvSpPr>
            <a:spLocks/>
          </p:cNvSpPr>
          <p:nvPr/>
        </p:nvSpPr>
        <p:spPr bwMode="auto">
          <a:xfrm>
            <a:off x="3134957" y="1126176"/>
            <a:ext cx="4607131" cy="1069577"/>
          </a:xfrm>
          <a:custGeom>
            <a:avLst/>
            <a:gdLst>
              <a:gd name="T0" fmla="*/ 0 w 2284"/>
              <a:gd name="T1" fmla="*/ 0 h 492"/>
              <a:gd name="T2" fmla="*/ 2147483647 w 2284"/>
              <a:gd name="T3" fmla="*/ 2147483647 h 492"/>
              <a:gd name="T4" fmla="*/ 2147483647 w 2284"/>
              <a:gd name="T5" fmla="*/ 2147483647 h 492"/>
              <a:gd name="T6" fmla="*/ 2147483647 w 2284"/>
              <a:gd name="T7" fmla="*/ 2147483647 h 492"/>
              <a:gd name="T8" fmla="*/ 2147483647 w 2284"/>
              <a:gd name="T9" fmla="*/ 2147483647 h 492"/>
              <a:gd name="T10" fmla="*/ 2147483647 w 2284"/>
              <a:gd name="T11" fmla="*/ 2147483647 h 492"/>
              <a:gd name="T12" fmla="*/ 2147483647 w 2284"/>
              <a:gd name="T13" fmla="*/ 2147483647 h 492"/>
              <a:gd name="T14" fmla="*/ 2147483647 w 2284"/>
              <a:gd name="T15" fmla="*/ 2147483647 h 492"/>
              <a:gd name="T16" fmla="*/ 2147483647 w 2284"/>
              <a:gd name="T17" fmla="*/ 2147483647 h 492"/>
              <a:gd name="T18" fmla="*/ 2147483647 w 2284"/>
              <a:gd name="T19" fmla="*/ 2147483647 h 492"/>
              <a:gd name="T20" fmla="*/ 2147483647 w 2284"/>
              <a:gd name="T21" fmla="*/ 2147483647 h 492"/>
              <a:gd name="T22" fmla="*/ 2147483647 w 2284"/>
              <a:gd name="T23" fmla="*/ 2147483647 h 4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84"/>
              <a:gd name="T37" fmla="*/ 0 h 492"/>
              <a:gd name="T38" fmla="*/ 2284 w 2284"/>
              <a:gd name="T39" fmla="*/ 492 h 492"/>
              <a:gd name="connsiteX0" fmla="*/ 0 w 10953"/>
              <a:gd name="connsiteY0" fmla="*/ 0 h 12418"/>
              <a:gd name="connsiteX1" fmla="*/ 2201 w 10953"/>
              <a:gd name="connsiteY1" fmla="*/ 4633 h 12418"/>
              <a:gd name="connsiteX2" fmla="*/ 4005 w 10953"/>
              <a:gd name="connsiteY2" fmla="*/ 6564 h 12418"/>
              <a:gd name="connsiteX3" fmla="*/ 4661 w 10953"/>
              <a:gd name="connsiteY3" fmla="*/ 4369 h 12418"/>
              <a:gd name="connsiteX4" fmla="*/ 5003 w 10953"/>
              <a:gd name="connsiteY4" fmla="*/ 4430 h 12418"/>
              <a:gd name="connsiteX5" fmla="*/ 6224 w 10953"/>
              <a:gd name="connsiteY5" fmla="*/ 4003 h 12418"/>
              <a:gd name="connsiteX6" fmla="*/ 7315 w 10953"/>
              <a:gd name="connsiteY6" fmla="*/ 5162 h 12418"/>
              <a:gd name="connsiteX7" fmla="*/ 7717 w 10953"/>
              <a:gd name="connsiteY7" fmla="*/ 5345 h 12418"/>
              <a:gd name="connsiteX8" fmla="*/ 7704 w 10953"/>
              <a:gd name="connsiteY8" fmla="*/ 9369 h 12418"/>
              <a:gd name="connsiteX9" fmla="*/ 8374 w 10953"/>
              <a:gd name="connsiteY9" fmla="*/ 10711 h 12418"/>
              <a:gd name="connsiteX10" fmla="*/ 9377 w 10953"/>
              <a:gd name="connsiteY10" fmla="*/ 11442 h 12418"/>
              <a:gd name="connsiteX11" fmla="*/ 10953 w 10953"/>
              <a:gd name="connsiteY11" fmla="*/ 12418 h 12418"/>
              <a:gd name="connsiteX0" fmla="*/ 0 w 10045"/>
              <a:gd name="connsiteY0" fmla="*/ 0 h 10605"/>
              <a:gd name="connsiteX1" fmla="*/ 1293 w 10045"/>
              <a:gd name="connsiteY1" fmla="*/ 2820 h 10605"/>
              <a:gd name="connsiteX2" fmla="*/ 3097 w 10045"/>
              <a:gd name="connsiteY2" fmla="*/ 4751 h 10605"/>
              <a:gd name="connsiteX3" fmla="*/ 3753 w 10045"/>
              <a:gd name="connsiteY3" fmla="*/ 2556 h 10605"/>
              <a:gd name="connsiteX4" fmla="*/ 4095 w 10045"/>
              <a:gd name="connsiteY4" fmla="*/ 2617 h 10605"/>
              <a:gd name="connsiteX5" fmla="*/ 5316 w 10045"/>
              <a:gd name="connsiteY5" fmla="*/ 2190 h 10605"/>
              <a:gd name="connsiteX6" fmla="*/ 6407 w 10045"/>
              <a:gd name="connsiteY6" fmla="*/ 3349 h 10605"/>
              <a:gd name="connsiteX7" fmla="*/ 6809 w 10045"/>
              <a:gd name="connsiteY7" fmla="*/ 3532 h 10605"/>
              <a:gd name="connsiteX8" fmla="*/ 6796 w 10045"/>
              <a:gd name="connsiteY8" fmla="*/ 7556 h 10605"/>
              <a:gd name="connsiteX9" fmla="*/ 7466 w 10045"/>
              <a:gd name="connsiteY9" fmla="*/ 8898 h 10605"/>
              <a:gd name="connsiteX10" fmla="*/ 8469 w 10045"/>
              <a:gd name="connsiteY10" fmla="*/ 9629 h 10605"/>
              <a:gd name="connsiteX11" fmla="*/ 10045 w 10045"/>
              <a:gd name="connsiteY11" fmla="*/ 10605 h 10605"/>
              <a:gd name="connsiteX0" fmla="*/ 0 w 10045"/>
              <a:gd name="connsiteY0" fmla="*/ 0 h 10605"/>
              <a:gd name="connsiteX1" fmla="*/ 1293 w 10045"/>
              <a:gd name="connsiteY1" fmla="*/ 2820 h 10605"/>
              <a:gd name="connsiteX2" fmla="*/ 3097 w 10045"/>
              <a:gd name="connsiteY2" fmla="*/ 4751 h 10605"/>
              <a:gd name="connsiteX3" fmla="*/ 3753 w 10045"/>
              <a:gd name="connsiteY3" fmla="*/ 2556 h 10605"/>
              <a:gd name="connsiteX4" fmla="*/ 4095 w 10045"/>
              <a:gd name="connsiteY4" fmla="*/ 2617 h 10605"/>
              <a:gd name="connsiteX5" fmla="*/ 5117 w 10045"/>
              <a:gd name="connsiteY5" fmla="*/ 1888 h 10605"/>
              <a:gd name="connsiteX6" fmla="*/ 6407 w 10045"/>
              <a:gd name="connsiteY6" fmla="*/ 3349 h 10605"/>
              <a:gd name="connsiteX7" fmla="*/ 6809 w 10045"/>
              <a:gd name="connsiteY7" fmla="*/ 3532 h 10605"/>
              <a:gd name="connsiteX8" fmla="*/ 6796 w 10045"/>
              <a:gd name="connsiteY8" fmla="*/ 7556 h 10605"/>
              <a:gd name="connsiteX9" fmla="*/ 7466 w 10045"/>
              <a:gd name="connsiteY9" fmla="*/ 8898 h 10605"/>
              <a:gd name="connsiteX10" fmla="*/ 8469 w 10045"/>
              <a:gd name="connsiteY10" fmla="*/ 9629 h 10605"/>
              <a:gd name="connsiteX11" fmla="*/ 10045 w 10045"/>
              <a:gd name="connsiteY11" fmla="*/ 10605 h 10605"/>
              <a:gd name="connsiteX0" fmla="*/ 0 w 10045"/>
              <a:gd name="connsiteY0" fmla="*/ 0 h 10605"/>
              <a:gd name="connsiteX1" fmla="*/ 1293 w 10045"/>
              <a:gd name="connsiteY1" fmla="*/ 2820 h 10605"/>
              <a:gd name="connsiteX2" fmla="*/ 3097 w 10045"/>
              <a:gd name="connsiteY2" fmla="*/ 4751 h 10605"/>
              <a:gd name="connsiteX3" fmla="*/ 3753 w 10045"/>
              <a:gd name="connsiteY3" fmla="*/ 2556 h 10605"/>
              <a:gd name="connsiteX4" fmla="*/ 4095 w 10045"/>
              <a:gd name="connsiteY4" fmla="*/ 2617 h 10605"/>
              <a:gd name="connsiteX5" fmla="*/ 5117 w 10045"/>
              <a:gd name="connsiteY5" fmla="*/ 1888 h 10605"/>
              <a:gd name="connsiteX6" fmla="*/ 6119 w 10045"/>
              <a:gd name="connsiteY6" fmla="*/ 3349 h 10605"/>
              <a:gd name="connsiteX7" fmla="*/ 6809 w 10045"/>
              <a:gd name="connsiteY7" fmla="*/ 3532 h 10605"/>
              <a:gd name="connsiteX8" fmla="*/ 6796 w 10045"/>
              <a:gd name="connsiteY8" fmla="*/ 7556 h 10605"/>
              <a:gd name="connsiteX9" fmla="*/ 7466 w 10045"/>
              <a:gd name="connsiteY9" fmla="*/ 8898 h 10605"/>
              <a:gd name="connsiteX10" fmla="*/ 8469 w 10045"/>
              <a:gd name="connsiteY10" fmla="*/ 9629 h 10605"/>
              <a:gd name="connsiteX11" fmla="*/ 10045 w 10045"/>
              <a:gd name="connsiteY11" fmla="*/ 10605 h 10605"/>
              <a:gd name="connsiteX0" fmla="*/ 0 w 10045"/>
              <a:gd name="connsiteY0" fmla="*/ 0 h 10605"/>
              <a:gd name="connsiteX1" fmla="*/ 1293 w 10045"/>
              <a:gd name="connsiteY1" fmla="*/ 2820 h 10605"/>
              <a:gd name="connsiteX2" fmla="*/ 3097 w 10045"/>
              <a:gd name="connsiteY2" fmla="*/ 4751 h 10605"/>
              <a:gd name="connsiteX3" fmla="*/ 3753 w 10045"/>
              <a:gd name="connsiteY3" fmla="*/ 2556 h 10605"/>
              <a:gd name="connsiteX4" fmla="*/ 4095 w 10045"/>
              <a:gd name="connsiteY4" fmla="*/ 2617 h 10605"/>
              <a:gd name="connsiteX5" fmla="*/ 5117 w 10045"/>
              <a:gd name="connsiteY5" fmla="*/ 1888 h 10605"/>
              <a:gd name="connsiteX6" fmla="*/ 6119 w 10045"/>
              <a:gd name="connsiteY6" fmla="*/ 3349 h 10605"/>
              <a:gd name="connsiteX7" fmla="*/ 6720 w 10045"/>
              <a:gd name="connsiteY7" fmla="*/ 5245 h 10605"/>
              <a:gd name="connsiteX8" fmla="*/ 6796 w 10045"/>
              <a:gd name="connsiteY8" fmla="*/ 7556 h 10605"/>
              <a:gd name="connsiteX9" fmla="*/ 7466 w 10045"/>
              <a:gd name="connsiteY9" fmla="*/ 8898 h 10605"/>
              <a:gd name="connsiteX10" fmla="*/ 8469 w 10045"/>
              <a:gd name="connsiteY10" fmla="*/ 9629 h 10605"/>
              <a:gd name="connsiteX11" fmla="*/ 10045 w 10045"/>
              <a:gd name="connsiteY11" fmla="*/ 10605 h 1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45" h="10605">
                <a:moveTo>
                  <a:pt x="0" y="0"/>
                </a:moveTo>
                <a:lnTo>
                  <a:pt x="1293" y="2820"/>
                </a:lnTo>
                <a:lnTo>
                  <a:pt x="3097" y="4751"/>
                </a:lnTo>
                <a:lnTo>
                  <a:pt x="3753" y="2556"/>
                </a:lnTo>
                <a:lnTo>
                  <a:pt x="4095" y="2617"/>
                </a:lnTo>
                <a:lnTo>
                  <a:pt x="5117" y="1888"/>
                </a:lnTo>
                <a:lnTo>
                  <a:pt x="6119" y="3349"/>
                </a:lnTo>
                <a:lnTo>
                  <a:pt x="6720" y="5245"/>
                </a:lnTo>
                <a:cubicBezTo>
                  <a:pt x="6716" y="6586"/>
                  <a:pt x="6800" y="6215"/>
                  <a:pt x="6796" y="7556"/>
                </a:cubicBezTo>
                <a:lnTo>
                  <a:pt x="7466" y="8898"/>
                </a:lnTo>
                <a:lnTo>
                  <a:pt x="8469" y="9629"/>
                </a:lnTo>
                <a:lnTo>
                  <a:pt x="10045" y="10605"/>
                </a:lnTo>
              </a:path>
            </a:pathLst>
          </a:custGeom>
          <a:noFill/>
          <a:ln w="6350" cap="flat" cmpd="sng">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8" name="Text Box 31">
            <a:extLst>
              <a:ext uri="{FF2B5EF4-FFF2-40B4-BE49-F238E27FC236}">
                <a16:creationId xmlns:a16="http://schemas.microsoft.com/office/drawing/2014/main" id="{344AC663-6B37-AF92-AE17-B2067ED20E9C}"/>
              </a:ext>
            </a:extLst>
          </p:cNvPr>
          <p:cNvSpPr txBox="1">
            <a:spLocks noChangeArrowheads="1"/>
          </p:cNvSpPr>
          <p:nvPr/>
        </p:nvSpPr>
        <p:spPr bwMode="auto">
          <a:xfrm>
            <a:off x="2396991" y="3437768"/>
            <a:ext cx="396262" cy="246221"/>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Times New Roman" pitchFamily="18" charset="0"/>
                <a:ea typeface="+mn-ea"/>
                <a:cs typeface="+mn-cs"/>
              </a:rPr>
              <a:t>104</a:t>
            </a:r>
          </a:p>
        </p:txBody>
      </p:sp>
      <p:sp>
        <p:nvSpPr>
          <p:cNvPr id="29" name="Text Box 31">
            <a:extLst>
              <a:ext uri="{FF2B5EF4-FFF2-40B4-BE49-F238E27FC236}">
                <a16:creationId xmlns:a16="http://schemas.microsoft.com/office/drawing/2014/main" id="{5438DAB0-D9BA-8707-22A4-F720CE0BB455}"/>
              </a:ext>
            </a:extLst>
          </p:cNvPr>
          <p:cNvSpPr txBox="1">
            <a:spLocks noChangeArrowheads="1"/>
          </p:cNvSpPr>
          <p:nvPr/>
        </p:nvSpPr>
        <p:spPr bwMode="auto">
          <a:xfrm>
            <a:off x="2725022" y="2682434"/>
            <a:ext cx="396262" cy="246221"/>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Times New Roman" pitchFamily="18" charset="0"/>
                <a:ea typeface="+mn-ea"/>
                <a:cs typeface="+mn-cs"/>
              </a:rPr>
              <a:t>106</a:t>
            </a:r>
          </a:p>
        </p:txBody>
      </p:sp>
      <p:sp>
        <p:nvSpPr>
          <p:cNvPr id="30" name="Text Box 31">
            <a:extLst>
              <a:ext uri="{FF2B5EF4-FFF2-40B4-BE49-F238E27FC236}">
                <a16:creationId xmlns:a16="http://schemas.microsoft.com/office/drawing/2014/main" id="{61EFDF79-6076-89E5-04CA-EEC3E49B6D6C}"/>
              </a:ext>
            </a:extLst>
          </p:cNvPr>
          <p:cNvSpPr txBox="1">
            <a:spLocks noChangeArrowheads="1"/>
          </p:cNvSpPr>
          <p:nvPr/>
        </p:nvSpPr>
        <p:spPr bwMode="auto">
          <a:xfrm>
            <a:off x="3151949" y="1905247"/>
            <a:ext cx="396262" cy="246221"/>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Times New Roman" pitchFamily="18" charset="0"/>
                <a:ea typeface="+mn-ea"/>
                <a:cs typeface="+mn-cs"/>
              </a:rPr>
              <a:t>108</a:t>
            </a:r>
          </a:p>
        </p:txBody>
      </p:sp>
      <p:sp>
        <p:nvSpPr>
          <p:cNvPr id="31" name="Text Box 31">
            <a:extLst>
              <a:ext uri="{FF2B5EF4-FFF2-40B4-BE49-F238E27FC236}">
                <a16:creationId xmlns:a16="http://schemas.microsoft.com/office/drawing/2014/main" id="{0060DF69-70BD-3234-DBA6-0601E94985C8}"/>
              </a:ext>
            </a:extLst>
          </p:cNvPr>
          <p:cNvSpPr txBox="1">
            <a:spLocks noChangeArrowheads="1"/>
          </p:cNvSpPr>
          <p:nvPr/>
        </p:nvSpPr>
        <p:spPr bwMode="auto">
          <a:xfrm>
            <a:off x="3649437" y="1230343"/>
            <a:ext cx="396262" cy="246221"/>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Times New Roman" pitchFamily="18" charset="0"/>
                <a:ea typeface="+mn-ea"/>
                <a:cs typeface="+mn-cs"/>
              </a:rPr>
              <a:t>110</a:t>
            </a:r>
          </a:p>
        </p:txBody>
      </p:sp>
      <p:sp>
        <p:nvSpPr>
          <p:cNvPr id="32" name="Freeform 85">
            <a:extLst>
              <a:ext uri="{FF2B5EF4-FFF2-40B4-BE49-F238E27FC236}">
                <a16:creationId xmlns:a16="http://schemas.microsoft.com/office/drawing/2014/main" id="{69B4A792-EF78-8A82-AF84-87BB0C890213}"/>
              </a:ext>
            </a:extLst>
          </p:cNvPr>
          <p:cNvSpPr>
            <a:spLocks/>
          </p:cNvSpPr>
          <p:nvPr/>
        </p:nvSpPr>
        <p:spPr bwMode="auto">
          <a:xfrm>
            <a:off x="2690481" y="5681227"/>
            <a:ext cx="477564" cy="142366"/>
          </a:xfrm>
          <a:custGeom>
            <a:avLst/>
            <a:gdLst>
              <a:gd name="T0" fmla="*/ 2147483647 w 756"/>
              <a:gd name="T1" fmla="*/ 0 h 332"/>
              <a:gd name="T2" fmla="*/ 0 w 756"/>
              <a:gd name="T3" fmla="*/ 2147483647 h 332"/>
              <a:gd name="T4" fmla="*/ 0 60000 65536"/>
              <a:gd name="T5" fmla="*/ 0 60000 65536"/>
              <a:gd name="T6" fmla="*/ 0 w 756"/>
              <a:gd name="T7" fmla="*/ 0 h 332"/>
              <a:gd name="T8" fmla="*/ 756 w 756"/>
              <a:gd name="T9" fmla="*/ 332 h 332"/>
            </a:gdLst>
            <a:ahLst/>
            <a:cxnLst>
              <a:cxn ang="T4">
                <a:pos x="T0" y="T1"/>
              </a:cxn>
              <a:cxn ang="T5">
                <a:pos x="T2" y="T3"/>
              </a:cxn>
            </a:cxnLst>
            <a:rect l="T6" t="T7" r="T8" b="T9"/>
            <a:pathLst>
              <a:path w="756" h="332">
                <a:moveTo>
                  <a:pt x="756" y="0"/>
                </a:moveTo>
                <a:lnTo>
                  <a:pt x="0" y="332"/>
                </a:lnTo>
              </a:path>
            </a:pathLst>
          </a:custGeom>
          <a:noFill/>
          <a:ln w="25400">
            <a:solidFill>
              <a:schemeClr val="accent2"/>
            </a:solidFill>
            <a:prstDash val="dash"/>
            <a:round/>
            <a:headEnd/>
            <a:tailEnd type="triangle" w="med" len="s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0" name="Freeform 1">
            <a:extLst>
              <a:ext uri="{FF2B5EF4-FFF2-40B4-BE49-F238E27FC236}">
                <a16:creationId xmlns:a16="http://schemas.microsoft.com/office/drawing/2014/main" id="{92FBC734-7E71-3E4B-D920-230912B202B6}"/>
              </a:ext>
            </a:extLst>
          </p:cNvPr>
          <p:cNvSpPr/>
          <p:nvPr/>
        </p:nvSpPr>
        <p:spPr bwMode="auto">
          <a:xfrm>
            <a:off x="3421977" y="4430745"/>
            <a:ext cx="1570958" cy="1664336"/>
          </a:xfrm>
          <a:custGeom>
            <a:avLst/>
            <a:gdLst>
              <a:gd name="connsiteX0" fmla="*/ 2204720 w 2204720"/>
              <a:gd name="connsiteY0" fmla="*/ 162560 h 2976880"/>
              <a:gd name="connsiteX1" fmla="*/ 1960880 w 2204720"/>
              <a:gd name="connsiteY1" fmla="*/ 182880 h 2976880"/>
              <a:gd name="connsiteX2" fmla="*/ 1513840 w 2204720"/>
              <a:gd name="connsiteY2" fmla="*/ 0 h 2976880"/>
              <a:gd name="connsiteX3" fmla="*/ 1036320 w 2204720"/>
              <a:gd name="connsiteY3" fmla="*/ 152400 h 2976880"/>
              <a:gd name="connsiteX4" fmla="*/ 873760 w 2204720"/>
              <a:gd name="connsiteY4" fmla="*/ 142240 h 2976880"/>
              <a:gd name="connsiteX5" fmla="*/ 680720 w 2204720"/>
              <a:gd name="connsiteY5" fmla="*/ 497840 h 2976880"/>
              <a:gd name="connsiteX6" fmla="*/ 416560 w 2204720"/>
              <a:gd name="connsiteY6" fmla="*/ 985520 h 2976880"/>
              <a:gd name="connsiteX7" fmla="*/ 233680 w 2204720"/>
              <a:gd name="connsiteY7" fmla="*/ 1412240 h 2976880"/>
              <a:gd name="connsiteX8" fmla="*/ 121920 w 2204720"/>
              <a:gd name="connsiteY8" fmla="*/ 2011680 h 2976880"/>
              <a:gd name="connsiteX9" fmla="*/ 0 w 2204720"/>
              <a:gd name="connsiteY9" fmla="*/ 2895600 h 2976880"/>
              <a:gd name="connsiteX10" fmla="*/ 233680 w 2204720"/>
              <a:gd name="connsiteY10" fmla="*/ 2926080 h 2976880"/>
              <a:gd name="connsiteX11" fmla="*/ 772160 w 2204720"/>
              <a:gd name="connsiteY11" fmla="*/ 2753360 h 2976880"/>
              <a:gd name="connsiteX12" fmla="*/ 1239520 w 2204720"/>
              <a:gd name="connsiteY12" fmla="*/ 2966720 h 2976880"/>
              <a:gd name="connsiteX13" fmla="*/ 1483360 w 2204720"/>
              <a:gd name="connsiteY13" fmla="*/ 2976880 h 2976880"/>
              <a:gd name="connsiteX14" fmla="*/ 1696720 w 2204720"/>
              <a:gd name="connsiteY14" fmla="*/ 2550160 h 2976880"/>
              <a:gd name="connsiteX15" fmla="*/ 1899920 w 2204720"/>
              <a:gd name="connsiteY15" fmla="*/ 1940560 h 2976880"/>
              <a:gd name="connsiteX16" fmla="*/ 2092960 w 2204720"/>
              <a:gd name="connsiteY16" fmla="*/ 1107440 h 2976880"/>
              <a:gd name="connsiteX17" fmla="*/ 2204720 w 2204720"/>
              <a:gd name="connsiteY17" fmla="*/ 162560 h 2976880"/>
              <a:gd name="connsiteX0" fmla="*/ 2204720 w 2204720"/>
              <a:gd name="connsiteY0" fmla="*/ 162560 h 2976880"/>
              <a:gd name="connsiteX1" fmla="*/ 1960880 w 2204720"/>
              <a:gd name="connsiteY1" fmla="*/ 182880 h 2976880"/>
              <a:gd name="connsiteX2" fmla="*/ 1513840 w 2204720"/>
              <a:gd name="connsiteY2" fmla="*/ 0 h 2976880"/>
              <a:gd name="connsiteX3" fmla="*/ 1036320 w 2204720"/>
              <a:gd name="connsiteY3" fmla="*/ 152400 h 2976880"/>
              <a:gd name="connsiteX4" fmla="*/ 873760 w 2204720"/>
              <a:gd name="connsiteY4" fmla="*/ 142240 h 2976880"/>
              <a:gd name="connsiteX5" fmla="*/ 680720 w 2204720"/>
              <a:gd name="connsiteY5" fmla="*/ 497840 h 2976880"/>
              <a:gd name="connsiteX6" fmla="*/ 416560 w 2204720"/>
              <a:gd name="connsiteY6" fmla="*/ 985520 h 2976880"/>
              <a:gd name="connsiteX7" fmla="*/ 233680 w 2204720"/>
              <a:gd name="connsiteY7" fmla="*/ 1412240 h 2976880"/>
              <a:gd name="connsiteX8" fmla="*/ 121920 w 2204720"/>
              <a:gd name="connsiteY8" fmla="*/ 2011680 h 2976880"/>
              <a:gd name="connsiteX9" fmla="*/ 0 w 2204720"/>
              <a:gd name="connsiteY9" fmla="*/ 2895600 h 2976880"/>
              <a:gd name="connsiteX10" fmla="*/ 233680 w 2204720"/>
              <a:gd name="connsiteY10" fmla="*/ 2926080 h 2976880"/>
              <a:gd name="connsiteX11" fmla="*/ 772160 w 2204720"/>
              <a:gd name="connsiteY11" fmla="*/ 2753360 h 2976880"/>
              <a:gd name="connsiteX12" fmla="*/ 1239520 w 2204720"/>
              <a:gd name="connsiteY12" fmla="*/ 2966720 h 2976880"/>
              <a:gd name="connsiteX13" fmla="*/ 1483360 w 2204720"/>
              <a:gd name="connsiteY13" fmla="*/ 2976880 h 2976880"/>
              <a:gd name="connsiteX14" fmla="*/ 1696720 w 2204720"/>
              <a:gd name="connsiteY14" fmla="*/ 2550160 h 2976880"/>
              <a:gd name="connsiteX15" fmla="*/ 1899920 w 2204720"/>
              <a:gd name="connsiteY15" fmla="*/ 1940560 h 2976880"/>
              <a:gd name="connsiteX16" fmla="*/ 2047240 w 2204720"/>
              <a:gd name="connsiteY16" fmla="*/ 943610 h 2976880"/>
              <a:gd name="connsiteX17" fmla="*/ 2204720 w 2204720"/>
              <a:gd name="connsiteY17" fmla="*/ 162560 h 2976880"/>
              <a:gd name="connsiteX0" fmla="*/ 2230392 w 2230392"/>
              <a:gd name="connsiteY0" fmla="*/ 162560 h 2995613"/>
              <a:gd name="connsiteX1" fmla="*/ 1986552 w 2230392"/>
              <a:gd name="connsiteY1" fmla="*/ 182880 h 2995613"/>
              <a:gd name="connsiteX2" fmla="*/ 1539512 w 2230392"/>
              <a:gd name="connsiteY2" fmla="*/ 0 h 2995613"/>
              <a:gd name="connsiteX3" fmla="*/ 1061992 w 2230392"/>
              <a:gd name="connsiteY3" fmla="*/ 152400 h 2995613"/>
              <a:gd name="connsiteX4" fmla="*/ 899432 w 2230392"/>
              <a:gd name="connsiteY4" fmla="*/ 142240 h 2995613"/>
              <a:gd name="connsiteX5" fmla="*/ 706392 w 2230392"/>
              <a:gd name="connsiteY5" fmla="*/ 497840 h 2995613"/>
              <a:gd name="connsiteX6" fmla="*/ 442232 w 2230392"/>
              <a:gd name="connsiteY6" fmla="*/ 985520 h 2995613"/>
              <a:gd name="connsiteX7" fmla="*/ 259352 w 2230392"/>
              <a:gd name="connsiteY7" fmla="*/ 1412240 h 2995613"/>
              <a:gd name="connsiteX8" fmla="*/ 147592 w 2230392"/>
              <a:gd name="connsiteY8" fmla="*/ 2011680 h 2995613"/>
              <a:gd name="connsiteX9" fmla="*/ 0 w 2230392"/>
              <a:gd name="connsiteY9" fmla="*/ 2995613 h 2995613"/>
              <a:gd name="connsiteX10" fmla="*/ 259352 w 2230392"/>
              <a:gd name="connsiteY10" fmla="*/ 2926080 h 2995613"/>
              <a:gd name="connsiteX11" fmla="*/ 797832 w 2230392"/>
              <a:gd name="connsiteY11" fmla="*/ 2753360 h 2995613"/>
              <a:gd name="connsiteX12" fmla="*/ 1265192 w 2230392"/>
              <a:gd name="connsiteY12" fmla="*/ 2966720 h 2995613"/>
              <a:gd name="connsiteX13" fmla="*/ 1509032 w 2230392"/>
              <a:gd name="connsiteY13" fmla="*/ 2976880 h 2995613"/>
              <a:gd name="connsiteX14" fmla="*/ 1722392 w 2230392"/>
              <a:gd name="connsiteY14" fmla="*/ 2550160 h 2995613"/>
              <a:gd name="connsiteX15" fmla="*/ 1925592 w 2230392"/>
              <a:gd name="connsiteY15" fmla="*/ 1940560 h 2995613"/>
              <a:gd name="connsiteX16" fmla="*/ 2072912 w 2230392"/>
              <a:gd name="connsiteY16" fmla="*/ 943610 h 2995613"/>
              <a:gd name="connsiteX17" fmla="*/ 2230392 w 2230392"/>
              <a:gd name="connsiteY17" fmla="*/ 162560 h 2995613"/>
              <a:gd name="connsiteX0" fmla="*/ 2285739 w 2285739"/>
              <a:gd name="connsiteY0" fmla="*/ 162560 h 2995613"/>
              <a:gd name="connsiteX1" fmla="*/ 2041899 w 2285739"/>
              <a:gd name="connsiteY1" fmla="*/ 182880 h 2995613"/>
              <a:gd name="connsiteX2" fmla="*/ 1594859 w 2285739"/>
              <a:gd name="connsiteY2" fmla="*/ 0 h 2995613"/>
              <a:gd name="connsiteX3" fmla="*/ 1117339 w 2285739"/>
              <a:gd name="connsiteY3" fmla="*/ 152400 h 2995613"/>
              <a:gd name="connsiteX4" fmla="*/ 954779 w 2285739"/>
              <a:gd name="connsiteY4" fmla="*/ 142240 h 2995613"/>
              <a:gd name="connsiteX5" fmla="*/ 761739 w 2285739"/>
              <a:gd name="connsiteY5" fmla="*/ 497840 h 2995613"/>
              <a:gd name="connsiteX6" fmla="*/ 497579 w 2285739"/>
              <a:gd name="connsiteY6" fmla="*/ 985520 h 2995613"/>
              <a:gd name="connsiteX7" fmla="*/ 314699 w 2285739"/>
              <a:gd name="connsiteY7" fmla="*/ 1412240 h 2995613"/>
              <a:gd name="connsiteX8" fmla="*/ 202939 w 2285739"/>
              <a:gd name="connsiteY8" fmla="*/ 2011680 h 2995613"/>
              <a:gd name="connsiteX9" fmla="*/ 55347 w 2285739"/>
              <a:gd name="connsiteY9" fmla="*/ 2995613 h 2995613"/>
              <a:gd name="connsiteX10" fmla="*/ 314699 w 2285739"/>
              <a:gd name="connsiteY10" fmla="*/ 2926080 h 2995613"/>
              <a:gd name="connsiteX11" fmla="*/ 853179 w 2285739"/>
              <a:gd name="connsiteY11" fmla="*/ 2753360 h 2995613"/>
              <a:gd name="connsiteX12" fmla="*/ 1320539 w 2285739"/>
              <a:gd name="connsiteY12" fmla="*/ 2966720 h 2995613"/>
              <a:gd name="connsiteX13" fmla="*/ 1564379 w 2285739"/>
              <a:gd name="connsiteY13" fmla="*/ 2976880 h 2995613"/>
              <a:gd name="connsiteX14" fmla="*/ 1777739 w 2285739"/>
              <a:gd name="connsiteY14" fmla="*/ 2550160 h 2995613"/>
              <a:gd name="connsiteX15" fmla="*/ 1980939 w 2285739"/>
              <a:gd name="connsiteY15" fmla="*/ 1940560 h 2995613"/>
              <a:gd name="connsiteX16" fmla="*/ 2128259 w 2285739"/>
              <a:gd name="connsiteY16" fmla="*/ 943610 h 2995613"/>
              <a:gd name="connsiteX17" fmla="*/ 2285739 w 2285739"/>
              <a:gd name="connsiteY17" fmla="*/ 162560 h 2995613"/>
              <a:gd name="connsiteX0" fmla="*/ 2389776 w 2389776"/>
              <a:gd name="connsiteY0" fmla="*/ 162560 h 2995613"/>
              <a:gd name="connsiteX1" fmla="*/ 2145936 w 2389776"/>
              <a:gd name="connsiteY1" fmla="*/ 182880 h 2995613"/>
              <a:gd name="connsiteX2" fmla="*/ 1698896 w 2389776"/>
              <a:gd name="connsiteY2" fmla="*/ 0 h 2995613"/>
              <a:gd name="connsiteX3" fmla="*/ 1221376 w 2389776"/>
              <a:gd name="connsiteY3" fmla="*/ 152400 h 2995613"/>
              <a:gd name="connsiteX4" fmla="*/ 1058816 w 2389776"/>
              <a:gd name="connsiteY4" fmla="*/ 142240 h 2995613"/>
              <a:gd name="connsiteX5" fmla="*/ 865776 w 2389776"/>
              <a:gd name="connsiteY5" fmla="*/ 497840 h 2995613"/>
              <a:gd name="connsiteX6" fmla="*/ 601616 w 2389776"/>
              <a:gd name="connsiteY6" fmla="*/ 985520 h 2995613"/>
              <a:gd name="connsiteX7" fmla="*/ 418736 w 2389776"/>
              <a:gd name="connsiteY7" fmla="*/ 1412240 h 2995613"/>
              <a:gd name="connsiteX8" fmla="*/ 306976 w 2389776"/>
              <a:gd name="connsiteY8" fmla="*/ 2011680 h 2995613"/>
              <a:gd name="connsiteX9" fmla="*/ 3047 w 2389776"/>
              <a:gd name="connsiteY9" fmla="*/ 2725071 h 2995613"/>
              <a:gd name="connsiteX10" fmla="*/ 159384 w 2389776"/>
              <a:gd name="connsiteY10" fmla="*/ 2995613 h 2995613"/>
              <a:gd name="connsiteX11" fmla="*/ 418736 w 2389776"/>
              <a:gd name="connsiteY11" fmla="*/ 2926080 h 2995613"/>
              <a:gd name="connsiteX12" fmla="*/ 957216 w 2389776"/>
              <a:gd name="connsiteY12" fmla="*/ 2753360 h 2995613"/>
              <a:gd name="connsiteX13" fmla="*/ 1424576 w 2389776"/>
              <a:gd name="connsiteY13" fmla="*/ 2966720 h 2995613"/>
              <a:gd name="connsiteX14" fmla="*/ 1668416 w 2389776"/>
              <a:gd name="connsiteY14" fmla="*/ 2976880 h 2995613"/>
              <a:gd name="connsiteX15" fmla="*/ 1881776 w 2389776"/>
              <a:gd name="connsiteY15" fmla="*/ 2550160 h 2995613"/>
              <a:gd name="connsiteX16" fmla="*/ 2084976 w 2389776"/>
              <a:gd name="connsiteY16" fmla="*/ 1940560 h 2995613"/>
              <a:gd name="connsiteX17" fmla="*/ 2232296 w 2389776"/>
              <a:gd name="connsiteY17" fmla="*/ 943610 h 2995613"/>
              <a:gd name="connsiteX18" fmla="*/ 2389776 w 2389776"/>
              <a:gd name="connsiteY18" fmla="*/ 162560 h 2995613"/>
              <a:gd name="connsiteX0" fmla="*/ 2389776 w 2389776"/>
              <a:gd name="connsiteY0" fmla="*/ 162560 h 2995613"/>
              <a:gd name="connsiteX1" fmla="*/ 2145936 w 2389776"/>
              <a:gd name="connsiteY1" fmla="*/ 182880 h 2995613"/>
              <a:gd name="connsiteX2" fmla="*/ 1698896 w 2389776"/>
              <a:gd name="connsiteY2" fmla="*/ 0 h 2995613"/>
              <a:gd name="connsiteX3" fmla="*/ 1221376 w 2389776"/>
              <a:gd name="connsiteY3" fmla="*/ 152400 h 2995613"/>
              <a:gd name="connsiteX4" fmla="*/ 1058816 w 2389776"/>
              <a:gd name="connsiteY4" fmla="*/ 142240 h 2995613"/>
              <a:gd name="connsiteX5" fmla="*/ 865776 w 2389776"/>
              <a:gd name="connsiteY5" fmla="*/ 497840 h 2995613"/>
              <a:gd name="connsiteX6" fmla="*/ 601616 w 2389776"/>
              <a:gd name="connsiteY6" fmla="*/ 985520 h 2995613"/>
              <a:gd name="connsiteX7" fmla="*/ 418736 w 2389776"/>
              <a:gd name="connsiteY7" fmla="*/ 1412240 h 2995613"/>
              <a:gd name="connsiteX8" fmla="*/ 236378 w 2389776"/>
              <a:gd name="connsiteY8" fmla="*/ 2035493 h 2995613"/>
              <a:gd name="connsiteX9" fmla="*/ 3047 w 2389776"/>
              <a:gd name="connsiteY9" fmla="*/ 2725071 h 2995613"/>
              <a:gd name="connsiteX10" fmla="*/ 159384 w 2389776"/>
              <a:gd name="connsiteY10" fmla="*/ 2995613 h 2995613"/>
              <a:gd name="connsiteX11" fmla="*/ 418736 w 2389776"/>
              <a:gd name="connsiteY11" fmla="*/ 2926080 h 2995613"/>
              <a:gd name="connsiteX12" fmla="*/ 957216 w 2389776"/>
              <a:gd name="connsiteY12" fmla="*/ 2753360 h 2995613"/>
              <a:gd name="connsiteX13" fmla="*/ 1424576 w 2389776"/>
              <a:gd name="connsiteY13" fmla="*/ 2966720 h 2995613"/>
              <a:gd name="connsiteX14" fmla="*/ 1668416 w 2389776"/>
              <a:gd name="connsiteY14" fmla="*/ 2976880 h 2995613"/>
              <a:gd name="connsiteX15" fmla="*/ 1881776 w 2389776"/>
              <a:gd name="connsiteY15" fmla="*/ 2550160 h 2995613"/>
              <a:gd name="connsiteX16" fmla="*/ 2084976 w 2389776"/>
              <a:gd name="connsiteY16" fmla="*/ 1940560 h 2995613"/>
              <a:gd name="connsiteX17" fmla="*/ 2232296 w 2389776"/>
              <a:gd name="connsiteY17" fmla="*/ 943610 h 2995613"/>
              <a:gd name="connsiteX18" fmla="*/ 2389776 w 2389776"/>
              <a:gd name="connsiteY18" fmla="*/ 162560 h 2995613"/>
              <a:gd name="connsiteX0" fmla="*/ 2389776 w 2389776"/>
              <a:gd name="connsiteY0" fmla="*/ 162560 h 2995613"/>
              <a:gd name="connsiteX1" fmla="*/ 2145936 w 2389776"/>
              <a:gd name="connsiteY1" fmla="*/ 182880 h 2995613"/>
              <a:gd name="connsiteX2" fmla="*/ 1698896 w 2389776"/>
              <a:gd name="connsiteY2" fmla="*/ 0 h 2995613"/>
              <a:gd name="connsiteX3" fmla="*/ 1221376 w 2389776"/>
              <a:gd name="connsiteY3" fmla="*/ 152400 h 2995613"/>
              <a:gd name="connsiteX4" fmla="*/ 1058816 w 2389776"/>
              <a:gd name="connsiteY4" fmla="*/ 142240 h 2995613"/>
              <a:gd name="connsiteX5" fmla="*/ 865776 w 2389776"/>
              <a:gd name="connsiteY5" fmla="*/ 497840 h 2995613"/>
              <a:gd name="connsiteX6" fmla="*/ 601616 w 2389776"/>
              <a:gd name="connsiteY6" fmla="*/ 985520 h 2995613"/>
              <a:gd name="connsiteX7" fmla="*/ 842329 w 2389776"/>
              <a:gd name="connsiteY7" fmla="*/ 1469390 h 2995613"/>
              <a:gd name="connsiteX8" fmla="*/ 236378 w 2389776"/>
              <a:gd name="connsiteY8" fmla="*/ 2035493 h 2995613"/>
              <a:gd name="connsiteX9" fmla="*/ 3047 w 2389776"/>
              <a:gd name="connsiteY9" fmla="*/ 2725071 h 2995613"/>
              <a:gd name="connsiteX10" fmla="*/ 159384 w 2389776"/>
              <a:gd name="connsiteY10" fmla="*/ 2995613 h 2995613"/>
              <a:gd name="connsiteX11" fmla="*/ 418736 w 2389776"/>
              <a:gd name="connsiteY11" fmla="*/ 2926080 h 2995613"/>
              <a:gd name="connsiteX12" fmla="*/ 957216 w 2389776"/>
              <a:gd name="connsiteY12" fmla="*/ 2753360 h 2995613"/>
              <a:gd name="connsiteX13" fmla="*/ 1424576 w 2389776"/>
              <a:gd name="connsiteY13" fmla="*/ 2966720 h 2995613"/>
              <a:gd name="connsiteX14" fmla="*/ 1668416 w 2389776"/>
              <a:gd name="connsiteY14" fmla="*/ 2976880 h 2995613"/>
              <a:gd name="connsiteX15" fmla="*/ 1881776 w 2389776"/>
              <a:gd name="connsiteY15" fmla="*/ 2550160 h 2995613"/>
              <a:gd name="connsiteX16" fmla="*/ 2084976 w 2389776"/>
              <a:gd name="connsiteY16" fmla="*/ 1940560 h 2995613"/>
              <a:gd name="connsiteX17" fmla="*/ 2232296 w 2389776"/>
              <a:gd name="connsiteY17" fmla="*/ 943610 h 2995613"/>
              <a:gd name="connsiteX18" fmla="*/ 2389776 w 2389776"/>
              <a:gd name="connsiteY18" fmla="*/ 162560 h 2995613"/>
              <a:gd name="connsiteX0" fmla="*/ 2389776 w 2389776"/>
              <a:gd name="connsiteY0" fmla="*/ 162560 h 2995613"/>
              <a:gd name="connsiteX1" fmla="*/ 2145936 w 2389776"/>
              <a:gd name="connsiteY1" fmla="*/ 182880 h 2995613"/>
              <a:gd name="connsiteX2" fmla="*/ 1698896 w 2389776"/>
              <a:gd name="connsiteY2" fmla="*/ 0 h 2995613"/>
              <a:gd name="connsiteX3" fmla="*/ 1221376 w 2389776"/>
              <a:gd name="connsiteY3" fmla="*/ 152400 h 2995613"/>
              <a:gd name="connsiteX4" fmla="*/ 1058816 w 2389776"/>
              <a:gd name="connsiteY4" fmla="*/ 142240 h 2995613"/>
              <a:gd name="connsiteX5" fmla="*/ 865776 w 2389776"/>
              <a:gd name="connsiteY5" fmla="*/ 497840 h 2995613"/>
              <a:gd name="connsiteX6" fmla="*/ 842329 w 2389776"/>
              <a:gd name="connsiteY6" fmla="*/ 1469390 h 2995613"/>
              <a:gd name="connsiteX7" fmla="*/ 236378 w 2389776"/>
              <a:gd name="connsiteY7" fmla="*/ 2035493 h 2995613"/>
              <a:gd name="connsiteX8" fmla="*/ 3047 w 2389776"/>
              <a:gd name="connsiteY8" fmla="*/ 2725071 h 2995613"/>
              <a:gd name="connsiteX9" fmla="*/ 159384 w 2389776"/>
              <a:gd name="connsiteY9" fmla="*/ 2995613 h 2995613"/>
              <a:gd name="connsiteX10" fmla="*/ 418736 w 2389776"/>
              <a:gd name="connsiteY10" fmla="*/ 2926080 h 2995613"/>
              <a:gd name="connsiteX11" fmla="*/ 957216 w 2389776"/>
              <a:gd name="connsiteY11" fmla="*/ 2753360 h 2995613"/>
              <a:gd name="connsiteX12" fmla="*/ 1424576 w 2389776"/>
              <a:gd name="connsiteY12" fmla="*/ 2966720 h 2995613"/>
              <a:gd name="connsiteX13" fmla="*/ 1668416 w 2389776"/>
              <a:gd name="connsiteY13" fmla="*/ 2976880 h 2995613"/>
              <a:gd name="connsiteX14" fmla="*/ 1881776 w 2389776"/>
              <a:gd name="connsiteY14" fmla="*/ 2550160 h 2995613"/>
              <a:gd name="connsiteX15" fmla="*/ 2084976 w 2389776"/>
              <a:gd name="connsiteY15" fmla="*/ 1940560 h 2995613"/>
              <a:gd name="connsiteX16" fmla="*/ 2232296 w 2389776"/>
              <a:gd name="connsiteY16" fmla="*/ 943610 h 2995613"/>
              <a:gd name="connsiteX17" fmla="*/ 2389776 w 2389776"/>
              <a:gd name="connsiteY17" fmla="*/ 162560 h 2995613"/>
              <a:gd name="connsiteX0" fmla="*/ 2389776 w 2389776"/>
              <a:gd name="connsiteY0" fmla="*/ 162560 h 2995613"/>
              <a:gd name="connsiteX1" fmla="*/ 2145936 w 2389776"/>
              <a:gd name="connsiteY1" fmla="*/ 182880 h 2995613"/>
              <a:gd name="connsiteX2" fmla="*/ 1698896 w 2389776"/>
              <a:gd name="connsiteY2" fmla="*/ 0 h 2995613"/>
              <a:gd name="connsiteX3" fmla="*/ 1221376 w 2389776"/>
              <a:gd name="connsiteY3" fmla="*/ 152400 h 2995613"/>
              <a:gd name="connsiteX4" fmla="*/ 1058816 w 2389776"/>
              <a:gd name="connsiteY4" fmla="*/ 142240 h 2995613"/>
              <a:gd name="connsiteX5" fmla="*/ 1539675 w 2389776"/>
              <a:gd name="connsiteY5" fmla="*/ 1331277 h 2995613"/>
              <a:gd name="connsiteX6" fmla="*/ 842329 w 2389776"/>
              <a:gd name="connsiteY6" fmla="*/ 1469390 h 2995613"/>
              <a:gd name="connsiteX7" fmla="*/ 236378 w 2389776"/>
              <a:gd name="connsiteY7" fmla="*/ 2035493 h 2995613"/>
              <a:gd name="connsiteX8" fmla="*/ 3047 w 2389776"/>
              <a:gd name="connsiteY8" fmla="*/ 2725071 h 2995613"/>
              <a:gd name="connsiteX9" fmla="*/ 159384 w 2389776"/>
              <a:gd name="connsiteY9" fmla="*/ 2995613 h 2995613"/>
              <a:gd name="connsiteX10" fmla="*/ 418736 w 2389776"/>
              <a:gd name="connsiteY10" fmla="*/ 2926080 h 2995613"/>
              <a:gd name="connsiteX11" fmla="*/ 957216 w 2389776"/>
              <a:gd name="connsiteY11" fmla="*/ 2753360 h 2995613"/>
              <a:gd name="connsiteX12" fmla="*/ 1424576 w 2389776"/>
              <a:gd name="connsiteY12" fmla="*/ 2966720 h 2995613"/>
              <a:gd name="connsiteX13" fmla="*/ 1668416 w 2389776"/>
              <a:gd name="connsiteY13" fmla="*/ 2976880 h 2995613"/>
              <a:gd name="connsiteX14" fmla="*/ 1881776 w 2389776"/>
              <a:gd name="connsiteY14" fmla="*/ 2550160 h 2995613"/>
              <a:gd name="connsiteX15" fmla="*/ 2084976 w 2389776"/>
              <a:gd name="connsiteY15" fmla="*/ 1940560 h 2995613"/>
              <a:gd name="connsiteX16" fmla="*/ 2232296 w 2389776"/>
              <a:gd name="connsiteY16" fmla="*/ 943610 h 2995613"/>
              <a:gd name="connsiteX17" fmla="*/ 2389776 w 2389776"/>
              <a:gd name="connsiteY17" fmla="*/ 162560 h 2995613"/>
              <a:gd name="connsiteX0" fmla="*/ 2389776 w 2389776"/>
              <a:gd name="connsiteY0" fmla="*/ 162560 h 2995613"/>
              <a:gd name="connsiteX1" fmla="*/ 2145936 w 2389776"/>
              <a:gd name="connsiteY1" fmla="*/ 182880 h 2995613"/>
              <a:gd name="connsiteX2" fmla="*/ 1698896 w 2389776"/>
              <a:gd name="connsiteY2" fmla="*/ 0 h 2995613"/>
              <a:gd name="connsiteX3" fmla="*/ 1221376 w 2389776"/>
              <a:gd name="connsiteY3" fmla="*/ 152400 h 2995613"/>
              <a:gd name="connsiteX4" fmla="*/ 1906002 w 2389776"/>
              <a:gd name="connsiteY4" fmla="*/ 1523365 h 2995613"/>
              <a:gd name="connsiteX5" fmla="*/ 1539675 w 2389776"/>
              <a:gd name="connsiteY5" fmla="*/ 1331277 h 2995613"/>
              <a:gd name="connsiteX6" fmla="*/ 842329 w 2389776"/>
              <a:gd name="connsiteY6" fmla="*/ 1469390 h 2995613"/>
              <a:gd name="connsiteX7" fmla="*/ 236378 w 2389776"/>
              <a:gd name="connsiteY7" fmla="*/ 2035493 h 2995613"/>
              <a:gd name="connsiteX8" fmla="*/ 3047 w 2389776"/>
              <a:gd name="connsiteY8" fmla="*/ 2725071 h 2995613"/>
              <a:gd name="connsiteX9" fmla="*/ 159384 w 2389776"/>
              <a:gd name="connsiteY9" fmla="*/ 2995613 h 2995613"/>
              <a:gd name="connsiteX10" fmla="*/ 418736 w 2389776"/>
              <a:gd name="connsiteY10" fmla="*/ 2926080 h 2995613"/>
              <a:gd name="connsiteX11" fmla="*/ 957216 w 2389776"/>
              <a:gd name="connsiteY11" fmla="*/ 2753360 h 2995613"/>
              <a:gd name="connsiteX12" fmla="*/ 1424576 w 2389776"/>
              <a:gd name="connsiteY12" fmla="*/ 2966720 h 2995613"/>
              <a:gd name="connsiteX13" fmla="*/ 1668416 w 2389776"/>
              <a:gd name="connsiteY13" fmla="*/ 2976880 h 2995613"/>
              <a:gd name="connsiteX14" fmla="*/ 1881776 w 2389776"/>
              <a:gd name="connsiteY14" fmla="*/ 2550160 h 2995613"/>
              <a:gd name="connsiteX15" fmla="*/ 2084976 w 2389776"/>
              <a:gd name="connsiteY15" fmla="*/ 1940560 h 2995613"/>
              <a:gd name="connsiteX16" fmla="*/ 2232296 w 2389776"/>
              <a:gd name="connsiteY16" fmla="*/ 943610 h 2995613"/>
              <a:gd name="connsiteX17" fmla="*/ 2389776 w 2389776"/>
              <a:gd name="connsiteY17" fmla="*/ 162560 h 2995613"/>
              <a:gd name="connsiteX0" fmla="*/ 2389776 w 2389776"/>
              <a:gd name="connsiteY0" fmla="*/ 162560 h 2995613"/>
              <a:gd name="connsiteX1" fmla="*/ 2145936 w 2389776"/>
              <a:gd name="connsiteY1" fmla="*/ 182880 h 2995613"/>
              <a:gd name="connsiteX2" fmla="*/ 1698896 w 2389776"/>
              <a:gd name="connsiteY2" fmla="*/ 0 h 2995613"/>
              <a:gd name="connsiteX3" fmla="*/ 1906002 w 2389776"/>
              <a:gd name="connsiteY3" fmla="*/ 1523365 h 2995613"/>
              <a:gd name="connsiteX4" fmla="*/ 1539675 w 2389776"/>
              <a:gd name="connsiteY4" fmla="*/ 1331277 h 2995613"/>
              <a:gd name="connsiteX5" fmla="*/ 842329 w 2389776"/>
              <a:gd name="connsiteY5" fmla="*/ 1469390 h 2995613"/>
              <a:gd name="connsiteX6" fmla="*/ 236378 w 2389776"/>
              <a:gd name="connsiteY6" fmla="*/ 2035493 h 2995613"/>
              <a:gd name="connsiteX7" fmla="*/ 3047 w 2389776"/>
              <a:gd name="connsiteY7" fmla="*/ 2725071 h 2995613"/>
              <a:gd name="connsiteX8" fmla="*/ 159384 w 2389776"/>
              <a:gd name="connsiteY8" fmla="*/ 2995613 h 2995613"/>
              <a:gd name="connsiteX9" fmla="*/ 418736 w 2389776"/>
              <a:gd name="connsiteY9" fmla="*/ 2926080 h 2995613"/>
              <a:gd name="connsiteX10" fmla="*/ 957216 w 2389776"/>
              <a:gd name="connsiteY10" fmla="*/ 2753360 h 2995613"/>
              <a:gd name="connsiteX11" fmla="*/ 1424576 w 2389776"/>
              <a:gd name="connsiteY11" fmla="*/ 2966720 h 2995613"/>
              <a:gd name="connsiteX12" fmla="*/ 1668416 w 2389776"/>
              <a:gd name="connsiteY12" fmla="*/ 2976880 h 2995613"/>
              <a:gd name="connsiteX13" fmla="*/ 1881776 w 2389776"/>
              <a:gd name="connsiteY13" fmla="*/ 2550160 h 2995613"/>
              <a:gd name="connsiteX14" fmla="*/ 2084976 w 2389776"/>
              <a:gd name="connsiteY14" fmla="*/ 1940560 h 2995613"/>
              <a:gd name="connsiteX15" fmla="*/ 2232296 w 2389776"/>
              <a:gd name="connsiteY15" fmla="*/ 943610 h 2995613"/>
              <a:gd name="connsiteX16" fmla="*/ 2389776 w 2389776"/>
              <a:gd name="connsiteY16" fmla="*/ 162560 h 2995613"/>
              <a:gd name="connsiteX0" fmla="*/ 2389776 w 2389776"/>
              <a:gd name="connsiteY0" fmla="*/ 0 h 2833053"/>
              <a:gd name="connsiteX1" fmla="*/ 2145936 w 2389776"/>
              <a:gd name="connsiteY1" fmla="*/ 20320 h 2833053"/>
              <a:gd name="connsiteX2" fmla="*/ 1906002 w 2389776"/>
              <a:gd name="connsiteY2" fmla="*/ 1360805 h 2833053"/>
              <a:gd name="connsiteX3" fmla="*/ 1539675 w 2389776"/>
              <a:gd name="connsiteY3" fmla="*/ 1168717 h 2833053"/>
              <a:gd name="connsiteX4" fmla="*/ 842329 w 2389776"/>
              <a:gd name="connsiteY4" fmla="*/ 1306830 h 2833053"/>
              <a:gd name="connsiteX5" fmla="*/ 236378 w 2389776"/>
              <a:gd name="connsiteY5" fmla="*/ 1872933 h 2833053"/>
              <a:gd name="connsiteX6" fmla="*/ 3047 w 2389776"/>
              <a:gd name="connsiteY6" fmla="*/ 2562511 h 2833053"/>
              <a:gd name="connsiteX7" fmla="*/ 159384 w 2389776"/>
              <a:gd name="connsiteY7" fmla="*/ 2833053 h 2833053"/>
              <a:gd name="connsiteX8" fmla="*/ 418736 w 2389776"/>
              <a:gd name="connsiteY8" fmla="*/ 2763520 h 2833053"/>
              <a:gd name="connsiteX9" fmla="*/ 957216 w 2389776"/>
              <a:gd name="connsiteY9" fmla="*/ 2590800 h 2833053"/>
              <a:gd name="connsiteX10" fmla="*/ 1424576 w 2389776"/>
              <a:gd name="connsiteY10" fmla="*/ 2804160 h 2833053"/>
              <a:gd name="connsiteX11" fmla="*/ 1668416 w 2389776"/>
              <a:gd name="connsiteY11" fmla="*/ 2814320 h 2833053"/>
              <a:gd name="connsiteX12" fmla="*/ 1881776 w 2389776"/>
              <a:gd name="connsiteY12" fmla="*/ 2387600 h 2833053"/>
              <a:gd name="connsiteX13" fmla="*/ 2084976 w 2389776"/>
              <a:gd name="connsiteY13" fmla="*/ 1778000 h 2833053"/>
              <a:gd name="connsiteX14" fmla="*/ 2232296 w 2389776"/>
              <a:gd name="connsiteY14" fmla="*/ 781050 h 2833053"/>
              <a:gd name="connsiteX15" fmla="*/ 2389776 w 2389776"/>
              <a:gd name="connsiteY15" fmla="*/ 0 h 2833053"/>
              <a:gd name="connsiteX0" fmla="*/ 2389776 w 2389776"/>
              <a:gd name="connsiteY0" fmla="*/ 0 h 2833053"/>
              <a:gd name="connsiteX1" fmla="*/ 1906002 w 2389776"/>
              <a:gd name="connsiteY1" fmla="*/ 1360805 h 2833053"/>
              <a:gd name="connsiteX2" fmla="*/ 1539675 w 2389776"/>
              <a:gd name="connsiteY2" fmla="*/ 1168717 h 2833053"/>
              <a:gd name="connsiteX3" fmla="*/ 842329 w 2389776"/>
              <a:gd name="connsiteY3" fmla="*/ 1306830 h 2833053"/>
              <a:gd name="connsiteX4" fmla="*/ 236378 w 2389776"/>
              <a:gd name="connsiteY4" fmla="*/ 1872933 h 2833053"/>
              <a:gd name="connsiteX5" fmla="*/ 3047 w 2389776"/>
              <a:gd name="connsiteY5" fmla="*/ 2562511 h 2833053"/>
              <a:gd name="connsiteX6" fmla="*/ 159384 w 2389776"/>
              <a:gd name="connsiteY6" fmla="*/ 2833053 h 2833053"/>
              <a:gd name="connsiteX7" fmla="*/ 418736 w 2389776"/>
              <a:gd name="connsiteY7" fmla="*/ 2763520 h 2833053"/>
              <a:gd name="connsiteX8" fmla="*/ 957216 w 2389776"/>
              <a:gd name="connsiteY8" fmla="*/ 2590800 h 2833053"/>
              <a:gd name="connsiteX9" fmla="*/ 1424576 w 2389776"/>
              <a:gd name="connsiteY9" fmla="*/ 2804160 h 2833053"/>
              <a:gd name="connsiteX10" fmla="*/ 1668416 w 2389776"/>
              <a:gd name="connsiteY10" fmla="*/ 2814320 h 2833053"/>
              <a:gd name="connsiteX11" fmla="*/ 1881776 w 2389776"/>
              <a:gd name="connsiteY11" fmla="*/ 2387600 h 2833053"/>
              <a:gd name="connsiteX12" fmla="*/ 2084976 w 2389776"/>
              <a:gd name="connsiteY12" fmla="*/ 1778000 h 2833053"/>
              <a:gd name="connsiteX13" fmla="*/ 2232296 w 2389776"/>
              <a:gd name="connsiteY13" fmla="*/ 781050 h 2833053"/>
              <a:gd name="connsiteX14" fmla="*/ 2389776 w 2389776"/>
              <a:gd name="connsiteY14" fmla="*/ 0 h 2833053"/>
              <a:gd name="connsiteX0" fmla="*/ 2232296 w 2232296"/>
              <a:gd name="connsiteY0" fmla="*/ 0 h 2052003"/>
              <a:gd name="connsiteX1" fmla="*/ 1906002 w 2232296"/>
              <a:gd name="connsiteY1" fmla="*/ 579755 h 2052003"/>
              <a:gd name="connsiteX2" fmla="*/ 1539675 w 2232296"/>
              <a:gd name="connsiteY2" fmla="*/ 387667 h 2052003"/>
              <a:gd name="connsiteX3" fmla="*/ 842329 w 2232296"/>
              <a:gd name="connsiteY3" fmla="*/ 525780 h 2052003"/>
              <a:gd name="connsiteX4" fmla="*/ 236378 w 2232296"/>
              <a:gd name="connsiteY4" fmla="*/ 1091883 h 2052003"/>
              <a:gd name="connsiteX5" fmla="*/ 3047 w 2232296"/>
              <a:gd name="connsiteY5" fmla="*/ 1781461 h 2052003"/>
              <a:gd name="connsiteX6" fmla="*/ 159384 w 2232296"/>
              <a:gd name="connsiteY6" fmla="*/ 2052003 h 2052003"/>
              <a:gd name="connsiteX7" fmla="*/ 418736 w 2232296"/>
              <a:gd name="connsiteY7" fmla="*/ 1982470 h 2052003"/>
              <a:gd name="connsiteX8" fmla="*/ 957216 w 2232296"/>
              <a:gd name="connsiteY8" fmla="*/ 1809750 h 2052003"/>
              <a:gd name="connsiteX9" fmla="*/ 1424576 w 2232296"/>
              <a:gd name="connsiteY9" fmla="*/ 2023110 h 2052003"/>
              <a:gd name="connsiteX10" fmla="*/ 1668416 w 2232296"/>
              <a:gd name="connsiteY10" fmla="*/ 2033270 h 2052003"/>
              <a:gd name="connsiteX11" fmla="*/ 1881776 w 2232296"/>
              <a:gd name="connsiteY11" fmla="*/ 1606550 h 2052003"/>
              <a:gd name="connsiteX12" fmla="*/ 2084976 w 2232296"/>
              <a:gd name="connsiteY12" fmla="*/ 996950 h 2052003"/>
              <a:gd name="connsiteX13" fmla="*/ 2232296 w 2232296"/>
              <a:gd name="connsiteY13" fmla="*/ 0 h 2052003"/>
              <a:gd name="connsiteX0" fmla="*/ 1994827 w 2084976"/>
              <a:gd name="connsiteY0" fmla="*/ 445770 h 1664336"/>
              <a:gd name="connsiteX1" fmla="*/ 1906002 w 2084976"/>
              <a:gd name="connsiteY1" fmla="*/ 192088 h 1664336"/>
              <a:gd name="connsiteX2" fmla="*/ 1539675 w 2084976"/>
              <a:gd name="connsiteY2" fmla="*/ 0 h 1664336"/>
              <a:gd name="connsiteX3" fmla="*/ 842329 w 2084976"/>
              <a:gd name="connsiteY3" fmla="*/ 138113 h 1664336"/>
              <a:gd name="connsiteX4" fmla="*/ 236378 w 2084976"/>
              <a:gd name="connsiteY4" fmla="*/ 704216 h 1664336"/>
              <a:gd name="connsiteX5" fmla="*/ 3047 w 2084976"/>
              <a:gd name="connsiteY5" fmla="*/ 1393794 h 1664336"/>
              <a:gd name="connsiteX6" fmla="*/ 159384 w 2084976"/>
              <a:gd name="connsiteY6" fmla="*/ 1664336 h 1664336"/>
              <a:gd name="connsiteX7" fmla="*/ 418736 w 2084976"/>
              <a:gd name="connsiteY7" fmla="*/ 1594803 h 1664336"/>
              <a:gd name="connsiteX8" fmla="*/ 957216 w 2084976"/>
              <a:gd name="connsiteY8" fmla="*/ 1422083 h 1664336"/>
              <a:gd name="connsiteX9" fmla="*/ 1424576 w 2084976"/>
              <a:gd name="connsiteY9" fmla="*/ 1635443 h 1664336"/>
              <a:gd name="connsiteX10" fmla="*/ 1668416 w 2084976"/>
              <a:gd name="connsiteY10" fmla="*/ 1645603 h 1664336"/>
              <a:gd name="connsiteX11" fmla="*/ 1881776 w 2084976"/>
              <a:gd name="connsiteY11" fmla="*/ 1218883 h 1664336"/>
              <a:gd name="connsiteX12" fmla="*/ 2084976 w 2084976"/>
              <a:gd name="connsiteY12" fmla="*/ 609283 h 1664336"/>
              <a:gd name="connsiteX13" fmla="*/ 1994827 w 2084976"/>
              <a:gd name="connsiteY13" fmla="*/ 445770 h 1664336"/>
              <a:gd name="connsiteX0" fmla="*/ 1994827 w 2014377"/>
              <a:gd name="connsiteY0" fmla="*/ 445770 h 1664336"/>
              <a:gd name="connsiteX1" fmla="*/ 1906002 w 2014377"/>
              <a:gd name="connsiteY1" fmla="*/ 192088 h 1664336"/>
              <a:gd name="connsiteX2" fmla="*/ 1539675 w 2014377"/>
              <a:gd name="connsiteY2" fmla="*/ 0 h 1664336"/>
              <a:gd name="connsiteX3" fmla="*/ 842329 w 2014377"/>
              <a:gd name="connsiteY3" fmla="*/ 138113 h 1664336"/>
              <a:gd name="connsiteX4" fmla="*/ 236378 w 2014377"/>
              <a:gd name="connsiteY4" fmla="*/ 704216 h 1664336"/>
              <a:gd name="connsiteX5" fmla="*/ 3047 w 2014377"/>
              <a:gd name="connsiteY5" fmla="*/ 1393794 h 1664336"/>
              <a:gd name="connsiteX6" fmla="*/ 159384 w 2014377"/>
              <a:gd name="connsiteY6" fmla="*/ 1664336 h 1664336"/>
              <a:gd name="connsiteX7" fmla="*/ 418736 w 2014377"/>
              <a:gd name="connsiteY7" fmla="*/ 1594803 h 1664336"/>
              <a:gd name="connsiteX8" fmla="*/ 957216 w 2014377"/>
              <a:gd name="connsiteY8" fmla="*/ 1422083 h 1664336"/>
              <a:gd name="connsiteX9" fmla="*/ 1424576 w 2014377"/>
              <a:gd name="connsiteY9" fmla="*/ 1635443 h 1664336"/>
              <a:gd name="connsiteX10" fmla="*/ 1668416 w 2014377"/>
              <a:gd name="connsiteY10" fmla="*/ 1645603 h 1664336"/>
              <a:gd name="connsiteX11" fmla="*/ 1881776 w 2014377"/>
              <a:gd name="connsiteY11" fmla="*/ 1218883 h 1664336"/>
              <a:gd name="connsiteX12" fmla="*/ 2014377 w 2014377"/>
              <a:gd name="connsiteY12" fmla="*/ 809308 h 1664336"/>
              <a:gd name="connsiteX13" fmla="*/ 1994827 w 2014377"/>
              <a:gd name="connsiteY13" fmla="*/ 445770 h 1664336"/>
              <a:gd name="connsiteX0" fmla="*/ 1994827 w 2014377"/>
              <a:gd name="connsiteY0" fmla="*/ 445770 h 1664336"/>
              <a:gd name="connsiteX1" fmla="*/ 1906002 w 2014377"/>
              <a:gd name="connsiteY1" fmla="*/ 192088 h 1664336"/>
              <a:gd name="connsiteX2" fmla="*/ 1539675 w 2014377"/>
              <a:gd name="connsiteY2" fmla="*/ 0 h 1664336"/>
              <a:gd name="connsiteX3" fmla="*/ 842329 w 2014377"/>
              <a:gd name="connsiteY3" fmla="*/ 138113 h 1664336"/>
              <a:gd name="connsiteX4" fmla="*/ 236378 w 2014377"/>
              <a:gd name="connsiteY4" fmla="*/ 704216 h 1664336"/>
              <a:gd name="connsiteX5" fmla="*/ 3047 w 2014377"/>
              <a:gd name="connsiteY5" fmla="*/ 1393794 h 1664336"/>
              <a:gd name="connsiteX6" fmla="*/ 159384 w 2014377"/>
              <a:gd name="connsiteY6" fmla="*/ 1664336 h 1664336"/>
              <a:gd name="connsiteX7" fmla="*/ 418736 w 2014377"/>
              <a:gd name="connsiteY7" fmla="*/ 1594803 h 1664336"/>
              <a:gd name="connsiteX8" fmla="*/ 963635 w 2014377"/>
              <a:gd name="connsiteY8" fmla="*/ 1517333 h 1664336"/>
              <a:gd name="connsiteX9" fmla="*/ 1424576 w 2014377"/>
              <a:gd name="connsiteY9" fmla="*/ 1635443 h 1664336"/>
              <a:gd name="connsiteX10" fmla="*/ 1668416 w 2014377"/>
              <a:gd name="connsiteY10" fmla="*/ 1645603 h 1664336"/>
              <a:gd name="connsiteX11" fmla="*/ 1881776 w 2014377"/>
              <a:gd name="connsiteY11" fmla="*/ 1218883 h 1664336"/>
              <a:gd name="connsiteX12" fmla="*/ 2014377 w 2014377"/>
              <a:gd name="connsiteY12" fmla="*/ 809308 h 1664336"/>
              <a:gd name="connsiteX13" fmla="*/ 1994827 w 2014377"/>
              <a:gd name="connsiteY13" fmla="*/ 445770 h 1664336"/>
              <a:gd name="connsiteX0" fmla="*/ 1994827 w 2014377"/>
              <a:gd name="connsiteY0" fmla="*/ 445770 h 1664336"/>
              <a:gd name="connsiteX1" fmla="*/ 1906002 w 2014377"/>
              <a:gd name="connsiteY1" fmla="*/ 192088 h 1664336"/>
              <a:gd name="connsiteX2" fmla="*/ 1539675 w 2014377"/>
              <a:gd name="connsiteY2" fmla="*/ 0 h 1664336"/>
              <a:gd name="connsiteX3" fmla="*/ 842329 w 2014377"/>
              <a:gd name="connsiteY3" fmla="*/ 138113 h 1664336"/>
              <a:gd name="connsiteX4" fmla="*/ 236378 w 2014377"/>
              <a:gd name="connsiteY4" fmla="*/ 704216 h 1664336"/>
              <a:gd name="connsiteX5" fmla="*/ 3047 w 2014377"/>
              <a:gd name="connsiteY5" fmla="*/ 1393794 h 1664336"/>
              <a:gd name="connsiteX6" fmla="*/ 159384 w 2014377"/>
              <a:gd name="connsiteY6" fmla="*/ 1664336 h 1664336"/>
              <a:gd name="connsiteX7" fmla="*/ 418736 w 2014377"/>
              <a:gd name="connsiteY7" fmla="*/ 1594803 h 1664336"/>
              <a:gd name="connsiteX8" fmla="*/ 963635 w 2014377"/>
              <a:gd name="connsiteY8" fmla="*/ 1517333 h 1664336"/>
              <a:gd name="connsiteX9" fmla="*/ 1424576 w 2014377"/>
              <a:gd name="connsiteY9" fmla="*/ 1635443 h 1664336"/>
              <a:gd name="connsiteX10" fmla="*/ 1822449 w 2014377"/>
              <a:gd name="connsiteY10" fmla="*/ 1621791 h 1664336"/>
              <a:gd name="connsiteX11" fmla="*/ 1881776 w 2014377"/>
              <a:gd name="connsiteY11" fmla="*/ 1218883 h 1664336"/>
              <a:gd name="connsiteX12" fmla="*/ 2014377 w 2014377"/>
              <a:gd name="connsiteY12" fmla="*/ 809308 h 1664336"/>
              <a:gd name="connsiteX13" fmla="*/ 1994827 w 2014377"/>
              <a:gd name="connsiteY13" fmla="*/ 445770 h 1664336"/>
              <a:gd name="connsiteX0" fmla="*/ 1994827 w 2080737"/>
              <a:gd name="connsiteY0" fmla="*/ 445770 h 1664336"/>
              <a:gd name="connsiteX1" fmla="*/ 1906002 w 2080737"/>
              <a:gd name="connsiteY1" fmla="*/ 192088 h 1664336"/>
              <a:gd name="connsiteX2" fmla="*/ 1539675 w 2080737"/>
              <a:gd name="connsiteY2" fmla="*/ 0 h 1664336"/>
              <a:gd name="connsiteX3" fmla="*/ 842329 w 2080737"/>
              <a:gd name="connsiteY3" fmla="*/ 138113 h 1664336"/>
              <a:gd name="connsiteX4" fmla="*/ 236378 w 2080737"/>
              <a:gd name="connsiteY4" fmla="*/ 704216 h 1664336"/>
              <a:gd name="connsiteX5" fmla="*/ 3047 w 2080737"/>
              <a:gd name="connsiteY5" fmla="*/ 1393794 h 1664336"/>
              <a:gd name="connsiteX6" fmla="*/ 159384 w 2080737"/>
              <a:gd name="connsiteY6" fmla="*/ 1664336 h 1664336"/>
              <a:gd name="connsiteX7" fmla="*/ 418736 w 2080737"/>
              <a:gd name="connsiteY7" fmla="*/ 1594803 h 1664336"/>
              <a:gd name="connsiteX8" fmla="*/ 963635 w 2080737"/>
              <a:gd name="connsiteY8" fmla="*/ 1517333 h 1664336"/>
              <a:gd name="connsiteX9" fmla="*/ 1424576 w 2080737"/>
              <a:gd name="connsiteY9" fmla="*/ 1635443 h 1664336"/>
              <a:gd name="connsiteX10" fmla="*/ 1822449 w 2080737"/>
              <a:gd name="connsiteY10" fmla="*/ 1621791 h 1664336"/>
              <a:gd name="connsiteX11" fmla="*/ 2080737 w 2080737"/>
              <a:gd name="connsiteY11" fmla="*/ 1266508 h 1664336"/>
              <a:gd name="connsiteX12" fmla="*/ 2014377 w 2080737"/>
              <a:gd name="connsiteY12" fmla="*/ 809308 h 1664336"/>
              <a:gd name="connsiteX13" fmla="*/ 1994827 w 2080737"/>
              <a:gd name="connsiteY13" fmla="*/ 445770 h 1664336"/>
              <a:gd name="connsiteX0" fmla="*/ 1994827 w 2117066"/>
              <a:gd name="connsiteY0" fmla="*/ 445770 h 1664336"/>
              <a:gd name="connsiteX1" fmla="*/ 1906002 w 2117066"/>
              <a:gd name="connsiteY1" fmla="*/ 192088 h 1664336"/>
              <a:gd name="connsiteX2" fmla="*/ 1539675 w 2117066"/>
              <a:gd name="connsiteY2" fmla="*/ 0 h 1664336"/>
              <a:gd name="connsiteX3" fmla="*/ 842329 w 2117066"/>
              <a:gd name="connsiteY3" fmla="*/ 138113 h 1664336"/>
              <a:gd name="connsiteX4" fmla="*/ 236378 w 2117066"/>
              <a:gd name="connsiteY4" fmla="*/ 704216 h 1664336"/>
              <a:gd name="connsiteX5" fmla="*/ 3047 w 2117066"/>
              <a:gd name="connsiteY5" fmla="*/ 1393794 h 1664336"/>
              <a:gd name="connsiteX6" fmla="*/ 159384 w 2117066"/>
              <a:gd name="connsiteY6" fmla="*/ 1664336 h 1664336"/>
              <a:gd name="connsiteX7" fmla="*/ 418736 w 2117066"/>
              <a:gd name="connsiteY7" fmla="*/ 1594803 h 1664336"/>
              <a:gd name="connsiteX8" fmla="*/ 963635 w 2117066"/>
              <a:gd name="connsiteY8" fmla="*/ 1517333 h 1664336"/>
              <a:gd name="connsiteX9" fmla="*/ 1424576 w 2117066"/>
              <a:gd name="connsiteY9" fmla="*/ 1635443 h 1664336"/>
              <a:gd name="connsiteX10" fmla="*/ 1822449 w 2117066"/>
              <a:gd name="connsiteY10" fmla="*/ 1621791 h 1664336"/>
              <a:gd name="connsiteX11" fmla="*/ 2080737 w 2117066"/>
              <a:gd name="connsiteY11" fmla="*/ 1266508 h 1664336"/>
              <a:gd name="connsiteX12" fmla="*/ 2117066 w 2117066"/>
              <a:gd name="connsiteY12" fmla="*/ 714058 h 1664336"/>
              <a:gd name="connsiteX13" fmla="*/ 1994827 w 2117066"/>
              <a:gd name="connsiteY13" fmla="*/ 445770 h 166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7066" h="1664336">
                <a:moveTo>
                  <a:pt x="1994827" y="445770"/>
                </a:moveTo>
                <a:lnTo>
                  <a:pt x="1906002" y="192088"/>
                </a:lnTo>
                <a:lnTo>
                  <a:pt x="1539675" y="0"/>
                </a:lnTo>
                <a:lnTo>
                  <a:pt x="842329" y="138113"/>
                </a:lnTo>
                <a:lnTo>
                  <a:pt x="236378" y="704216"/>
                </a:lnTo>
                <a:cubicBezTo>
                  <a:pt x="186351" y="917465"/>
                  <a:pt x="27646" y="1229805"/>
                  <a:pt x="3047" y="1393794"/>
                </a:cubicBezTo>
                <a:cubicBezTo>
                  <a:pt x="-21552" y="1557783"/>
                  <a:pt x="109357" y="1625278"/>
                  <a:pt x="159384" y="1664336"/>
                </a:cubicBezTo>
                <a:lnTo>
                  <a:pt x="418736" y="1594803"/>
                </a:lnTo>
                <a:lnTo>
                  <a:pt x="963635" y="1517333"/>
                </a:lnTo>
                <a:lnTo>
                  <a:pt x="1424576" y="1635443"/>
                </a:lnTo>
                <a:lnTo>
                  <a:pt x="1822449" y="1621791"/>
                </a:lnTo>
                <a:lnTo>
                  <a:pt x="2080737" y="1266508"/>
                </a:lnTo>
                <a:lnTo>
                  <a:pt x="2117066" y="714058"/>
                </a:lnTo>
                <a:lnTo>
                  <a:pt x="1994827" y="445770"/>
                </a:lnTo>
                <a:close/>
              </a:path>
            </a:pathLst>
          </a:custGeom>
          <a:solidFill>
            <a:srgbClr val="FF0000">
              <a:alpha val="7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47" name="Freeform 1">
            <a:extLst>
              <a:ext uri="{FF2B5EF4-FFF2-40B4-BE49-F238E27FC236}">
                <a16:creationId xmlns:a16="http://schemas.microsoft.com/office/drawing/2014/main" id="{009F7385-1B05-C2F3-B7F3-AD8B77BE08A2}"/>
              </a:ext>
            </a:extLst>
          </p:cNvPr>
          <p:cNvSpPr/>
          <p:nvPr/>
        </p:nvSpPr>
        <p:spPr bwMode="auto">
          <a:xfrm>
            <a:off x="4490834" y="891247"/>
            <a:ext cx="1551908" cy="2179321"/>
          </a:xfrm>
          <a:custGeom>
            <a:avLst/>
            <a:gdLst>
              <a:gd name="connsiteX0" fmla="*/ 2204720 w 2204720"/>
              <a:gd name="connsiteY0" fmla="*/ 162560 h 2976880"/>
              <a:gd name="connsiteX1" fmla="*/ 1960880 w 2204720"/>
              <a:gd name="connsiteY1" fmla="*/ 182880 h 2976880"/>
              <a:gd name="connsiteX2" fmla="*/ 1513840 w 2204720"/>
              <a:gd name="connsiteY2" fmla="*/ 0 h 2976880"/>
              <a:gd name="connsiteX3" fmla="*/ 1036320 w 2204720"/>
              <a:gd name="connsiteY3" fmla="*/ 152400 h 2976880"/>
              <a:gd name="connsiteX4" fmla="*/ 873760 w 2204720"/>
              <a:gd name="connsiteY4" fmla="*/ 142240 h 2976880"/>
              <a:gd name="connsiteX5" fmla="*/ 680720 w 2204720"/>
              <a:gd name="connsiteY5" fmla="*/ 497840 h 2976880"/>
              <a:gd name="connsiteX6" fmla="*/ 416560 w 2204720"/>
              <a:gd name="connsiteY6" fmla="*/ 985520 h 2976880"/>
              <a:gd name="connsiteX7" fmla="*/ 233680 w 2204720"/>
              <a:gd name="connsiteY7" fmla="*/ 1412240 h 2976880"/>
              <a:gd name="connsiteX8" fmla="*/ 121920 w 2204720"/>
              <a:gd name="connsiteY8" fmla="*/ 2011680 h 2976880"/>
              <a:gd name="connsiteX9" fmla="*/ 0 w 2204720"/>
              <a:gd name="connsiteY9" fmla="*/ 2895600 h 2976880"/>
              <a:gd name="connsiteX10" fmla="*/ 233680 w 2204720"/>
              <a:gd name="connsiteY10" fmla="*/ 2926080 h 2976880"/>
              <a:gd name="connsiteX11" fmla="*/ 772160 w 2204720"/>
              <a:gd name="connsiteY11" fmla="*/ 2753360 h 2976880"/>
              <a:gd name="connsiteX12" fmla="*/ 1239520 w 2204720"/>
              <a:gd name="connsiteY12" fmla="*/ 2966720 h 2976880"/>
              <a:gd name="connsiteX13" fmla="*/ 1483360 w 2204720"/>
              <a:gd name="connsiteY13" fmla="*/ 2976880 h 2976880"/>
              <a:gd name="connsiteX14" fmla="*/ 1696720 w 2204720"/>
              <a:gd name="connsiteY14" fmla="*/ 2550160 h 2976880"/>
              <a:gd name="connsiteX15" fmla="*/ 1899920 w 2204720"/>
              <a:gd name="connsiteY15" fmla="*/ 1940560 h 2976880"/>
              <a:gd name="connsiteX16" fmla="*/ 2092960 w 2204720"/>
              <a:gd name="connsiteY16" fmla="*/ 1107440 h 2976880"/>
              <a:gd name="connsiteX17" fmla="*/ 2204720 w 2204720"/>
              <a:gd name="connsiteY17" fmla="*/ 162560 h 2976880"/>
              <a:gd name="connsiteX0" fmla="*/ 2204720 w 2204720"/>
              <a:gd name="connsiteY0" fmla="*/ 162560 h 2976880"/>
              <a:gd name="connsiteX1" fmla="*/ 1960880 w 2204720"/>
              <a:gd name="connsiteY1" fmla="*/ 182880 h 2976880"/>
              <a:gd name="connsiteX2" fmla="*/ 1513840 w 2204720"/>
              <a:gd name="connsiteY2" fmla="*/ 0 h 2976880"/>
              <a:gd name="connsiteX3" fmla="*/ 1036320 w 2204720"/>
              <a:gd name="connsiteY3" fmla="*/ 152400 h 2976880"/>
              <a:gd name="connsiteX4" fmla="*/ 873760 w 2204720"/>
              <a:gd name="connsiteY4" fmla="*/ 142240 h 2976880"/>
              <a:gd name="connsiteX5" fmla="*/ 680720 w 2204720"/>
              <a:gd name="connsiteY5" fmla="*/ 497840 h 2976880"/>
              <a:gd name="connsiteX6" fmla="*/ 416560 w 2204720"/>
              <a:gd name="connsiteY6" fmla="*/ 985520 h 2976880"/>
              <a:gd name="connsiteX7" fmla="*/ 233680 w 2204720"/>
              <a:gd name="connsiteY7" fmla="*/ 1412240 h 2976880"/>
              <a:gd name="connsiteX8" fmla="*/ 121920 w 2204720"/>
              <a:gd name="connsiteY8" fmla="*/ 2011680 h 2976880"/>
              <a:gd name="connsiteX9" fmla="*/ 0 w 2204720"/>
              <a:gd name="connsiteY9" fmla="*/ 2895600 h 2976880"/>
              <a:gd name="connsiteX10" fmla="*/ 233680 w 2204720"/>
              <a:gd name="connsiteY10" fmla="*/ 2926080 h 2976880"/>
              <a:gd name="connsiteX11" fmla="*/ 772160 w 2204720"/>
              <a:gd name="connsiteY11" fmla="*/ 2753360 h 2976880"/>
              <a:gd name="connsiteX12" fmla="*/ 1239520 w 2204720"/>
              <a:gd name="connsiteY12" fmla="*/ 2966720 h 2976880"/>
              <a:gd name="connsiteX13" fmla="*/ 1483360 w 2204720"/>
              <a:gd name="connsiteY13" fmla="*/ 2976880 h 2976880"/>
              <a:gd name="connsiteX14" fmla="*/ 1696720 w 2204720"/>
              <a:gd name="connsiteY14" fmla="*/ 2550160 h 2976880"/>
              <a:gd name="connsiteX15" fmla="*/ 1899920 w 2204720"/>
              <a:gd name="connsiteY15" fmla="*/ 1940560 h 2976880"/>
              <a:gd name="connsiteX16" fmla="*/ 2047240 w 2204720"/>
              <a:gd name="connsiteY16" fmla="*/ 943610 h 2976880"/>
              <a:gd name="connsiteX17" fmla="*/ 2204720 w 2204720"/>
              <a:gd name="connsiteY17" fmla="*/ 162560 h 2976880"/>
              <a:gd name="connsiteX0" fmla="*/ 2230392 w 2230392"/>
              <a:gd name="connsiteY0" fmla="*/ 162560 h 2995613"/>
              <a:gd name="connsiteX1" fmla="*/ 1986552 w 2230392"/>
              <a:gd name="connsiteY1" fmla="*/ 182880 h 2995613"/>
              <a:gd name="connsiteX2" fmla="*/ 1539512 w 2230392"/>
              <a:gd name="connsiteY2" fmla="*/ 0 h 2995613"/>
              <a:gd name="connsiteX3" fmla="*/ 1061992 w 2230392"/>
              <a:gd name="connsiteY3" fmla="*/ 152400 h 2995613"/>
              <a:gd name="connsiteX4" fmla="*/ 899432 w 2230392"/>
              <a:gd name="connsiteY4" fmla="*/ 142240 h 2995613"/>
              <a:gd name="connsiteX5" fmla="*/ 706392 w 2230392"/>
              <a:gd name="connsiteY5" fmla="*/ 497840 h 2995613"/>
              <a:gd name="connsiteX6" fmla="*/ 442232 w 2230392"/>
              <a:gd name="connsiteY6" fmla="*/ 985520 h 2995613"/>
              <a:gd name="connsiteX7" fmla="*/ 259352 w 2230392"/>
              <a:gd name="connsiteY7" fmla="*/ 1412240 h 2995613"/>
              <a:gd name="connsiteX8" fmla="*/ 147592 w 2230392"/>
              <a:gd name="connsiteY8" fmla="*/ 2011680 h 2995613"/>
              <a:gd name="connsiteX9" fmla="*/ 0 w 2230392"/>
              <a:gd name="connsiteY9" fmla="*/ 2995613 h 2995613"/>
              <a:gd name="connsiteX10" fmla="*/ 259352 w 2230392"/>
              <a:gd name="connsiteY10" fmla="*/ 2926080 h 2995613"/>
              <a:gd name="connsiteX11" fmla="*/ 797832 w 2230392"/>
              <a:gd name="connsiteY11" fmla="*/ 2753360 h 2995613"/>
              <a:gd name="connsiteX12" fmla="*/ 1265192 w 2230392"/>
              <a:gd name="connsiteY12" fmla="*/ 2966720 h 2995613"/>
              <a:gd name="connsiteX13" fmla="*/ 1509032 w 2230392"/>
              <a:gd name="connsiteY13" fmla="*/ 2976880 h 2995613"/>
              <a:gd name="connsiteX14" fmla="*/ 1722392 w 2230392"/>
              <a:gd name="connsiteY14" fmla="*/ 2550160 h 2995613"/>
              <a:gd name="connsiteX15" fmla="*/ 1925592 w 2230392"/>
              <a:gd name="connsiteY15" fmla="*/ 1940560 h 2995613"/>
              <a:gd name="connsiteX16" fmla="*/ 2072912 w 2230392"/>
              <a:gd name="connsiteY16" fmla="*/ 943610 h 2995613"/>
              <a:gd name="connsiteX17" fmla="*/ 2230392 w 2230392"/>
              <a:gd name="connsiteY17" fmla="*/ 162560 h 2995613"/>
              <a:gd name="connsiteX0" fmla="*/ 2285739 w 2285739"/>
              <a:gd name="connsiteY0" fmla="*/ 162560 h 2995613"/>
              <a:gd name="connsiteX1" fmla="*/ 2041899 w 2285739"/>
              <a:gd name="connsiteY1" fmla="*/ 182880 h 2995613"/>
              <a:gd name="connsiteX2" fmla="*/ 1594859 w 2285739"/>
              <a:gd name="connsiteY2" fmla="*/ 0 h 2995613"/>
              <a:gd name="connsiteX3" fmla="*/ 1117339 w 2285739"/>
              <a:gd name="connsiteY3" fmla="*/ 152400 h 2995613"/>
              <a:gd name="connsiteX4" fmla="*/ 954779 w 2285739"/>
              <a:gd name="connsiteY4" fmla="*/ 142240 h 2995613"/>
              <a:gd name="connsiteX5" fmla="*/ 761739 w 2285739"/>
              <a:gd name="connsiteY5" fmla="*/ 497840 h 2995613"/>
              <a:gd name="connsiteX6" fmla="*/ 497579 w 2285739"/>
              <a:gd name="connsiteY6" fmla="*/ 985520 h 2995613"/>
              <a:gd name="connsiteX7" fmla="*/ 314699 w 2285739"/>
              <a:gd name="connsiteY7" fmla="*/ 1412240 h 2995613"/>
              <a:gd name="connsiteX8" fmla="*/ 202939 w 2285739"/>
              <a:gd name="connsiteY8" fmla="*/ 2011680 h 2995613"/>
              <a:gd name="connsiteX9" fmla="*/ 55347 w 2285739"/>
              <a:gd name="connsiteY9" fmla="*/ 2995613 h 2995613"/>
              <a:gd name="connsiteX10" fmla="*/ 314699 w 2285739"/>
              <a:gd name="connsiteY10" fmla="*/ 2926080 h 2995613"/>
              <a:gd name="connsiteX11" fmla="*/ 853179 w 2285739"/>
              <a:gd name="connsiteY11" fmla="*/ 2753360 h 2995613"/>
              <a:gd name="connsiteX12" fmla="*/ 1320539 w 2285739"/>
              <a:gd name="connsiteY12" fmla="*/ 2966720 h 2995613"/>
              <a:gd name="connsiteX13" fmla="*/ 1564379 w 2285739"/>
              <a:gd name="connsiteY13" fmla="*/ 2976880 h 2995613"/>
              <a:gd name="connsiteX14" fmla="*/ 1777739 w 2285739"/>
              <a:gd name="connsiteY14" fmla="*/ 2550160 h 2995613"/>
              <a:gd name="connsiteX15" fmla="*/ 1980939 w 2285739"/>
              <a:gd name="connsiteY15" fmla="*/ 1940560 h 2995613"/>
              <a:gd name="connsiteX16" fmla="*/ 2128259 w 2285739"/>
              <a:gd name="connsiteY16" fmla="*/ 943610 h 2995613"/>
              <a:gd name="connsiteX17" fmla="*/ 2285739 w 2285739"/>
              <a:gd name="connsiteY17" fmla="*/ 162560 h 2995613"/>
              <a:gd name="connsiteX0" fmla="*/ 2389776 w 2389776"/>
              <a:gd name="connsiteY0" fmla="*/ 162560 h 2995613"/>
              <a:gd name="connsiteX1" fmla="*/ 2145936 w 2389776"/>
              <a:gd name="connsiteY1" fmla="*/ 182880 h 2995613"/>
              <a:gd name="connsiteX2" fmla="*/ 1698896 w 2389776"/>
              <a:gd name="connsiteY2" fmla="*/ 0 h 2995613"/>
              <a:gd name="connsiteX3" fmla="*/ 1221376 w 2389776"/>
              <a:gd name="connsiteY3" fmla="*/ 152400 h 2995613"/>
              <a:gd name="connsiteX4" fmla="*/ 1058816 w 2389776"/>
              <a:gd name="connsiteY4" fmla="*/ 142240 h 2995613"/>
              <a:gd name="connsiteX5" fmla="*/ 865776 w 2389776"/>
              <a:gd name="connsiteY5" fmla="*/ 497840 h 2995613"/>
              <a:gd name="connsiteX6" fmla="*/ 601616 w 2389776"/>
              <a:gd name="connsiteY6" fmla="*/ 985520 h 2995613"/>
              <a:gd name="connsiteX7" fmla="*/ 418736 w 2389776"/>
              <a:gd name="connsiteY7" fmla="*/ 1412240 h 2995613"/>
              <a:gd name="connsiteX8" fmla="*/ 306976 w 2389776"/>
              <a:gd name="connsiteY8" fmla="*/ 2011680 h 2995613"/>
              <a:gd name="connsiteX9" fmla="*/ 3047 w 2389776"/>
              <a:gd name="connsiteY9" fmla="*/ 2725071 h 2995613"/>
              <a:gd name="connsiteX10" fmla="*/ 159384 w 2389776"/>
              <a:gd name="connsiteY10" fmla="*/ 2995613 h 2995613"/>
              <a:gd name="connsiteX11" fmla="*/ 418736 w 2389776"/>
              <a:gd name="connsiteY11" fmla="*/ 2926080 h 2995613"/>
              <a:gd name="connsiteX12" fmla="*/ 957216 w 2389776"/>
              <a:gd name="connsiteY12" fmla="*/ 2753360 h 2995613"/>
              <a:gd name="connsiteX13" fmla="*/ 1424576 w 2389776"/>
              <a:gd name="connsiteY13" fmla="*/ 2966720 h 2995613"/>
              <a:gd name="connsiteX14" fmla="*/ 1668416 w 2389776"/>
              <a:gd name="connsiteY14" fmla="*/ 2976880 h 2995613"/>
              <a:gd name="connsiteX15" fmla="*/ 1881776 w 2389776"/>
              <a:gd name="connsiteY15" fmla="*/ 2550160 h 2995613"/>
              <a:gd name="connsiteX16" fmla="*/ 2084976 w 2389776"/>
              <a:gd name="connsiteY16" fmla="*/ 1940560 h 2995613"/>
              <a:gd name="connsiteX17" fmla="*/ 2232296 w 2389776"/>
              <a:gd name="connsiteY17" fmla="*/ 943610 h 2995613"/>
              <a:gd name="connsiteX18" fmla="*/ 2389776 w 2389776"/>
              <a:gd name="connsiteY18" fmla="*/ 162560 h 2995613"/>
              <a:gd name="connsiteX0" fmla="*/ 2389776 w 2389776"/>
              <a:gd name="connsiteY0" fmla="*/ 162560 h 2995613"/>
              <a:gd name="connsiteX1" fmla="*/ 2145936 w 2389776"/>
              <a:gd name="connsiteY1" fmla="*/ 182880 h 2995613"/>
              <a:gd name="connsiteX2" fmla="*/ 1698896 w 2389776"/>
              <a:gd name="connsiteY2" fmla="*/ 0 h 2995613"/>
              <a:gd name="connsiteX3" fmla="*/ 1221376 w 2389776"/>
              <a:gd name="connsiteY3" fmla="*/ 152400 h 2995613"/>
              <a:gd name="connsiteX4" fmla="*/ 1058816 w 2389776"/>
              <a:gd name="connsiteY4" fmla="*/ 142240 h 2995613"/>
              <a:gd name="connsiteX5" fmla="*/ 865776 w 2389776"/>
              <a:gd name="connsiteY5" fmla="*/ 497840 h 2995613"/>
              <a:gd name="connsiteX6" fmla="*/ 601616 w 2389776"/>
              <a:gd name="connsiteY6" fmla="*/ 985520 h 2995613"/>
              <a:gd name="connsiteX7" fmla="*/ 418736 w 2389776"/>
              <a:gd name="connsiteY7" fmla="*/ 1412240 h 2995613"/>
              <a:gd name="connsiteX8" fmla="*/ 236378 w 2389776"/>
              <a:gd name="connsiteY8" fmla="*/ 2035493 h 2995613"/>
              <a:gd name="connsiteX9" fmla="*/ 3047 w 2389776"/>
              <a:gd name="connsiteY9" fmla="*/ 2725071 h 2995613"/>
              <a:gd name="connsiteX10" fmla="*/ 159384 w 2389776"/>
              <a:gd name="connsiteY10" fmla="*/ 2995613 h 2995613"/>
              <a:gd name="connsiteX11" fmla="*/ 418736 w 2389776"/>
              <a:gd name="connsiteY11" fmla="*/ 2926080 h 2995613"/>
              <a:gd name="connsiteX12" fmla="*/ 957216 w 2389776"/>
              <a:gd name="connsiteY12" fmla="*/ 2753360 h 2995613"/>
              <a:gd name="connsiteX13" fmla="*/ 1424576 w 2389776"/>
              <a:gd name="connsiteY13" fmla="*/ 2966720 h 2995613"/>
              <a:gd name="connsiteX14" fmla="*/ 1668416 w 2389776"/>
              <a:gd name="connsiteY14" fmla="*/ 2976880 h 2995613"/>
              <a:gd name="connsiteX15" fmla="*/ 1881776 w 2389776"/>
              <a:gd name="connsiteY15" fmla="*/ 2550160 h 2995613"/>
              <a:gd name="connsiteX16" fmla="*/ 2084976 w 2389776"/>
              <a:gd name="connsiteY16" fmla="*/ 1940560 h 2995613"/>
              <a:gd name="connsiteX17" fmla="*/ 2232296 w 2389776"/>
              <a:gd name="connsiteY17" fmla="*/ 943610 h 2995613"/>
              <a:gd name="connsiteX18" fmla="*/ 2389776 w 2389776"/>
              <a:gd name="connsiteY18" fmla="*/ 162560 h 2995613"/>
              <a:gd name="connsiteX0" fmla="*/ 2389776 w 2389776"/>
              <a:gd name="connsiteY0" fmla="*/ 162560 h 2995613"/>
              <a:gd name="connsiteX1" fmla="*/ 2145936 w 2389776"/>
              <a:gd name="connsiteY1" fmla="*/ 182880 h 2995613"/>
              <a:gd name="connsiteX2" fmla="*/ 1698896 w 2389776"/>
              <a:gd name="connsiteY2" fmla="*/ 0 h 2995613"/>
              <a:gd name="connsiteX3" fmla="*/ 1221376 w 2389776"/>
              <a:gd name="connsiteY3" fmla="*/ 152400 h 2995613"/>
              <a:gd name="connsiteX4" fmla="*/ 1058816 w 2389776"/>
              <a:gd name="connsiteY4" fmla="*/ 142240 h 2995613"/>
              <a:gd name="connsiteX5" fmla="*/ 865776 w 2389776"/>
              <a:gd name="connsiteY5" fmla="*/ 497840 h 2995613"/>
              <a:gd name="connsiteX6" fmla="*/ 601616 w 2389776"/>
              <a:gd name="connsiteY6" fmla="*/ 985520 h 2995613"/>
              <a:gd name="connsiteX7" fmla="*/ 842329 w 2389776"/>
              <a:gd name="connsiteY7" fmla="*/ 1469390 h 2995613"/>
              <a:gd name="connsiteX8" fmla="*/ 236378 w 2389776"/>
              <a:gd name="connsiteY8" fmla="*/ 2035493 h 2995613"/>
              <a:gd name="connsiteX9" fmla="*/ 3047 w 2389776"/>
              <a:gd name="connsiteY9" fmla="*/ 2725071 h 2995613"/>
              <a:gd name="connsiteX10" fmla="*/ 159384 w 2389776"/>
              <a:gd name="connsiteY10" fmla="*/ 2995613 h 2995613"/>
              <a:gd name="connsiteX11" fmla="*/ 418736 w 2389776"/>
              <a:gd name="connsiteY11" fmla="*/ 2926080 h 2995613"/>
              <a:gd name="connsiteX12" fmla="*/ 957216 w 2389776"/>
              <a:gd name="connsiteY12" fmla="*/ 2753360 h 2995613"/>
              <a:gd name="connsiteX13" fmla="*/ 1424576 w 2389776"/>
              <a:gd name="connsiteY13" fmla="*/ 2966720 h 2995613"/>
              <a:gd name="connsiteX14" fmla="*/ 1668416 w 2389776"/>
              <a:gd name="connsiteY14" fmla="*/ 2976880 h 2995613"/>
              <a:gd name="connsiteX15" fmla="*/ 1881776 w 2389776"/>
              <a:gd name="connsiteY15" fmla="*/ 2550160 h 2995613"/>
              <a:gd name="connsiteX16" fmla="*/ 2084976 w 2389776"/>
              <a:gd name="connsiteY16" fmla="*/ 1940560 h 2995613"/>
              <a:gd name="connsiteX17" fmla="*/ 2232296 w 2389776"/>
              <a:gd name="connsiteY17" fmla="*/ 943610 h 2995613"/>
              <a:gd name="connsiteX18" fmla="*/ 2389776 w 2389776"/>
              <a:gd name="connsiteY18" fmla="*/ 162560 h 2995613"/>
              <a:gd name="connsiteX0" fmla="*/ 2389776 w 2389776"/>
              <a:gd name="connsiteY0" fmla="*/ 162560 h 2995613"/>
              <a:gd name="connsiteX1" fmla="*/ 2145936 w 2389776"/>
              <a:gd name="connsiteY1" fmla="*/ 182880 h 2995613"/>
              <a:gd name="connsiteX2" fmla="*/ 1698896 w 2389776"/>
              <a:gd name="connsiteY2" fmla="*/ 0 h 2995613"/>
              <a:gd name="connsiteX3" fmla="*/ 1221376 w 2389776"/>
              <a:gd name="connsiteY3" fmla="*/ 152400 h 2995613"/>
              <a:gd name="connsiteX4" fmla="*/ 1058816 w 2389776"/>
              <a:gd name="connsiteY4" fmla="*/ 142240 h 2995613"/>
              <a:gd name="connsiteX5" fmla="*/ 865776 w 2389776"/>
              <a:gd name="connsiteY5" fmla="*/ 497840 h 2995613"/>
              <a:gd name="connsiteX6" fmla="*/ 842329 w 2389776"/>
              <a:gd name="connsiteY6" fmla="*/ 1469390 h 2995613"/>
              <a:gd name="connsiteX7" fmla="*/ 236378 w 2389776"/>
              <a:gd name="connsiteY7" fmla="*/ 2035493 h 2995613"/>
              <a:gd name="connsiteX8" fmla="*/ 3047 w 2389776"/>
              <a:gd name="connsiteY8" fmla="*/ 2725071 h 2995613"/>
              <a:gd name="connsiteX9" fmla="*/ 159384 w 2389776"/>
              <a:gd name="connsiteY9" fmla="*/ 2995613 h 2995613"/>
              <a:gd name="connsiteX10" fmla="*/ 418736 w 2389776"/>
              <a:gd name="connsiteY10" fmla="*/ 2926080 h 2995613"/>
              <a:gd name="connsiteX11" fmla="*/ 957216 w 2389776"/>
              <a:gd name="connsiteY11" fmla="*/ 2753360 h 2995613"/>
              <a:gd name="connsiteX12" fmla="*/ 1424576 w 2389776"/>
              <a:gd name="connsiteY12" fmla="*/ 2966720 h 2995613"/>
              <a:gd name="connsiteX13" fmla="*/ 1668416 w 2389776"/>
              <a:gd name="connsiteY13" fmla="*/ 2976880 h 2995613"/>
              <a:gd name="connsiteX14" fmla="*/ 1881776 w 2389776"/>
              <a:gd name="connsiteY14" fmla="*/ 2550160 h 2995613"/>
              <a:gd name="connsiteX15" fmla="*/ 2084976 w 2389776"/>
              <a:gd name="connsiteY15" fmla="*/ 1940560 h 2995613"/>
              <a:gd name="connsiteX16" fmla="*/ 2232296 w 2389776"/>
              <a:gd name="connsiteY16" fmla="*/ 943610 h 2995613"/>
              <a:gd name="connsiteX17" fmla="*/ 2389776 w 2389776"/>
              <a:gd name="connsiteY17" fmla="*/ 162560 h 2995613"/>
              <a:gd name="connsiteX0" fmla="*/ 2389776 w 2389776"/>
              <a:gd name="connsiteY0" fmla="*/ 162560 h 2995613"/>
              <a:gd name="connsiteX1" fmla="*/ 2145936 w 2389776"/>
              <a:gd name="connsiteY1" fmla="*/ 182880 h 2995613"/>
              <a:gd name="connsiteX2" fmla="*/ 1698896 w 2389776"/>
              <a:gd name="connsiteY2" fmla="*/ 0 h 2995613"/>
              <a:gd name="connsiteX3" fmla="*/ 1221376 w 2389776"/>
              <a:gd name="connsiteY3" fmla="*/ 152400 h 2995613"/>
              <a:gd name="connsiteX4" fmla="*/ 1058816 w 2389776"/>
              <a:gd name="connsiteY4" fmla="*/ 142240 h 2995613"/>
              <a:gd name="connsiteX5" fmla="*/ 1539675 w 2389776"/>
              <a:gd name="connsiteY5" fmla="*/ 1331277 h 2995613"/>
              <a:gd name="connsiteX6" fmla="*/ 842329 w 2389776"/>
              <a:gd name="connsiteY6" fmla="*/ 1469390 h 2995613"/>
              <a:gd name="connsiteX7" fmla="*/ 236378 w 2389776"/>
              <a:gd name="connsiteY7" fmla="*/ 2035493 h 2995613"/>
              <a:gd name="connsiteX8" fmla="*/ 3047 w 2389776"/>
              <a:gd name="connsiteY8" fmla="*/ 2725071 h 2995613"/>
              <a:gd name="connsiteX9" fmla="*/ 159384 w 2389776"/>
              <a:gd name="connsiteY9" fmla="*/ 2995613 h 2995613"/>
              <a:gd name="connsiteX10" fmla="*/ 418736 w 2389776"/>
              <a:gd name="connsiteY10" fmla="*/ 2926080 h 2995613"/>
              <a:gd name="connsiteX11" fmla="*/ 957216 w 2389776"/>
              <a:gd name="connsiteY11" fmla="*/ 2753360 h 2995613"/>
              <a:gd name="connsiteX12" fmla="*/ 1424576 w 2389776"/>
              <a:gd name="connsiteY12" fmla="*/ 2966720 h 2995613"/>
              <a:gd name="connsiteX13" fmla="*/ 1668416 w 2389776"/>
              <a:gd name="connsiteY13" fmla="*/ 2976880 h 2995613"/>
              <a:gd name="connsiteX14" fmla="*/ 1881776 w 2389776"/>
              <a:gd name="connsiteY14" fmla="*/ 2550160 h 2995613"/>
              <a:gd name="connsiteX15" fmla="*/ 2084976 w 2389776"/>
              <a:gd name="connsiteY15" fmla="*/ 1940560 h 2995613"/>
              <a:gd name="connsiteX16" fmla="*/ 2232296 w 2389776"/>
              <a:gd name="connsiteY16" fmla="*/ 943610 h 2995613"/>
              <a:gd name="connsiteX17" fmla="*/ 2389776 w 2389776"/>
              <a:gd name="connsiteY17" fmla="*/ 162560 h 2995613"/>
              <a:gd name="connsiteX0" fmla="*/ 2389776 w 2389776"/>
              <a:gd name="connsiteY0" fmla="*/ 162560 h 2995613"/>
              <a:gd name="connsiteX1" fmla="*/ 2145936 w 2389776"/>
              <a:gd name="connsiteY1" fmla="*/ 182880 h 2995613"/>
              <a:gd name="connsiteX2" fmla="*/ 1698896 w 2389776"/>
              <a:gd name="connsiteY2" fmla="*/ 0 h 2995613"/>
              <a:gd name="connsiteX3" fmla="*/ 1221376 w 2389776"/>
              <a:gd name="connsiteY3" fmla="*/ 152400 h 2995613"/>
              <a:gd name="connsiteX4" fmla="*/ 1906002 w 2389776"/>
              <a:gd name="connsiteY4" fmla="*/ 1523365 h 2995613"/>
              <a:gd name="connsiteX5" fmla="*/ 1539675 w 2389776"/>
              <a:gd name="connsiteY5" fmla="*/ 1331277 h 2995613"/>
              <a:gd name="connsiteX6" fmla="*/ 842329 w 2389776"/>
              <a:gd name="connsiteY6" fmla="*/ 1469390 h 2995613"/>
              <a:gd name="connsiteX7" fmla="*/ 236378 w 2389776"/>
              <a:gd name="connsiteY7" fmla="*/ 2035493 h 2995613"/>
              <a:gd name="connsiteX8" fmla="*/ 3047 w 2389776"/>
              <a:gd name="connsiteY8" fmla="*/ 2725071 h 2995613"/>
              <a:gd name="connsiteX9" fmla="*/ 159384 w 2389776"/>
              <a:gd name="connsiteY9" fmla="*/ 2995613 h 2995613"/>
              <a:gd name="connsiteX10" fmla="*/ 418736 w 2389776"/>
              <a:gd name="connsiteY10" fmla="*/ 2926080 h 2995613"/>
              <a:gd name="connsiteX11" fmla="*/ 957216 w 2389776"/>
              <a:gd name="connsiteY11" fmla="*/ 2753360 h 2995613"/>
              <a:gd name="connsiteX12" fmla="*/ 1424576 w 2389776"/>
              <a:gd name="connsiteY12" fmla="*/ 2966720 h 2995613"/>
              <a:gd name="connsiteX13" fmla="*/ 1668416 w 2389776"/>
              <a:gd name="connsiteY13" fmla="*/ 2976880 h 2995613"/>
              <a:gd name="connsiteX14" fmla="*/ 1881776 w 2389776"/>
              <a:gd name="connsiteY14" fmla="*/ 2550160 h 2995613"/>
              <a:gd name="connsiteX15" fmla="*/ 2084976 w 2389776"/>
              <a:gd name="connsiteY15" fmla="*/ 1940560 h 2995613"/>
              <a:gd name="connsiteX16" fmla="*/ 2232296 w 2389776"/>
              <a:gd name="connsiteY16" fmla="*/ 943610 h 2995613"/>
              <a:gd name="connsiteX17" fmla="*/ 2389776 w 2389776"/>
              <a:gd name="connsiteY17" fmla="*/ 162560 h 2995613"/>
              <a:gd name="connsiteX0" fmla="*/ 2389776 w 2389776"/>
              <a:gd name="connsiteY0" fmla="*/ 162560 h 2995613"/>
              <a:gd name="connsiteX1" fmla="*/ 2145936 w 2389776"/>
              <a:gd name="connsiteY1" fmla="*/ 182880 h 2995613"/>
              <a:gd name="connsiteX2" fmla="*/ 1698896 w 2389776"/>
              <a:gd name="connsiteY2" fmla="*/ 0 h 2995613"/>
              <a:gd name="connsiteX3" fmla="*/ 1906002 w 2389776"/>
              <a:gd name="connsiteY3" fmla="*/ 1523365 h 2995613"/>
              <a:gd name="connsiteX4" fmla="*/ 1539675 w 2389776"/>
              <a:gd name="connsiteY4" fmla="*/ 1331277 h 2995613"/>
              <a:gd name="connsiteX5" fmla="*/ 842329 w 2389776"/>
              <a:gd name="connsiteY5" fmla="*/ 1469390 h 2995613"/>
              <a:gd name="connsiteX6" fmla="*/ 236378 w 2389776"/>
              <a:gd name="connsiteY6" fmla="*/ 2035493 h 2995613"/>
              <a:gd name="connsiteX7" fmla="*/ 3047 w 2389776"/>
              <a:gd name="connsiteY7" fmla="*/ 2725071 h 2995613"/>
              <a:gd name="connsiteX8" fmla="*/ 159384 w 2389776"/>
              <a:gd name="connsiteY8" fmla="*/ 2995613 h 2995613"/>
              <a:gd name="connsiteX9" fmla="*/ 418736 w 2389776"/>
              <a:gd name="connsiteY9" fmla="*/ 2926080 h 2995613"/>
              <a:gd name="connsiteX10" fmla="*/ 957216 w 2389776"/>
              <a:gd name="connsiteY10" fmla="*/ 2753360 h 2995613"/>
              <a:gd name="connsiteX11" fmla="*/ 1424576 w 2389776"/>
              <a:gd name="connsiteY11" fmla="*/ 2966720 h 2995613"/>
              <a:gd name="connsiteX12" fmla="*/ 1668416 w 2389776"/>
              <a:gd name="connsiteY12" fmla="*/ 2976880 h 2995613"/>
              <a:gd name="connsiteX13" fmla="*/ 1881776 w 2389776"/>
              <a:gd name="connsiteY13" fmla="*/ 2550160 h 2995613"/>
              <a:gd name="connsiteX14" fmla="*/ 2084976 w 2389776"/>
              <a:gd name="connsiteY14" fmla="*/ 1940560 h 2995613"/>
              <a:gd name="connsiteX15" fmla="*/ 2232296 w 2389776"/>
              <a:gd name="connsiteY15" fmla="*/ 943610 h 2995613"/>
              <a:gd name="connsiteX16" fmla="*/ 2389776 w 2389776"/>
              <a:gd name="connsiteY16" fmla="*/ 162560 h 2995613"/>
              <a:gd name="connsiteX0" fmla="*/ 2389776 w 2389776"/>
              <a:gd name="connsiteY0" fmla="*/ 0 h 2833053"/>
              <a:gd name="connsiteX1" fmla="*/ 2145936 w 2389776"/>
              <a:gd name="connsiteY1" fmla="*/ 20320 h 2833053"/>
              <a:gd name="connsiteX2" fmla="*/ 1906002 w 2389776"/>
              <a:gd name="connsiteY2" fmla="*/ 1360805 h 2833053"/>
              <a:gd name="connsiteX3" fmla="*/ 1539675 w 2389776"/>
              <a:gd name="connsiteY3" fmla="*/ 1168717 h 2833053"/>
              <a:gd name="connsiteX4" fmla="*/ 842329 w 2389776"/>
              <a:gd name="connsiteY4" fmla="*/ 1306830 h 2833053"/>
              <a:gd name="connsiteX5" fmla="*/ 236378 w 2389776"/>
              <a:gd name="connsiteY5" fmla="*/ 1872933 h 2833053"/>
              <a:gd name="connsiteX6" fmla="*/ 3047 w 2389776"/>
              <a:gd name="connsiteY6" fmla="*/ 2562511 h 2833053"/>
              <a:gd name="connsiteX7" fmla="*/ 159384 w 2389776"/>
              <a:gd name="connsiteY7" fmla="*/ 2833053 h 2833053"/>
              <a:gd name="connsiteX8" fmla="*/ 418736 w 2389776"/>
              <a:gd name="connsiteY8" fmla="*/ 2763520 h 2833053"/>
              <a:gd name="connsiteX9" fmla="*/ 957216 w 2389776"/>
              <a:gd name="connsiteY9" fmla="*/ 2590800 h 2833053"/>
              <a:gd name="connsiteX10" fmla="*/ 1424576 w 2389776"/>
              <a:gd name="connsiteY10" fmla="*/ 2804160 h 2833053"/>
              <a:gd name="connsiteX11" fmla="*/ 1668416 w 2389776"/>
              <a:gd name="connsiteY11" fmla="*/ 2814320 h 2833053"/>
              <a:gd name="connsiteX12" fmla="*/ 1881776 w 2389776"/>
              <a:gd name="connsiteY12" fmla="*/ 2387600 h 2833053"/>
              <a:gd name="connsiteX13" fmla="*/ 2084976 w 2389776"/>
              <a:gd name="connsiteY13" fmla="*/ 1778000 h 2833053"/>
              <a:gd name="connsiteX14" fmla="*/ 2232296 w 2389776"/>
              <a:gd name="connsiteY14" fmla="*/ 781050 h 2833053"/>
              <a:gd name="connsiteX15" fmla="*/ 2389776 w 2389776"/>
              <a:gd name="connsiteY15" fmla="*/ 0 h 2833053"/>
              <a:gd name="connsiteX0" fmla="*/ 2389776 w 2389776"/>
              <a:gd name="connsiteY0" fmla="*/ 0 h 2833053"/>
              <a:gd name="connsiteX1" fmla="*/ 1906002 w 2389776"/>
              <a:gd name="connsiteY1" fmla="*/ 1360805 h 2833053"/>
              <a:gd name="connsiteX2" fmla="*/ 1539675 w 2389776"/>
              <a:gd name="connsiteY2" fmla="*/ 1168717 h 2833053"/>
              <a:gd name="connsiteX3" fmla="*/ 842329 w 2389776"/>
              <a:gd name="connsiteY3" fmla="*/ 1306830 h 2833053"/>
              <a:gd name="connsiteX4" fmla="*/ 236378 w 2389776"/>
              <a:gd name="connsiteY4" fmla="*/ 1872933 h 2833053"/>
              <a:gd name="connsiteX5" fmla="*/ 3047 w 2389776"/>
              <a:gd name="connsiteY5" fmla="*/ 2562511 h 2833053"/>
              <a:gd name="connsiteX6" fmla="*/ 159384 w 2389776"/>
              <a:gd name="connsiteY6" fmla="*/ 2833053 h 2833053"/>
              <a:gd name="connsiteX7" fmla="*/ 418736 w 2389776"/>
              <a:gd name="connsiteY7" fmla="*/ 2763520 h 2833053"/>
              <a:gd name="connsiteX8" fmla="*/ 957216 w 2389776"/>
              <a:gd name="connsiteY8" fmla="*/ 2590800 h 2833053"/>
              <a:gd name="connsiteX9" fmla="*/ 1424576 w 2389776"/>
              <a:gd name="connsiteY9" fmla="*/ 2804160 h 2833053"/>
              <a:gd name="connsiteX10" fmla="*/ 1668416 w 2389776"/>
              <a:gd name="connsiteY10" fmla="*/ 2814320 h 2833053"/>
              <a:gd name="connsiteX11" fmla="*/ 1881776 w 2389776"/>
              <a:gd name="connsiteY11" fmla="*/ 2387600 h 2833053"/>
              <a:gd name="connsiteX12" fmla="*/ 2084976 w 2389776"/>
              <a:gd name="connsiteY12" fmla="*/ 1778000 h 2833053"/>
              <a:gd name="connsiteX13" fmla="*/ 2232296 w 2389776"/>
              <a:gd name="connsiteY13" fmla="*/ 781050 h 2833053"/>
              <a:gd name="connsiteX14" fmla="*/ 2389776 w 2389776"/>
              <a:gd name="connsiteY14" fmla="*/ 0 h 2833053"/>
              <a:gd name="connsiteX0" fmla="*/ 2232296 w 2232296"/>
              <a:gd name="connsiteY0" fmla="*/ 0 h 2052003"/>
              <a:gd name="connsiteX1" fmla="*/ 1906002 w 2232296"/>
              <a:gd name="connsiteY1" fmla="*/ 579755 h 2052003"/>
              <a:gd name="connsiteX2" fmla="*/ 1539675 w 2232296"/>
              <a:gd name="connsiteY2" fmla="*/ 387667 h 2052003"/>
              <a:gd name="connsiteX3" fmla="*/ 842329 w 2232296"/>
              <a:gd name="connsiteY3" fmla="*/ 525780 h 2052003"/>
              <a:gd name="connsiteX4" fmla="*/ 236378 w 2232296"/>
              <a:gd name="connsiteY4" fmla="*/ 1091883 h 2052003"/>
              <a:gd name="connsiteX5" fmla="*/ 3047 w 2232296"/>
              <a:gd name="connsiteY5" fmla="*/ 1781461 h 2052003"/>
              <a:gd name="connsiteX6" fmla="*/ 159384 w 2232296"/>
              <a:gd name="connsiteY6" fmla="*/ 2052003 h 2052003"/>
              <a:gd name="connsiteX7" fmla="*/ 418736 w 2232296"/>
              <a:gd name="connsiteY7" fmla="*/ 1982470 h 2052003"/>
              <a:gd name="connsiteX8" fmla="*/ 957216 w 2232296"/>
              <a:gd name="connsiteY8" fmla="*/ 1809750 h 2052003"/>
              <a:gd name="connsiteX9" fmla="*/ 1424576 w 2232296"/>
              <a:gd name="connsiteY9" fmla="*/ 2023110 h 2052003"/>
              <a:gd name="connsiteX10" fmla="*/ 1668416 w 2232296"/>
              <a:gd name="connsiteY10" fmla="*/ 2033270 h 2052003"/>
              <a:gd name="connsiteX11" fmla="*/ 1881776 w 2232296"/>
              <a:gd name="connsiteY11" fmla="*/ 1606550 h 2052003"/>
              <a:gd name="connsiteX12" fmla="*/ 2084976 w 2232296"/>
              <a:gd name="connsiteY12" fmla="*/ 996950 h 2052003"/>
              <a:gd name="connsiteX13" fmla="*/ 2232296 w 2232296"/>
              <a:gd name="connsiteY13" fmla="*/ 0 h 2052003"/>
              <a:gd name="connsiteX0" fmla="*/ 1994827 w 2084976"/>
              <a:gd name="connsiteY0" fmla="*/ 445770 h 1664336"/>
              <a:gd name="connsiteX1" fmla="*/ 1906002 w 2084976"/>
              <a:gd name="connsiteY1" fmla="*/ 192088 h 1664336"/>
              <a:gd name="connsiteX2" fmla="*/ 1539675 w 2084976"/>
              <a:gd name="connsiteY2" fmla="*/ 0 h 1664336"/>
              <a:gd name="connsiteX3" fmla="*/ 842329 w 2084976"/>
              <a:gd name="connsiteY3" fmla="*/ 138113 h 1664336"/>
              <a:gd name="connsiteX4" fmla="*/ 236378 w 2084976"/>
              <a:gd name="connsiteY4" fmla="*/ 704216 h 1664336"/>
              <a:gd name="connsiteX5" fmla="*/ 3047 w 2084976"/>
              <a:gd name="connsiteY5" fmla="*/ 1393794 h 1664336"/>
              <a:gd name="connsiteX6" fmla="*/ 159384 w 2084976"/>
              <a:gd name="connsiteY6" fmla="*/ 1664336 h 1664336"/>
              <a:gd name="connsiteX7" fmla="*/ 418736 w 2084976"/>
              <a:gd name="connsiteY7" fmla="*/ 1594803 h 1664336"/>
              <a:gd name="connsiteX8" fmla="*/ 957216 w 2084976"/>
              <a:gd name="connsiteY8" fmla="*/ 1422083 h 1664336"/>
              <a:gd name="connsiteX9" fmla="*/ 1424576 w 2084976"/>
              <a:gd name="connsiteY9" fmla="*/ 1635443 h 1664336"/>
              <a:gd name="connsiteX10" fmla="*/ 1668416 w 2084976"/>
              <a:gd name="connsiteY10" fmla="*/ 1645603 h 1664336"/>
              <a:gd name="connsiteX11" fmla="*/ 1881776 w 2084976"/>
              <a:gd name="connsiteY11" fmla="*/ 1218883 h 1664336"/>
              <a:gd name="connsiteX12" fmla="*/ 2084976 w 2084976"/>
              <a:gd name="connsiteY12" fmla="*/ 609283 h 1664336"/>
              <a:gd name="connsiteX13" fmla="*/ 1994827 w 2084976"/>
              <a:gd name="connsiteY13" fmla="*/ 445770 h 1664336"/>
              <a:gd name="connsiteX0" fmla="*/ 1994827 w 2014377"/>
              <a:gd name="connsiteY0" fmla="*/ 445770 h 1664336"/>
              <a:gd name="connsiteX1" fmla="*/ 1906002 w 2014377"/>
              <a:gd name="connsiteY1" fmla="*/ 192088 h 1664336"/>
              <a:gd name="connsiteX2" fmla="*/ 1539675 w 2014377"/>
              <a:gd name="connsiteY2" fmla="*/ 0 h 1664336"/>
              <a:gd name="connsiteX3" fmla="*/ 842329 w 2014377"/>
              <a:gd name="connsiteY3" fmla="*/ 138113 h 1664336"/>
              <a:gd name="connsiteX4" fmla="*/ 236378 w 2014377"/>
              <a:gd name="connsiteY4" fmla="*/ 704216 h 1664336"/>
              <a:gd name="connsiteX5" fmla="*/ 3047 w 2014377"/>
              <a:gd name="connsiteY5" fmla="*/ 1393794 h 1664336"/>
              <a:gd name="connsiteX6" fmla="*/ 159384 w 2014377"/>
              <a:gd name="connsiteY6" fmla="*/ 1664336 h 1664336"/>
              <a:gd name="connsiteX7" fmla="*/ 418736 w 2014377"/>
              <a:gd name="connsiteY7" fmla="*/ 1594803 h 1664336"/>
              <a:gd name="connsiteX8" fmla="*/ 957216 w 2014377"/>
              <a:gd name="connsiteY8" fmla="*/ 1422083 h 1664336"/>
              <a:gd name="connsiteX9" fmla="*/ 1424576 w 2014377"/>
              <a:gd name="connsiteY9" fmla="*/ 1635443 h 1664336"/>
              <a:gd name="connsiteX10" fmla="*/ 1668416 w 2014377"/>
              <a:gd name="connsiteY10" fmla="*/ 1645603 h 1664336"/>
              <a:gd name="connsiteX11" fmla="*/ 1881776 w 2014377"/>
              <a:gd name="connsiteY11" fmla="*/ 1218883 h 1664336"/>
              <a:gd name="connsiteX12" fmla="*/ 2014377 w 2014377"/>
              <a:gd name="connsiteY12" fmla="*/ 809308 h 1664336"/>
              <a:gd name="connsiteX13" fmla="*/ 1994827 w 2014377"/>
              <a:gd name="connsiteY13" fmla="*/ 445770 h 1664336"/>
              <a:gd name="connsiteX0" fmla="*/ 1994827 w 2014377"/>
              <a:gd name="connsiteY0" fmla="*/ 445770 h 1664336"/>
              <a:gd name="connsiteX1" fmla="*/ 1906002 w 2014377"/>
              <a:gd name="connsiteY1" fmla="*/ 192088 h 1664336"/>
              <a:gd name="connsiteX2" fmla="*/ 1539675 w 2014377"/>
              <a:gd name="connsiteY2" fmla="*/ 0 h 1664336"/>
              <a:gd name="connsiteX3" fmla="*/ 842329 w 2014377"/>
              <a:gd name="connsiteY3" fmla="*/ 138113 h 1664336"/>
              <a:gd name="connsiteX4" fmla="*/ 236378 w 2014377"/>
              <a:gd name="connsiteY4" fmla="*/ 704216 h 1664336"/>
              <a:gd name="connsiteX5" fmla="*/ 3047 w 2014377"/>
              <a:gd name="connsiteY5" fmla="*/ 1393794 h 1664336"/>
              <a:gd name="connsiteX6" fmla="*/ 159384 w 2014377"/>
              <a:gd name="connsiteY6" fmla="*/ 1664336 h 1664336"/>
              <a:gd name="connsiteX7" fmla="*/ 418736 w 2014377"/>
              <a:gd name="connsiteY7" fmla="*/ 1594803 h 1664336"/>
              <a:gd name="connsiteX8" fmla="*/ 963635 w 2014377"/>
              <a:gd name="connsiteY8" fmla="*/ 1517333 h 1664336"/>
              <a:gd name="connsiteX9" fmla="*/ 1424576 w 2014377"/>
              <a:gd name="connsiteY9" fmla="*/ 1635443 h 1664336"/>
              <a:gd name="connsiteX10" fmla="*/ 1668416 w 2014377"/>
              <a:gd name="connsiteY10" fmla="*/ 1645603 h 1664336"/>
              <a:gd name="connsiteX11" fmla="*/ 1881776 w 2014377"/>
              <a:gd name="connsiteY11" fmla="*/ 1218883 h 1664336"/>
              <a:gd name="connsiteX12" fmla="*/ 2014377 w 2014377"/>
              <a:gd name="connsiteY12" fmla="*/ 809308 h 1664336"/>
              <a:gd name="connsiteX13" fmla="*/ 1994827 w 2014377"/>
              <a:gd name="connsiteY13" fmla="*/ 445770 h 1664336"/>
              <a:gd name="connsiteX0" fmla="*/ 1994827 w 2014377"/>
              <a:gd name="connsiteY0" fmla="*/ 445770 h 1664336"/>
              <a:gd name="connsiteX1" fmla="*/ 1906002 w 2014377"/>
              <a:gd name="connsiteY1" fmla="*/ 192088 h 1664336"/>
              <a:gd name="connsiteX2" fmla="*/ 1539675 w 2014377"/>
              <a:gd name="connsiteY2" fmla="*/ 0 h 1664336"/>
              <a:gd name="connsiteX3" fmla="*/ 842329 w 2014377"/>
              <a:gd name="connsiteY3" fmla="*/ 138113 h 1664336"/>
              <a:gd name="connsiteX4" fmla="*/ 236378 w 2014377"/>
              <a:gd name="connsiteY4" fmla="*/ 704216 h 1664336"/>
              <a:gd name="connsiteX5" fmla="*/ 3047 w 2014377"/>
              <a:gd name="connsiteY5" fmla="*/ 1393794 h 1664336"/>
              <a:gd name="connsiteX6" fmla="*/ 159384 w 2014377"/>
              <a:gd name="connsiteY6" fmla="*/ 1664336 h 1664336"/>
              <a:gd name="connsiteX7" fmla="*/ 418736 w 2014377"/>
              <a:gd name="connsiteY7" fmla="*/ 1594803 h 1664336"/>
              <a:gd name="connsiteX8" fmla="*/ 963635 w 2014377"/>
              <a:gd name="connsiteY8" fmla="*/ 1517333 h 1664336"/>
              <a:gd name="connsiteX9" fmla="*/ 1424576 w 2014377"/>
              <a:gd name="connsiteY9" fmla="*/ 1635443 h 1664336"/>
              <a:gd name="connsiteX10" fmla="*/ 1822449 w 2014377"/>
              <a:gd name="connsiteY10" fmla="*/ 1621791 h 1664336"/>
              <a:gd name="connsiteX11" fmla="*/ 1881776 w 2014377"/>
              <a:gd name="connsiteY11" fmla="*/ 1218883 h 1664336"/>
              <a:gd name="connsiteX12" fmla="*/ 2014377 w 2014377"/>
              <a:gd name="connsiteY12" fmla="*/ 809308 h 1664336"/>
              <a:gd name="connsiteX13" fmla="*/ 1994827 w 2014377"/>
              <a:gd name="connsiteY13" fmla="*/ 445770 h 1664336"/>
              <a:gd name="connsiteX0" fmla="*/ 1994827 w 2080737"/>
              <a:gd name="connsiteY0" fmla="*/ 445770 h 1664336"/>
              <a:gd name="connsiteX1" fmla="*/ 1906002 w 2080737"/>
              <a:gd name="connsiteY1" fmla="*/ 192088 h 1664336"/>
              <a:gd name="connsiteX2" fmla="*/ 1539675 w 2080737"/>
              <a:gd name="connsiteY2" fmla="*/ 0 h 1664336"/>
              <a:gd name="connsiteX3" fmla="*/ 842329 w 2080737"/>
              <a:gd name="connsiteY3" fmla="*/ 138113 h 1664336"/>
              <a:gd name="connsiteX4" fmla="*/ 236378 w 2080737"/>
              <a:gd name="connsiteY4" fmla="*/ 704216 h 1664336"/>
              <a:gd name="connsiteX5" fmla="*/ 3047 w 2080737"/>
              <a:gd name="connsiteY5" fmla="*/ 1393794 h 1664336"/>
              <a:gd name="connsiteX6" fmla="*/ 159384 w 2080737"/>
              <a:gd name="connsiteY6" fmla="*/ 1664336 h 1664336"/>
              <a:gd name="connsiteX7" fmla="*/ 418736 w 2080737"/>
              <a:gd name="connsiteY7" fmla="*/ 1594803 h 1664336"/>
              <a:gd name="connsiteX8" fmla="*/ 963635 w 2080737"/>
              <a:gd name="connsiteY8" fmla="*/ 1517333 h 1664336"/>
              <a:gd name="connsiteX9" fmla="*/ 1424576 w 2080737"/>
              <a:gd name="connsiteY9" fmla="*/ 1635443 h 1664336"/>
              <a:gd name="connsiteX10" fmla="*/ 1822449 w 2080737"/>
              <a:gd name="connsiteY10" fmla="*/ 1621791 h 1664336"/>
              <a:gd name="connsiteX11" fmla="*/ 2080737 w 2080737"/>
              <a:gd name="connsiteY11" fmla="*/ 1266508 h 1664336"/>
              <a:gd name="connsiteX12" fmla="*/ 2014377 w 2080737"/>
              <a:gd name="connsiteY12" fmla="*/ 809308 h 1664336"/>
              <a:gd name="connsiteX13" fmla="*/ 1994827 w 2080737"/>
              <a:gd name="connsiteY13" fmla="*/ 445770 h 1664336"/>
              <a:gd name="connsiteX0" fmla="*/ 1994827 w 2117066"/>
              <a:gd name="connsiteY0" fmla="*/ 445770 h 1664336"/>
              <a:gd name="connsiteX1" fmla="*/ 1906002 w 2117066"/>
              <a:gd name="connsiteY1" fmla="*/ 192088 h 1664336"/>
              <a:gd name="connsiteX2" fmla="*/ 1539675 w 2117066"/>
              <a:gd name="connsiteY2" fmla="*/ 0 h 1664336"/>
              <a:gd name="connsiteX3" fmla="*/ 842329 w 2117066"/>
              <a:gd name="connsiteY3" fmla="*/ 138113 h 1664336"/>
              <a:gd name="connsiteX4" fmla="*/ 236378 w 2117066"/>
              <a:gd name="connsiteY4" fmla="*/ 704216 h 1664336"/>
              <a:gd name="connsiteX5" fmla="*/ 3047 w 2117066"/>
              <a:gd name="connsiteY5" fmla="*/ 1393794 h 1664336"/>
              <a:gd name="connsiteX6" fmla="*/ 159384 w 2117066"/>
              <a:gd name="connsiteY6" fmla="*/ 1664336 h 1664336"/>
              <a:gd name="connsiteX7" fmla="*/ 418736 w 2117066"/>
              <a:gd name="connsiteY7" fmla="*/ 1594803 h 1664336"/>
              <a:gd name="connsiteX8" fmla="*/ 963635 w 2117066"/>
              <a:gd name="connsiteY8" fmla="*/ 1517333 h 1664336"/>
              <a:gd name="connsiteX9" fmla="*/ 1424576 w 2117066"/>
              <a:gd name="connsiteY9" fmla="*/ 1635443 h 1664336"/>
              <a:gd name="connsiteX10" fmla="*/ 1822449 w 2117066"/>
              <a:gd name="connsiteY10" fmla="*/ 1621791 h 1664336"/>
              <a:gd name="connsiteX11" fmla="*/ 2080737 w 2117066"/>
              <a:gd name="connsiteY11" fmla="*/ 1266508 h 1664336"/>
              <a:gd name="connsiteX12" fmla="*/ 2117066 w 2117066"/>
              <a:gd name="connsiteY12" fmla="*/ 714058 h 1664336"/>
              <a:gd name="connsiteX13" fmla="*/ 1994827 w 2117066"/>
              <a:gd name="connsiteY13" fmla="*/ 445770 h 1664336"/>
              <a:gd name="connsiteX0" fmla="*/ 1994827 w 2117066"/>
              <a:gd name="connsiteY0" fmla="*/ 445770 h 2355533"/>
              <a:gd name="connsiteX1" fmla="*/ 1906002 w 2117066"/>
              <a:gd name="connsiteY1" fmla="*/ 192088 h 2355533"/>
              <a:gd name="connsiteX2" fmla="*/ 1539675 w 2117066"/>
              <a:gd name="connsiteY2" fmla="*/ 0 h 2355533"/>
              <a:gd name="connsiteX3" fmla="*/ 842329 w 2117066"/>
              <a:gd name="connsiteY3" fmla="*/ 138113 h 2355533"/>
              <a:gd name="connsiteX4" fmla="*/ 236378 w 2117066"/>
              <a:gd name="connsiteY4" fmla="*/ 704216 h 2355533"/>
              <a:gd name="connsiteX5" fmla="*/ 3047 w 2117066"/>
              <a:gd name="connsiteY5" fmla="*/ 1393794 h 2355533"/>
              <a:gd name="connsiteX6" fmla="*/ 159384 w 2117066"/>
              <a:gd name="connsiteY6" fmla="*/ 1664336 h 2355533"/>
              <a:gd name="connsiteX7" fmla="*/ 418736 w 2117066"/>
              <a:gd name="connsiteY7" fmla="*/ 1594803 h 2355533"/>
              <a:gd name="connsiteX8" fmla="*/ 629895 w 2117066"/>
              <a:gd name="connsiteY8" fmla="*/ 2355533 h 2355533"/>
              <a:gd name="connsiteX9" fmla="*/ 1424576 w 2117066"/>
              <a:gd name="connsiteY9" fmla="*/ 1635443 h 2355533"/>
              <a:gd name="connsiteX10" fmla="*/ 1822449 w 2117066"/>
              <a:gd name="connsiteY10" fmla="*/ 1621791 h 2355533"/>
              <a:gd name="connsiteX11" fmla="*/ 2080737 w 2117066"/>
              <a:gd name="connsiteY11" fmla="*/ 1266508 h 2355533"/>
              <a:gd name="connsiteX12" fmla="*/ 2117066 w 2117066"/>
              <a:gd name="connsiteY12" fmla="*/ 714058 h 2355533"/>
              <a:gd name="connsiteX13" fmla="*/ 1994827 w 2117066"/>
              <a:gd name="connsiteY13" fmla="*/ 445770 h 2355533"/>
              <a:gd name="connsiteX0" fmla="*/ 1994827 w 2117066"/>
              <a:gd name="connsiteY0" fmla="*/ 445770 h 2145983"/>
              <a:gd name="connsiteX1" fmla="*/ 1906002 w 2117066"/>
              <a:gd name="connsiteY1" fmla="*/ 192088 h 2145983"/>
              <a:gd name="connsiteX2" fmla="*/ 1539675 w 2117066"/>
              <a:gd name="connsiteY2" fmla="*/ 0 h 2145983"/>
              <a:gd name="connsiteX3" fmla="*/ 842329 w 2117066"/>
              <a:gd name="connsiteY3" fmla="*/ 138113 h 2145983"/>
              <a:gd name="connsiteX4" fmla="*/ 236378 w 2117066"/>
              <a:gd name="connsiteY4" fmla="*/ 704216 h 2145983"/>
              <a:gd name="connsiteX5" fmla="*/ 3047 w 2117066"/>
              <a:gd name="connsiteY5" fmla="*/ 1393794 h 2145983"/>
              <a:gd name="connsiteX6" fmla="*/ 159384 w 2117066"/>
              <a:gd name="connsiteY6" fmla="*/ 1664336 h 2145983"/>
              <a:gd name="connsiteX7" fmla="*/ 418736 w 2117066"/>
              <a:gd name="connsiteY7" fmla="*/ 1594803 h 2145983"/>
              <a:gd name="connsiteX8" fmla="*/ 647009 w 2117066"/>
              <a:gd name="connsiteY8" fmla="*/ 2145983 h 2145983"/>
              <a:gd name="connsiteX9" fmla="*/ 1424576 w 2117066"/>
              <a:gd name="connsiteY9" fmla="*/ 1635443 h 2145983"/>
              <a:gd name="connsiteX10" fmla="*/ 1822449 w 2117066"/>
              <a:gd name="connsiteY10" fmla="*/ 1621791 h 2145983"/>
              <a:gd name="connsiteX11" fmla="*/ 2080737 w 2117066"/>
              <a:gd name="connsiteY11" fmla="*/ 1266508 h 2145983"/>
              <a:gd name="connsiteX12" fmla="*/ 2117066 w 2117066"/>
              <a:gd name="connsiteY12" fmla="*/ 714058 h 2145983"/>
              <a:gd name="connsiteX13" fmla="*/ 1994827 w 2117066"/>
              <a:gd name="connsiteY13" fmla="*/ 445770 h 2145983"/>
              <a:gd name="connsiteX0" fmla="*/ 1994827 w 2117066"/>
              <a:gd name="connsiteY0" fmla="*/ 445770 h 2145983"/>
              <a:gd name="connsiteX1" fmla="*/ 1906002 w 2117066"/>
              <a:gd name="connsiteY1" fmla="*/ 192088 h 2145983"/>
              <a:gd name="connsiteX2" fmla="*/ 1539675 w 2117066"/>
              <a:gd name="connsiteY2" fmla="*/ 0 h 2145983"/>
              <a:gd name="connsiteX3" fmla="*/ 842329 w 2117066"/>
              <a:gd name="connsiteY3" fmla="*/ 138113 h 2145983"/>
              <a:gd name="connsiteX4" fmla="*/ 236378 w 2117066"/>
              <a:gd name="connsiteY4" fmla="*/ 704216 h 2145983"/>
              <a:gd name="connsiteX5" fmla="*/ 3047 w 2117066"/>
              <a:gd name="connsiteY5" fmla="*/ 1393794 h 2145983"/>
              <a:gd name="connsiteX6" fmla="*/ 159384 w 2117066"/>
              <a:gd name="connsiteY6" fmla="*/ 1664336 h 2145983"/>
              <a:gd name="connsiteX7" fmla="*/ 341719 w 2117066"/>
              <a:gd name="connsiteY7" fmla="*/ 1855153 h 2145983"/>
              <a:gd name="connsiteX8" fmla="*/ 647009 w 2117066"/>
              <a:gd name="connsiteY8" fmla="*/ 2145983 h 2145983"/>
              <a:gd name="connsiteX9" fmla="*/ 1424576 w 2117066"/>
              <a:gd name="connsiteY9" fmla="*/ 1635443 h 2145983"/>
              <a:gd name="connsiteX10" fmla="*/ 1822449 w 2117066"/>
              <a:gd name="connsiteY10" fmla="*/ 1621791 h 2145983"/>
              <a:gd name="connsiteX11" fmla="*/ 2080737 w 2117066"/>
              <a:gd name="connsiteY11" fmla="*/ 1266508 h 2145983"/>
              <a:gd name="connsiteX12" fmla="*/ 2117066 w 2117066"/>
              <a:gd name="connsiteY12" fmla="*/ 714058 h 2145983"/>
              <a:gd name="connsiteX13" fmla="*/ 1994827 w 2117066"/>
              <a:gd name="connsiteY13" fmla="*/ 445770 h 2145983"/>
              <a:gd name="connsiteX0" fmla="*/ 1994827 w 2117066"/>
              <a:gd name="connsiteY0" fmla="*/ 445770 h 2145983"/>
              <a:gd name="connsiteX1" fmla="*/ 1906002 w 2117066"/>
              <a:gd name="connsiteY1" fmla="*/ 192088 h 2145983"/>
              <a:gd name="connsiteX2" fmla="*/ 1539675 w 2117066"/>
              <a:gd name="connsiteY2" fmla="*/ 0 h 2145983"/>
              <a:gd name="connsiteX3" fmla="*/ 842329 w 2117066"/>
              <a:gd name="connsiteY3" fmla="*/ 138113 h 2145983"/>
              <a:gd name="connsiteX4" fmla="*/ 236378 w 2117066"/>
              <a:gd name="connsiteY4" fmla="*/ 704216 h 2145983"/>
              <a:gd name="connsiteX5" fmla="*/ 3047 w 2117066"/>
              <a:gd name="connsiteY5" fmla="*/ 1393794 h 2145983"/>
              <a:gd name="connsiteX6" fmla="*/ 159384 w 2117066"/>
              <a:gd name="connsiteY6" fmla="*/ 1664336 h 2145983"/>
              <a:gd name="connsiteX7" fmla="*/ 341719 w 2117066"/>
              <a:gd name="connsiteY7" fmla="*/ 1855153 h 2145983"/>
              <a:gd name="connsiteX8" fmla="*/ 647009 w 2117066"/>
              <a:gd name="connsiteY8" fmla="*/ 2145983 h 2145983"/>
              <a:gd name="connsiteX9" fmla="*/ 1270542 w 2117066"/>
              <a:gd name="connsiteY9" fmla="*/ 1889443 h 2145983"/>
              <a:gd name="connsiteX10" fmla="*/ 1822449 w 2117066"/>
              <a:gd name="connsiteY10" fmla="*/ 1621791 h 2145983"/>
              <a:gd name="connsiteX11" fmla="*/ 2080737 w 2117066"/>
              <a:gd name="connsiteY11" fmla="*/ 1266508 h 2145983"/>
              <a:gd name="connsiteX12" fmla="*/ 2117066 w 2117066"/>
              <a:gd name="connsiteY12" fmla="*/ 714058 h 2145983"/>
              <a:gd name="connsiteX13" fmla="*/ 1994827 w 2117066"/>
              <a:gd name="connsiteY13" fmla="*/ 445770 h 2145983"/>
              <a:gd name="connsiteX0" fmla="*/ 1994827 w 2117066"/>
              <a:gd name="connsiteY0" fmla="*/ 445770 h 2145983"/>
              <a:gd name="connsiteX1" fmla="*/ 1906002 w 2117066"/>
              <a:gd name="connsiteY1" fmla="*/ 192088 h 2145983"/>
              <a:gd name="connsiteX2" fmla="*/ 1539675 w 2117066"/>
              <a:gd name="connsiteY2" fmla="*/ 0 h 2145983"/>
              <a:gd name="connsiteX3" fmla="*/ 842329 w 2117066"/>
              <a:gd name="connsiteY3" fmla="*/ 138113 h 2145983"/>
              <a:gd name="connsiteX4" fmla="*/ 236378 w 2117066"/>
              <a:gd name="connsiteY4" fmla="*/ 704216 h 2145983"/>
              <a:gd name="connsiteX5" fmla="*/ 3047 w 2117066"/>
              <a:gd name="connsiteY5" fmla="*/ 1393794 h 2145983"/>
              <a:gd name="connsiteX6" fmla="*/ 159384 w 2117066"/>
              <a:gd name="connsiteY6" fmla="*/ 1664336 h 2145983"/>
              <a:gd name="connsiteX7" fmla="*/ 341719 w 2117066"/>
              <a:gd name="connsiteY7" fmla="*/ 1855153 h 2145983"/>
              <a:gd name="connsiteX8" fmla="*/ 647009 w 2117066"/>
              <a:gd name="connsiteY8" fmla="*/ 2145983 h 2145983"/>
              <a:gd name="connsiteX9" fmla="*/ 1270542 w 2117066"/>
              <a:gd name="connsiteY9" fmla="*/ 1889443 h 2145983"/>
              <a:gd name="connsiteX10" fmla="*/ 1764686 w 2117066"/>
              <a:gd name="connsiteY10" fmla="*/ 1564641 h 2145983"/>
              <a:gd name="connsiteX11" fmla="*/ 2080737 w 2117066"/>
              <a:gd name="connsiteY11" fmla="*/ 1266508 h 2145983"/>
              <a:gd name="connsiteX12" fmla="*/ 2117066 w 2117066"/>
              <a:gd name="connsiteY12" fmla="*/ 714058 h 2145983"/>
              <a:gd name="connsiteX13" fmla="*/ 1994827 w 2117066"/>
              <a:gd name="connsiteY13" fmla="*/ 445770 h 2145983"/>
              <a:gd name="connsiteX0" fmla="*/ 1994827 w 2117066"/>
              <a:gd name="connsiteY0" fmla="*/ 445770 h 2145983"/>
              <a:gd name="connsiteX1" fmla="*/ 1906002 w 2117066"/>
              <a:gd name="connsiteY1" fmla="*/ 192088 h 2145983"/>
              <a:gd name="connsiteX2" fmla="*/ 1539675 w 2117066"/>
              <a:gd name="connsiteY2" fmla="*/ 0 h 2145983"/>
              <a:gd name="connsiteX3" fmla="*/ 842329 w 2117066"/>
              <a:gd name="connsiteY3" fmla="*/ 138113 h 2145983"/>
              <a:gd name="connsiteX4" fmla="*/ 236378 w 2117066"/>
              <a:gd name="connsiteY4" fmla="*/ 704216 h 2145983"/>
              <a:gd name="connsiteX5" fmla="*/ 3047 w 2117066"/>
              <a:gd name="connsiteY5" fmla="*/ 1393794 h 2145983"/>
              <a:gd name="connsiteX6" fmla="*/ 159384 w 2117066"/>
              <a:gd name="connsiteY6" fmla="*/ 1664336 h 2145983"/>
              <a:gd name="connsiteX7" fmla="*/ 341719 w 2117066"/>
              <a:gd name="connsiteY7" fmla="*/ 1855153 h 2145983"/>
              <a:gd name="connsiteX8" fmla="*/ 647009 w 2117066"/>
              <a:gd name="connsiteY8" fmla="*/ 2145983 h 2145983"/>
              <a:gd name="connsiteX9" fmla="*/ 1270542 w 2117066"/>
              <a:gd name="connsiteY9" fmla="*/ 1889443 h 2145983"/>
              <a:gd name="connsiteX10" fmla="*/ 1764686 w 2117066"/>
              <a:gd name="connsiteY10" fmla="*/ 1564641 h 2145983"/>
              <a:gd name="connsiteX11" fmla="*/ 1920285 w 2117066"/>
              <a:gd name="connsiteY11" fmla="*/ 1185546 h 2145983"/>
              <a:gd name="connsiteX12" fmla="*/ 2117066 w 2117066"/>
              <a:gd name="connsiteY12" fmla="*/ 714058 h 2145983"/>
              <a:gd name="connsiteX13" fmla="*/ 1994827 w 2117066"/>
              <a:gd name="connsiteY13" fmla="*/ 445770 h 2145983"/>
              <a:gd name="connsiteX0" fmla="*/ 1994827 w 2091394"/>
              <a:gd name="connsiteY0" fmla="*/ 445770 h 2145983"/>
              <a:gd name="connsiteX1" fmla="*/ 1906002 w 2091394"/>
              <a:gd name="connsiteY1" fmla="*/ 192088 h 2145983"/>
              <a:gd name="connsiteX2" fmla="*/ 1539675 w 2091394"/>
              <a:gd name="connsiteY2" fmla="*/ 0 h 2145983"/>
              <a:gd name="connsiteX3" fmla="*/ 842329 w 2091394"/>
              <a:gd name="connsiteY3" fmla="*/ 138113 h 2145983"/>
              <a:gd name="connsiteX4" fmla="*/ 236378 w 2091394"/>
              <a:gd name="connsiteY4" fmla="*/ 704216 h 2145983"/>
              <a:gd name="connsiteX5" fmla="*/ 3047 w 2091394"/>
              <a:gd name="connsiteY5" fmla="*/ 1393794 h 2145983"/>
              <a:gd name="connsiteX6" fmla="*/ 159384 w 2091394"/>
              <a:gd name="connsiteY6" fmla="*/ 1664336 h 2145983"/>
              <a:gd name="connsiteX7" fmla="*/ 341719 w 2091394"/>
              <a:gd name="connsiteY7" fmla="*/ 1855153 h 2145983"/>
              <a:gd name="connsiteX8" fmla="*/ 647009 w 2091394"/>
              <a:gd name="connsiteY8" fmla="*/ 2145983 h 2145983"/>
              <a:gd name="connsiteX9" fmla="*/ 1270542 w 2091394"/>
              <a:gd name="connsiteY9" fmla="*/ 1889443 h 2145983"/>
              <a:gd name="connsiteX10" fmla="*/ 1764686 w 2091394"/>
              <a:gd name="connsiteY10" fmla="*/ 1564641 h 2145983"/>
              <a:gd name="connsiteX11" fmla="*/ 1920285 w 2091394"/>
              <a:gd name="connsiteY11" fmla="*/ 1185546 h 2145983"/>
              <a:gd name="connsiteX12" fmla="*/ 2091394 w 2091394"/>
              <a:gd name="connsiteY12" fmla="*/ 666433 h 2145983"/>
              <a:gd name="connsiteX13" fmla="*/ 1994827 w 2091394"/>
              <a:gd name="connsiteY13" fmla="*/ 445770 h 2145983"/>
              <a:gd name="connsiteX0" fmla="*/ 1988410 w 2091394"/>
              <a:gd name="connsiteY0" fmla="*/ 441008 h 2145983"/>
              <a:gd name="connsiteX1" fmla="*/ 1906002 w 2091394"/>
              <a:gd name="connsiteY1" fmla="*/ 192088 h 2145983"/>
              <a:gd name="connsiteX2" fmla="*/ 1539675 w 2091394"/>
              <a:gd name="connsiteY2" fmla="*/ 0 h 2145983"/>
              <a:gd name="connsiteX3" fmla="*/ 842329 w 2091394"/>
              <a:gd name="connsiteY3" fmla="*/ 138113 h 2145983"/>
              <a:gd name="connsiteX4" fmla="*/ 236378 w 2091394"/>
              <a:gd name="connsiteY4" fmla="*/ 704216 h 2145983"/>
              <a:gd name="connsiteX5" fmla="*/ 3047 w 2091394"/>
              <a:gd name="connsiteY5" fmla="*/ 1393794 h 2145983"/>
              <a:gd name="connsiteX6" fmla="*/ 159384 w 2091394"/>
              <a:gd name="connsiteY6" fmla="*/ 1664336 h 2145983"/>
              <a:gd name="connsiteX7" fmla="*/ 341719 w 2091394"/>
              <a:gd name="connsiteY7" fmla="*/ 1855153 h 2145983"/>
              <a:gd name="connsiteX8" fmla="*/ 647009 w 2091394"/>
              <a:gd name="connsiteY8" fmla="*/ 2145983 h 2145983"/>
              <a:gd name="connsiteX9" fmla="*/ 1270542 w 2091394"/>
              <a:gd name="connsiteY9" fmla="*/ 1889443 h 2145983"/>
              <a:gd name="connsiteX10" fmla="*/ 1764686 w 2091394"/>
              <a:gd name="connsiteY10" fmla="*/ 1564641 h 2145983"/>
              <a:gd name="connsiteX11" fmla="*/ 1920285 w 2091394"/>
              <a:gd name="connsiteY11" fmla="*/ 1185546 h 2145983"/>
              <a:gd name="connsiteX12" fmla="*/ 2091394 w 2091394"/>
              <a:gd name="connsiteY12" fmla="*/ 666433 h 2145983"/>
              <a:gd name="connsiteX13" fmla="*/ 1988410 w 2091394"/>
              <a:gd name="connsiteY13" fmla="*/ 441008 h 2145983"/>
              <a:gd name="connsiteX0" fmla="*/ 1988410 w 2091394"/>
              <a:gd name="connsiteY0" fmla="*/ 441008 h 2145983"/>
              <a:gd name="connsiteX1" fmla="*/ 1835404 w 2091394"/>
              <a:gd name="connsiteY1" fmla="*/ 182563 h 2145983"/>
              <a:gd name="connsiteX2" fmla="*/ 1539675 w 2091394"/>
              <a:gd name="connsiteY2" fmla="*/ 0 h 2145983"/>
              <a:gd name="connsiteX3" fmla="*/ 842329 w 2091394"/>
              <a:gd name="connsiteY3" fmla="*/ 138113 h 2145983"/>
              <a:gd name="connsiteX4" fmla="*/ 236378 w 2091394"/>
              <a:gd name="connsiteY4" fmla="*/ 704216 h 2145983"/>
              <a:gd name="connsiteX5" fmla="*/ 3047 w 2091394"/>
              <a:gd name="connsiteY5" fmla="*/ 1393794 h 2145983"/>
              <a:gd name="connsiteX6" fmla="*/ 159384 w 2091394"/>
              <a:gd name="connsiteY6" fmla="*/ 1664336 h 2145983"/>
              <a:gd name="connsiteX7" fmla="*/ 341719 w 2091394"/>
              <a:gd name="connsiteY7" fmla="*/ 1855153 h 2145983"/>
              <a:gd name="connsiteX8" fmla="*/ 647009 w 2091394"/>
              <a:gd name="connsiteY8" fmla="*/ 2145983 h 2145983"/>
              <a:gd name="connsiteX9" fmla="*/ 1270542 w 2091394"/>
              <a:gd name="connsiteY9" fmla="*/ 1889443 h 2145983"/>
              <a:gd name="connsiteX10" fmla="*/ 1764686 w 2091394"/>
              <a:gd name="connsiteY10" fmla="*/ 1564641 h 2145983"/>
              <a:gd name="connsiteX11" fmla="*/ 1920285 w 2091394"/>
              <a:gd name="connsiteY11" fmla="*/ 1185546 h 2145983"/>
              <a:gd name="connsiteX12" fmla="*/ 2091394 w 2091394"/>
              <a:gd name="connsiteY12" fmla="*/ 666433 h 2145983"/>
              <a:gd name="connsiteX13" fmla="*/ 1988410 w 2091394"/>
              <a:gd name="connsiteY13" fmla="*/ 441008 h 2145983"/>
              <a:gd name="connsiteX0" fmla="*/ 1988410 w 2091394"/>
              <a:gd name="connsiteY0" fmla="*/ 474346 h 2179321"/>
              <a:gd name="connsiteX1" fmla="*/ 1835404 w 2091394"/>
              <a:gd name="connsiteY1" fmla="*/ 215901 h 2179321"/>
              <a:gd name="connsiteX2" fmla="*/ 1372805 w 2091394"/>
              <a:gd name="connsiteY2" fmla="*/ 0 h 2179321"/>
              <a:gd name="connsiteX3" fmla="*/ 842329 w 2091394"/>
              <a:gd name="connsiteY3" fmla="*/ 171451 h 2179321"/>
              <a:gd name="connsiteX4" fmla="*/ 236378 w 2091394"/>
              <a:gd name="connsiteY4" fmla="*/ 737554 h 2179321"/>
              <a:gd name="connsiteX5" fmla="*/ 3047 w 2091394"/>
              <a:gd name="connsiteY5" fmla="*/ 1427132 h 2179321"/>
              <a:gd name="connsiteX6" fmla="*/ 159384 w 2091394"/>
              <a:gd name="connsiteY6" fmla="*/ 1697674 h 2179321"/>
              <a:gd name="connsiteX7" fmla="*/ 341719 w 2091394"/>
              <a:gd name="connsiteY7" fmla="*/ 1888491 h 2179321"/>
              <a:gd name="connsiteX8" fmla="*/ 647009 w 2091394"/>
              <a:gd name="connsiteY8" fmla="*/ 2179321 h 2179321"/>
              <a:gd name="connsiteX9" fmla="*/ 1270542 w 2091394"/>
              <a:gd name="connsiteY9" fmla="*/ 1922781 h 2179321"/>
              <a:gd name="connsiteX10" fmla="*/ 1764686 w 2091394"/>
              <a:gd name="connsiteY10" fmla="*/ 1597979 h 2179321"/>
              <a:gd name="connsiteX11" fmla="*/ 1920285 w 2091394"/>
              <a:gd name="connsiteY11" fmla="*/ 1218884 h 2179321"/>
              <a:gd name="connsiteX12" fmla="*/ 2091394 w 2091394"/>
              <a:gd name="connsiteY12" fmla="*/ 699771 h 2179321"/>
              <a:gd name="connsiteX13" fmla="*/ 1988410 w 2091394"/>
              <a:gd name="connsiteY13" fmla="*/ 474346 h 21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1394" h="2179321">
                <a:moveTo>
                  <a:pt x="1988410" y="474346"/>
                </a:moveTo>
                <a:lnTo>
                  <a:pt x="1835404" y="215901"/>
                </a:lnTo>
                <a:lnTo>
                  <a:pt x="1372805" y="0"/>
                </a:lnTo>
                <a:lnTo>
                  <a:pt x="842329" y="171451"/>
                </a:lnTo>
                <a:lnTo>
                  <a:pt x="236378" y="737554"/>
                </a:lnTo>
                <a:cubicBezTo>
                  <a:pt x="186351" y="950803"/>
                  <a:pt x="27646" y="1263143"/>
                  <a:pt x="3047" y="1427132"/>
                </a:cubicBezTo>
                <a:cubicBezTo>
                  <a:pt x="-21552" y="1591121"/>
                  <a:pt x="109357" y="1658616"/>
                  <a:pt x="159384" y="1697674"/>
                </a:cubicBezTo>
                <a:lnTo>
                  <a:pt x="341719" y="1888491"/>
                </a:lnTo>
                <a:lnTo>
                  <a:pt x="647009" y="2179321"/>
                </a:lnTo>
                <a:lnTo>
                  <a:pt x="1270542" y="1922781"/>
                </a:lnTo>
                <a:lnTo>
                  <a:pt x="1764686" y="1597979"/>
                </a:lnTo>
                <a:lnTo>
                  <a:pt x="1920285" y="1218884"/>
                </a:lnTo>
                <a:lnTo>
                  <a:pt x="2091394" y="699771"/>
                </a:lnTo>
                <a:lnTo>
                  <a:pt x="1988410" y="474346"/>
                </a:lnTo>
                <a:close/>
              </a:path>
            </a:pathLst>
          </a:custGeom>
          <a:solidFill>
            <a:srgbClr val="FF0000">
              <a:alpha val="7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52" name="Straight Connector 51">
            <a:extLst>
              <a:ext uri="{FF2B5EF4-FFF2-40B4-BE49-F238E27FC236}">
                <a16:creationId xmlns:a16="http://schemas.microsoft.com/office/drawing/2014/main" id="{7287AB33-D5BE-0370-8D5A-9009B4C33D36}"/>
              </a:ext>
            </a:extLst>
          </p:cNvPr>
          <p:cNvCxnSpPr>
            <a:cxnSpLocks/>
            <a:stCxn id="40" idx="5"/>
          </p:cNvCxnSpPr>
          <p:nvPr/>
        </p:nvCxnSpPr>
        <p:spPr bwMode="auto">
          <a:xfrm flipV="1">
            <a:off x="3424238" y="5626687"/>
            <a:ext cx="732156" cy="19785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0DF558E5-1CFD-54E7-4F04-CF7140FD9D8E}"/>
              </a:ext>
            </a:extLst>
          </p:cNvPr>
          <p:cNvCxnSpPr>
            <a:cxnSpLocks/>
            <a:endCxn id="22" idx="8"/>
          </p:cNvCxnSpPr>
          <p:nvPr/>
        </p:nvCxnSpPr>
        <p:spPr bwMode="auto">
          <a:xfrm>
            <a:off x="4164755" y="5626687"/>
            <a:ext cx="781013" cy="1026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86EE0159-92D6-5F91-8AE6-F1BBD1565CFF}"/>
              </a:ext>
            </a:extLst>
          </p:cNvPr>
          <p:cNvCxnSpPr>
            <a:cxnSpLocks/>
          </p:cNvCxnSpPr>
          <p:nvPr/>
        </p:nvCxnSpPr>
        <p:spPr bwMode="auto">
          <a:xfrm flipV="1">
            <a:off x="4200174" y="1642564"/>
            <a:ext cx="1668653" cy="321853"/>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61" name="Oval 79">
            <a:extLst>
              <a:ext uri="{FF2B5EF4-FFF2-40B4-BE49-F238E27FC236}">
                <a16:creationId xmlns:a16="http://schemas.microsoft.com/office/drawing/2014/main" id="{02FD6B24-A19B-E3E9-3EDA-34BBB794C99B}"/>
              </a:ext>
            </a:extLst>
          </p:cNvPr>
          <p:cNvSpPr>
            <a:spLocks noChangeArrowheads="1"/>
          </p:cNvSpPr>
          <p:nvPr/>
        </p:nvSpPr>
        <p:spPr bwMode="auto">
          <a:xfrm rot="20594918">
            <a:off x="5865919" y="1544231"/>
            <a:ext cx="78379" cy="141984"/>
          </a:xfrm>
          <a:prstGeom prst="ellipse">
            <a:avLst/>
          </a:prstGeom>
          <a:solidFill>
            <a:srgbClr val="C0C0C0"/>
          </a:solidFill>
          <a:ln w="952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2" name="Oval 79">
            <a:extLst>
              <a:ext uri="{FF2B5EF4-FFF2-40B4-BE49-F238E27FC236}">
                <a16:creationId xmlns:a16="http://schemas.microsoft.com/office/drawing/2014/main" id="{249B7487-BB36-2D3F-A289-9609802A725E}"/>
              </a:ext>
            </a:extLst>
          </p:cNvPr>
          <p:cNvSpPr>
            <a:spLocks noChangeArrowheads="1"/>
          </p:cNvSpPr>
          <p:nvPr/>
        </p:nvSpPr>
        <p:spPr bwMode="auto">
          <a:xfrm rot="20594918">
            <a:off x="4181234" y="1884652"/>
            <a:ext cx="78379" cy="141984"/>
          </a:xfrm>
          <a:prstGeom prst="ellipse">
            <a:avLst/>
          </a:prstGeom>
          <a:solidFill>
            <a:srgbClr val="C0C0C0"/>
          </a:solidFill>
          <a:ln w="952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cxnSp>
        <p:nvCxnSpPr>
          <p:cNvPr id="33" name="Straight Connector 32">
            <a:extLst>
              <a:ext uri="{FF2B5EF4-FFF2-40B4-BE49-F238E27FC236}">
                <a16:creationId xmlns:a16="http://schemas.microsoft.com/office/drawing/2014/main" id="{3BF09641-0498-9B30-2D24-37FAA82658AA}"/>
              </a:ext>
            </a:extLst>
          </p:cNvPr>
          <p:cNvCxnSpPr>
            <a:cxnSpLocks/>
          </p:cNvCxnSpPr>
          <p:nvPr/>
        </p:nvCxnSpPr>
        <p:spPr bwMode="auto">
          <a:xfrm flipV="1">
            <a:off x="3343143" y="5322643"/>
            <a:ext cx="1668653" cy="321853"/>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34" name="Oval 79">
            <a:extLst>
              <a:ext uri="{FF2B5EF4-FFF2-40B4-BE49-F238E27FC236}">
                <a16:creationId xmlns:a16="http://schemas.microsoft.com/office/drawing/2014/main" id="{343FC6B7-0368-F7D6-DF79-9207542D3297}"/>
              </a:ext>
            </a:extLst>
          </p:cNvPr>
          <p:cNvSpPr>
            <a:spLocks noChangeArrowheads="1"/>
          </p:cNvSpPr>
          <p:nvPr/>
        </p:nvSpPr>
        <p:spPr bwMode="auto">
          <a:xfrm rot="20594918">
            <a:off x="5014561" y="5245543"/>
            <a:ext cx="78379" cy="141984"/>
          </a:xfrm>
          <a:prstGeom prst="ellipse">
            <a:avLst/>
          </a:prstGeom>
          <a:solidFill>
            <a:srgbClr val="C0C0C0"/>
          </a:solidFill>
          <a:ln w="952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6" name="Oval 79">
            <a:extLst>
              <a:ext uri="{FF2B5EF4-FFF2-40B4-BE49-F238E27FC236}">
                <a16:creationId xmlns:a16="http://schemas.microsoft.com/office/drawing/2014/main" id="{824AF733-32C4-499C-46A9-0F8D3E555311}"/>
              </a:ext>
            </a:extLst>
          </p:cNvPr>
          <p:cNvSpPr>
            <a:spLocks noChangeArrowheads="1"/>
          </p:cNvSpPr>
          <p:nvPr/>
        </p:nvSpPr>
        <p:spPr bwMode="auto">
          <a:xfrm rot="20594918">
            <a:off x="3236064" y="5598451"/>
            <a:ext cx="78379" cy="141984"/>
          </a:xfrm>
          <a:prstGeom prst="ellipse">
            <a:avLst/>
          </a:prstGeom>
          <a:solidFill>
            <a:srgbClr val="C0C0C0"/>
          </a:solidFill>
          <a:ln w="952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3" name="Freeform 85">
            <a:extLst>
              <a:ext uri="{FF2B5EF4-FFF2-40B4-BE49-F238E27FC236}">
                <a16:creationId xmlns:a16="http://schemas.microsoft.com/office/drawing/2014/main" id="{33C15F94-9F05-2477-0B05-BED5A1A22B21}"/>
              </a:ext>
            </a:extLst>
          </p:cNvPr>
          <p:cNvSpPr>
            <a:spLocks/>
          </p:cNvSpPr>
          <p:nvPr/>
        </p:nvSpPr>
        <p:spPr bwMode="auto">
          <a:xfrm>
            <a:off x="3699905" y="1966907"/>
            <a:ext cx="477564" cy="142366"/>
          </a:xfrm>
          <a:custGeom>
            <a:avLst/>
            <a:gdLst>
              <a:gd name="T0" fmla="*/ 2147483647 w 756"/>
              <a:gd name="T1" fmla="*/ 0 h 332"/>
              <a:gd name="T2" fmla="*/ 0 w 756"/>
              <a:gd name="T3" fmla="*/ 2147483647 h 332"/>
              <a:gd name="T4" fmla="*/ 0 60000 65536"/>
              <a:gd name="T5" fmla="*/ 0 60000 65536"/>
              <a:gd name="T6" fmla="*/ 0 w 756"/>
              <a:gd name="T7" fmla="*/ 0 h 332"/>
              <a:gd name="T8" fmla="*/ 756 w 756"/>
              <a:gd name="T9" fmla="*/ 332 h 332"/>
            </a:gdLst>
            <a:ahLst/>
            <a:cxnLst>
              <a:cxn ang="T4">
                <a:pos x="T0" y="T1"/>
              </a:cxn>
              <a:cxn ang="T5">
                <a:pos x="T2" y="T3"/>
              </a:cxn>
            </a:cxnLst>
            <a:rect l="T6" t="T7" r="T8" b="T9"/>
            <a:pathLst>
              <a:path w="756" h="332">
                <a:moveTo>
                  <a:pt x="756" y="0"/>
                </a:moveTo>
                <a:lnTo>
                  <a:pt x="0" y="332"/>
                </a:lnTo>
              </a:path>
            </a:pathLst>
          </a:custGeom>
          <a:noFill/>
          <a:ln w="25400">
            <a:solidFill>
              <a:schemeClr val="accent2"/>
            </a:solidFill>
            <a:prstDash val="dash"/>
            <a:round/>
            <a:headEnd/>
            <a:tailEnd type="triangle" w="med" len="s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4" name="Freeform 2">
            <a:extLst>
              <a:ext uri="{FF2B5EF4-FFF2-40B4-BE49-F238E27FC236}">
                <a16:creationId xmlns:a16="http://schemas.microsoft.com/office/drawing/2014/main" id="{FA9C1DC3-BD08-DDBB-CDB7-F512A5BECBFC}"/>
              </a:ext>
            </a:extLst>
          </p:cNvPr>
          <p:cNvSpPr/>
          <p:nvPr/>
        </p:nvSpPr>
        <p:spPr bwMode="auto">
          <a:xfrm>
            <a:off x="4332885" y="1257158"/>
            <a:ext cx="457200" cy="518160"/>
          </a:xfrm>
          <a:custGeom>
            <a:avLst/>
            <a:gdLst>
              <a:gd name="connsiteX0" fmla="*/ 457200 w 457200"/>
              <a:gd name="connsiteY0" fmla="*/ 0 h 518160"/>
              <a:gd name="connsiteX1" fmla="*/ 0 w 457200"/>
              <a:gd name="connsiteY1" fmla="*/ 152400 h 518160"/>
              <a:gd name="connsiteX2" fmla="*/ 111760 w 457200"/>
              <a:gd name="connsiteY2" fmla="*/ 518160 h 518160"/>
              <a:gd name="connsiteX3" fmla="*/ 406400 w 457200"/>
              <a:gd name="connsiteY3" fmla="*/ 274320 h 518160"/>
              <a:gd name="connsiteX4" fmla="*/ 457200 w 457200"/>
              <a:gd name="connsiteY4" fmla="*/ 0 h 51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518160">
                <a:moveTo>
                  <a:pt x="457200" y="0"/>
                </a:moveTo>
                <a:lnTo>
                  <a:pt x="0" y="152400"/>
                </a:lnTo>
                <a:lnTo>
                  <a:pt x="111760" y="518160"/>
                </a:lnTo>
                <a:lnTo>
                  <a:pt x="406400" y="274320"/>
                </a:lnTo>
                <a:lnTo>
                  <a:pt x="457200" y="0"/>
                </a:lnTo>
                <a:close/>
              </a:path>
            </a:pathLst>
          </a:custGeom>
          <a:solidFill>
            <a:srgbClr val="9966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65" name="Freeform 60">
            <a:extLst>
              <a:ext uri="{FF2B5EF4-FFF2-40B4-BE49-F238E27FC236}">
                <a16:creationId xmlns:a16="http://schemas.microsoft.com/office/drawing/2014/main" id="{8BA79089-9162-AD90-96C7-5F539314E5A0}"/>
              </a:ext>
            </a:extLst>
          </p:cNvPr>
          <p:cNvSpPr>
            <a:spLocks/>
          </p:cNvSpPr>
          <p:nvPr/>
        </p:nvSpPr>
        <p:spPr bwMode="auto">
          <a:xfrm>
            <a:off x="4476022" y="958617"/>
            <a:ext cx="649347" cy="644178"/>
          </a:xfrm>
          <a:custGeom>
            <a:avLst/>
            <a:gdLst>
              <a:gd name="T0" fmla="*/ 2147483647 w 81"/>
              <a:gd name="T1" fmla="*/ 0 h 261"/>
              <a:gd name="T2" fmla="*/ 0 w 81"/>
              <a:gd name="T3" fmla="*/ 2147483647 h 261"/>
              <a:gd name="T4" fmla="*/ 0 60000 65536"/>
              <a:gd name="T5" fmla="*/ 0 60000 65536"/>
              <a:gd name="T6" fmla="*/ 0 w 81"/>
              <a:gd name="T7" fmla="*/ 0 h 261"/>
              <a:gd name="T8" fmla="*/ 81 w 81"/>
              <a:gd name="T9" fmla="*/ 261 h 261"/>
            </a:gdLst>
            <a:ahLst/>
            <a:cxnLst>
              <a:cxn ang="T4">
                <a:pos x="T0" y="T1"/>
              </a:cxn>
              <a:cxn ang="T5">
                <a:pos x="T2" y="T3"/>
              </a:cxn>
            </a:cxnLst>
            <a:rect l="T6" t="T7" r="T8" b="T9"/>
            <a:pathLst>
              <a:path w="81" h="261">
                <a:moveTo>
                  <a:pt x="81" y="0"/>
                </a:moveTo>
                <a:lnTo>
                  <a:pt x="0" y="261"/>
                </a:lnTo>
              </a:path>
            </a:pathLst>
          </a:custGeom>
          <a:noFill/>
          <a:ln w="25400">
            <a:solidFill>
              <a:schemeClr val="accent2"/>
            </a:solidFill>
            <a:prstDash val="dash"/>
            <a:round/>
            <a:headEnd/>
            <a:tailEnd type="triangle" w="med" len="s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6" name="Freeform 2">
            <a:extLst>
              <a:ext uri="{FF2B5EF4-FFF2-40B4-BE49-F238E27FC236}">
                <a16:creationId xmlns:a16="http://schemas.microsoft.com/office/drawing/2014/main" id="{C5B9CDED-5C98-EED6-0D17-BEBEA37447EB}"/>
              </a:ext>
            </a:extLst>
          </p:cNvPr>
          <p:cNvSpPr/>
          <p:nvPr/>
        </p:nvSpPr>
        <p:spPr bwMode="auto">
          <a:xfrm>
            <a:off x="3235875" y="4800219"/>
            <a:ext cx="457200" cy="518160"/>
          </a:xfrm>
          <a:custGeom>
            <a:avLst/>
            <a:gdLst>
              <a:gd name="connsiteX0" fmla="*/ 457200 w 457200"/>
              <a:gd name="connsiteY0" fmla="*/ 0 h 518160"/>
              <a:gd name="connsiteX1" fmla="*/ 0 w 457200"/>
              <a:gd name="connsiteY1" fmla="*/ 152400 h 518160"/>
              <a:gd name="connsiteX2" fmla="*/ 111760 w 457200"/>
              <a:gd name="connsiteY2" fmla="*/ 518160 h 518160"/>
              <a:gd name="connsiteX3" fmla="*/ 406400 w 457200"/>
              <a:gd name="connsiteY3" fmla="*/ 274320 h 518160"/>
              <a:gd name="connsiteX4" fmla="*/ 457200 w 457200"/>
              <a:gd name="connsiteY4" fmla="*/ 0 h 51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518160">
                <a:moveTo>
                  <a:pt x="457200" y="0"/>
                </a:moveTo>
                <a:lnTo>
                  <a:pt x="0" y="152400"/>
                </a:lnTo>
                <a:lnTo>
                  <a:pt x="111760" y="518160"/>
                </a:lnTo>
                <a:lnTo>
                  <a:pt x="406400" y="274320"/>
                </a:lnTo>
                <a:lnTo>
                  <a:pt x="457200" y="0"/>
                </a:lnTo>
                <a:close/>
              </a:path>
            </a:pathLst>
          </a:custGeom>
          <a:solidFill>
            <a:srgbClr val="9966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67" name="Freeform 60">
            <a:extLst>
              <a:ext uri="{FF2B5EF4-FFF2-40B4-BE49-F238E27FC236}">
                <a16:creationId xmlns:a16="http://schemas.microsoft.com/office/drawing/2014/main" id="{88E75F4E-62AF-BFF2-3AD6-01F4A899832B}"/>
              </a:ext>
            </a:extLst>
          </p:cNvPr>
          <p:cNvSpPr>
            <a:spLocks/>
          </p:cNvSpPr>
          <p:nvPr/>
        </p:nvSpPr>
        <p:spPr bwMode="auto">
          <a:xfrm>
            <a:off x="3379012" y="4501678"/>
            <a:ext cx="649347" cy="644178"/>
          </a:xfrm>
          <a:custGeom>
            <a:avLst/>
            <a:gdLst>
              <a:gd name="T0" fmla="*/ 2147483647 w 81"/>
              <a:gd name="T1" fmla="*/ 0 h 261"/>
              <a:gd name="T2" fmla="*/ 0 w 81"/>
              <a:gd name="T3" fmla="*/ 2147483647 h 261"/>
              <a:gd name="T4" fmla="*/ 0 60000 65536"/>
              <a:gd name="T5" fmla="*/ 0 60000 65536"/>
              <a:gd name="T6" fmla="*/ 0 w 81"/>
              <a:gd name="T7" fmla="*/ 0 h 261"/>
              <a:gd name="T8" fmla="*/ 81 w 81"/>
              <a:gd name="T9" fmla="*/ 261 h 261"/>
            </a:gdLst>
            <a:ahLst/>
            <a:cxnLst>
              <a:cxn ang="T4">
                <a:pos x="T0" y="T1"/>
              </a:cxn>
              <a:cxn ang="T5">
                <a:pos x="T2" y="T3"/>
              </a:cxn>
            </a:cxnLst>
            <a:rect l="T6" t="T7" r="T8" b="T9"/>
            <a:pathLst>
              <a:path w="81" h="261">
                <a:moveTo>
                  <a:pt x="81" y="0"/>
                </a:moveTo>
                <a:lnTo>
                  <a:pt x="0" y="261"/>
                </a:lnTo>
              </a:path>
            </a:pathLst>
          </a:custGeom>
          <a:noFill/>
          <a:ln w="25400">
            <a:solidFill>
              <a:schemeClr val="accent2"/>
            </a:solidFill>
            <a:prstDash val="dash"/>
            <a:round/>
            <a:headEnd/>
            <a:tailEnd type="triangle" w="med" len="s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8" name="TextBox 67">
            <a:extLst>
              <a:ext uri="{FF2B5EF4-FFF2-40B4-BE49-F238E27FC236}">
                <a16:creationId xmlns:a16="http://schemas.microsoft.com/office/drawing/2014/main" id="{DEDED7E0-9515-A38A-1457-2261731D71D4}"/>
              </a:ext>
            </a:extLst>
          </p:cNvPr>
          <p:cNvSpPr txBox="1"/>
          <p:nvPr/>
        </p:nvSpPr>
        <p:spPr>
          <a:xfrm>
            <a:off x="4662782" y="2080684"/>
            <a:ext cx="851515" cy="646331"/>
          </a:xfrm>
          <a:prstGeom prst="rect">
            <a:avLst/>
          </a:prstGeom>
          <a:noFill/>
        </p:spPr>
        <p:txBody>
          <a:bodyPr wrap="none" rtlCol="0">
            <a:spAutoFit/>
          </a:bodyPr>
          <a:lstStyle/>
          <a:p>
            <a:r>
              <a:rPr lang="en-US" dirty="0"/>
              <a:t>Fill</a:t>
            </a:r>
          </a:p>
        </p:txBody>
      </p:sp>
      <p:sp>
        <p:nvSpPr>
          <p:cNvPr id="69" name="TextBox 68">
            <a:extLst>
              <a:ext uri="{FF2B5EF4-FFF2-40B4-BE49-F238E27FC236}">
                <a16:creationId xmlns:a16="http://schemas.microsoft.com/office/drawing/2014/main" id="{25D5A5ED-86CC-5E0C-6A3E-906C4DB3ED1D}"/>
              </a:ext>
            </a:extLst>
          </p:cNvPr>
          <p:cNvSpPr txBox="1"/>
          <p:nvPr/>
        </p:nvSpPr>
        <p:spPr>
          <a:xfrm>
            <a:off x="3900099" y="4762893"/>
            <a:ext cx="851515" cy="646331"/>
          </a:xfrm>
          <a:prstGeom prst="rect">
            <a:avLst/>
          </a:prstGeom>
          <a:noFill/>
        </p:spPr>
        <p:txBody>
          <a:bodyPr wrap="none" rtlCol="0">
            <a:spAutoFit/>
          </a:bodyPr>
          <a:lstStyle/>
          <a:p>
            <a:r>
              <a:rPr lang="en-US" dirty="0"/>
              <a:t>Fill</a:t>
            </a:r>
          </a:p>
        </p:txBody>
      </p:sp>
      <p:sp>
        <p:nvSpPr>
          <p:cNvPr id="70" name="TextBox 69">
            <a:extLst>
              <a:ext uri="{FF2B5EF4-FFF2-40B4-BE49-F238E27FC236}">
                <a16:creationId xmlns:a16="http://schemas.microsoft.com/office/drawing/2014/main" id="{9D47993E-8702-D99C-12F4-BE7BCF89A081}"/>
              </a:ext>
            </a:extLst>
          </p:cNvPr>
          <p:cNvSpPr txBox="1"/>
          <p:nvPr/>
        </p:nvSpPr>
        <p:spPr>
          <a:xfrm>
            <a:off x="3776128" y="3456617"/>
            <a:ext cx="1928733" cy="461665"/>
          </a:xfrm>
          <a:prstGeom prst="rect">
            <a:avLst/>
          </a:prstGeom>
          <a:solidFill>
            <a:schemeClr val="bg1"/>
          </a:solidFill>
        </p:spPr>
        <p:txBody>
          <a:bodyPr wrap="none" rtlCol="0">
            <a:spAutoFit/>
          </a:bodyPr>
          <a:lstStyle/>
          <a:p>
            <a:r>
              <a:rPr lang="en-US" sz="1200" dirty="0"/>
              <a:t>No Fill section, </a:t>
            </a:r>
          </a:p>
          <a:p>
            <a:r>
              <a:rPr lang="en-US" sz="1200" dirty="0"/>
              <a:t>could be 50’, could be 200’</a:t>
            </a:r>
          </a:p>
        </p:txBody>
      </p:sp>
    </p:spTree>
    <p:extLst>
      <p:ext uri="{BB962C8B-B14F-4D97-AF65-F5344CB8AC3E}">
        <p14:creationId xmlns:p14="http://schemas.microsoft.com/office/powerpoint/2010/main" val="33643720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08" name="Line 99"/>
          <p:cNvSpPr>
            <a:spLocks noChangeShapeType="1"/>
          </p:cNvSpPr>
          <p:nvPr/>
        </p:nvSpPr>
        <p:spPr bwMode="auto">
          <a:xfrm>
            <a:off x="1135166" y="6681864"/>
            <a:ext cx="6219768" cy="0"/>
          </a:xfrm>
          <a:prstGeom prst="line">
            <a:avLst/>
          </a:prstGeom>
          <a:noFill/>
          <a:ln w="952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9" name="Rectangle 108"/>
          <p:cNvSpPr/>
          <p:nvPr/>
        </p:nvSpPr>
        <p:spPr>
          <a:xfrm>
            <a:off x="0" y="0"/>
            <a:ext cx="9144000" cy="376238"/>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a:ea typeface="+mn-ea"/>
              <a:cs typeface="+mn-cs"/>
            </a:endParaRPr>
          </a:p>
        </p:txBody>
      </p:sp>
      <p:pic>
        <p:nvPicPr>
          <p:cNvPr id="5" name="Picture 4" descr="A picture containing text, watercraft&#10;&#10;Description automatically generated">
            <a:extLst>
              <a:ext uri="{FF2B5EF4-FFF2-40B4-BE49-F238E27FC236}">
                <a16:creationId xmlns:a16="http://schemas.microsoft.com/office/drawing/2014/main" id="{5550F367-BD04-4B14-AA6D-62161656A54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4330" y="326447"/>
            <a:ext cx="8605439" cy="6531553"/>
          </a:xfrm>
          <a:prstGeom prst="rect">
            <a:avLst/>
          </a:prstGeom>
        </p:spPr>
      </p:pic>
      <p:sp>
        <p:nvSpPr>
          <p:cNvPr id="39" name="Text Box 4"/>
          <p:cNvSpPr txBox="1">
            <a:spLocks noChangeArrowheads="1"/>
          </p:cNvSpPr>
          <p:nvPr/>
        </p:nvSpPr>
        <p:spPr bwMode="auto">
          <a:xfrm>
            <a:off x="675398" y="458504"/>
            <a:ext cx="2664512" cy="892552"/>
          </a:xfrm>
          <a:prstGeom prst="rect">
            <a:avLst/>
          </a:prstGeom>
          <a:solidFill>
            <a:srgbClr val="FFFFFF"/>
          </a:solidFill>
          <a:ln w="9525">
            <a:solidFill>
              <a:schemeClr val="tx1"/>
            </a:solid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Times New Roman" pitchFamily="18" charset="0"/>
                <a:ea typeface="+mn-ea"/>
                <a:cs typeface="+mn-cs"/>
              </a:rPr>
              <a:t>Entrenched Road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sng" strike="noStrike" kern="1200" cap="none" spc="0" normalizeH="0" baseline="0" noProof="0">
                <a:ln>
                  <a:noFill/>
                </a:ln>
                <a:solidFill>
                  <a:srgbClr val="000000"/>
                </a:solidFill>
                <a:effectLst/>
                <a:uLnTx/>
                <a:uFillTx/>
                <a:latin typeface="Times New Roman" pitchFamily="18" charset="0"/>
                <a:ea typeface="+mn-ea"/>
                <a:cs typeface="+mn-cs"/>
              </a:rPr>
              <a:t>sectional Fill</a:t>
            </a:r>
          </a:p>
        </p:txBody>
      </p:sp>
      <p:sp>
        <p:nvSpPr>
          <p:cNvPr id="6" name="TextBox 5">
            <a:extLst>
              <a:ext uri="{FF2B5EF4-FFF2-40B4-BE49-F238E27FC236}">
                <a16:creationId xmlns:a16="http://schemas.microsoft.com/office/drawing/2014/main" id="{BCE763E9-7122-4923-BE7F-B7CA4378DB4E}"/>
              </a:ext>
            </a:extLst>
          </p:cNvPr>
          <p:cNvSpPr txBox="1"/>
          <p:nvPr/>
        </p:nvSpPr>
        <p:spPr>
          <a:xfrm>
            <a:off x="644310" y="1542197"/>
            <a:ext cx="4613490" cy="403187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mn-cs"/>
              </a:rPr>
              <a:t>On hills, a series of sectional fill sections can be less costly and more effective than filling the full road length</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3200" dirty="0">
              <a:solidFill>
                <a:srgbClr val="FF0000"/>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3200" dirty="0">
                <a:solidFill>
                  <a:srgbClr val="FF0000"/>
                </a:solidFill>
              </a:rPr>
              <a:t>Limitations on steep slopes</a:t>
            </a:r>
            <a:endPar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sp>
        <p:nvSpPr>
          <p:cNvPr id="3" name="Text Box 6">
            <a:extLst>
              <a:ext uri="{FF2B5EF4-FFF2-40B4-BE49-F238E27FC236}">
                <a16:creationId xmlns:a16="http://schemas.microsoft.com/office/drawing/2014/main" id="{EBD30617-C3A3-C00F-A178-ACE57AA48F09}"/>
              </a:ext>
            </a:extLst>
          </p:cNvPr>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a:solidFill>
                  <a:srgbClr val="003300"/>
                </a:solidFill>
                <a:latin typeface="Calibri" panose="020F0502020204030204" pitchFamily="34" charset="0"/>
              </a:rPr>
              <a:t>Sectional Fill</a:t>
            </a:r>
          </a:p>
        </p:txBody>
      </p:sp>
    </p:spTree>
    <p:extLst>
      <p:ext uri="{BB962C8B-B14F-4D97-AF65-F5344CB8AC3E}">
        <p14:creationId xmlns:p14="http://schemas.microsoft.com/office/powerpoint/2010/main" val="21904837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enevel\Desktop\Photos\Dirt and Gravel\McKean\Prospect\Fill\1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75104" y="347854"/>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sp>
        <p:nvSpPr>
          <p:cNvPr id="9" name="TextBox 8"/>
          <p:cNvSpPr txBox="1"/>
          <p:nvPr/>
        </p:nvSpPr>
        <p:spPr>
          <a:xfrm>
            <a:off x="-10896" y="347854"/>
            <a:ext cx="5715000" cy="707886"/>
          </a:xfrm>
          <a:prstGeom prst="rect">
            <a:avLst/>
          </a:prstGeom>
          <a:solidFill>
            <a:srgbClr val="FFFFFF"/>
          </a:solidFill>
          <a:ln w="9525">
            <a:solidFill>
              <a:schemeClr val="tx1"/>
            </a:solidFill>
            <a:miter lim="800000"/>
            <a:headEnd/>
            <a:tailEnd/>
          </a:ln>
        </p:spPr>
        <p:txBody>
          <a:bodyPr wrap="square">
            <a:spAutoFit/>
          </a:bodyPr>
          <a:lstStyle>
            <a:defPPr>
              <a:defRPr lang="en-US"/>
            </a:defPPr>
            <a:lvl1pPr>
              <a:defRPr sz="2000">
                <a:solidFill>
                  <a:srgbClr val="000000"/>
                </a:solidFill>
              </a:defRPr>
            </a:lvl1pPr>
          </a:lstStyle>
          <a:p>
            <a:r>
              <a:rPr lang="en-US" b="1">
                <a:latin typeface="Calibri" panose="020F0502020204030204" pitchFamily="34" charset="0"/>
              </a:rPr>
              <a:t>A crosspipe and turn-out are installed in the elevated road section.</a:t>
            </a:r>
          </a:p>
        </p:txBody>
      </p:sp>
      <p:sp>
        <p:nvSpPr>
          <p:cNvPr id="11" name="Text Box 4"/>
          <p:cNvSpPr txBox="1">
            <a:spLocks noChangeArrowheads="1"/>
          </p:cNvSpPr>
          <p:nvPr/>
        </p:nvSpPr>
        <p:spPr bwMode="auto">
          <a:xfrm>
            <a:off x="3066649" y="2331193"/>
            <a:ext cx="1100621" cy="400110"/>
          </a:xfrm>
          <a:prstGeom prst="rect">
            <a:avLst/>
          </a:prstGeom>
          <a:solidFill>
            <a:srgbClr val="FFFFFF"/>
          </a:solidFill>
          <a:ln w="9525">
            <a:solidFill>
              <a:schemeClr val="tx1"/>
            </a:solidFill>
            <a:miter lim="800000"/>
            <a:headEnd/>
            <a:tailEnd/>
          </a:ln>
        </p:spPr>
        <p:txBody>
          <a:bodyPr wrap="none">
            <a:spAutoFit/>
          </a:bodyPr>
          <a:lstStyle/>
          <a:p>
            <a:r>
              <a:rPr lang="en-US" sz="2000">
                <a:solidFill>
                  <a:srgbClr val="000000"/>
                </a:solidFill>
                <a:latin typeface="Calibri" panose="020F0502020204030204" pitchFamily="34" charset="0"/>
              </a:rPr>
              <a:t>elevated</a:t>
            </a:r>
          </a:p>
        </p:txBody>
      </p:sp>
      <p:cxnSp>
        <p:nvCxnSpPr>
          <p:cNvPr id="12" name="Straight Arrow Connector 11"/>
          <p:cNvCxnSpPr>
            <a:stCxn id="13" idx="1"/>
          </p:cNvCxnSpPr>
          <p:nvPr/>
        </p:nvCxnSpPr>
        <p:spPr>
          <a:xfrm flipH="1">
            <a:off x="6154737" y="1398482"/>
            <a:ext cx="483311" cy="28917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 Box 4"/>
          <p:cNvSpPr txBox="1">
            <a:spLocks noChangeArrowheads="1"/>
          </p:cNvSpPr>
          <p:nvPr/>
        </p:nvSpPr>
        <p:spPr bwMode="auto">
          <a:xfrm>
            <a:off x="6638048" y="1198427"/>
            <a:ext cx="2384179" cy="400110"/>
          </a:xfrm>
          <a:prstGeom prst="rect">
            <a:avLst/>
          </a:prstGeom>
          <a:solidFill>
            <a:srgbClr val="FFFFFF"/>
          </a:solidFill>
          <a:ln w="9525">
            <a:solidFill>
              <a:schemeClr val="tx1"/>
            </a:solidFill>
            <a:miter lim="800000"/>
            <a:headEnd/>
            <a:tailEnd/>
          </a:ln>
        </p:spPr>
        <p:txBody>
          <a:bodyPr wrap="none">
            <a:spAutoFit/>
          </a:bodyPr>
          <a:lstStyle/>
          <a:p>
            <a:r>
              <a:rPr lang="en-US" sz="2000">
                <a:solidFill>
                  <a:srgbClr val="000000"/>
                </a:solidFill>
                <a:latin typeface="Calibri" panose="020F0502020204030204" pitchFamily="34" charset="0"/>
              </a:rPr>
              <a:t>still entrenched here</a:t>
            </a:r>
          </a:p>
        </p:txBody>
      </p:sp>
      <p:sp>
        <p:nvSpPr>
          <p:cNvPr id="18" name="Text Box 3"/>
          <p:cNvSpPr txBox="1">
            <a:spLocks noChangeArrowheads="1"/>
          </p:cNvSpPr>
          <p:nvPr/>
        </p:nvSpPr>
        <p:spPr bwMode="auto">
          <a:xfrm>
            <a:off x="522507" y="1287550"/>
            <a:ext cx="1143959" cy="400110"/>
          </a:xfrm>
          <a:prstGeom prst="rect">
            <a:avLst/>
          </a:prstGeom>
          <a:solidFill>
            <a:srgbClr val="FFFFFF"/>
          </a:solidFill>
          <a:ln w="9525">
            <a:solidFill>
              <a:schemeClr val="tx1"/>
            </a:solidFill>
            <a:miter lim="800000"/>
            <a:headEnd/>
            <a:tailEnd/>
          </a:ln>
        </p:spPr>
        <p:txBody>
          <a:bodyPr wrap="square">
            <a:spAutoFit/>
          </a:bodyPr>
          <a:lstStyle/>
          <a:p>
            <a:r>
              <a:rPr lang="en-US" sz="2000">
                <a:solidFill>
                  <a:srgbClr val="000000"/>
                </a:solidFill>
                <a:latin typeface="Calibri" panose="020F0502020204030204" pitchFamily="34" charset="0"/>
              </a:rPr>
              <a:t>AFTER</a:t>
            </a:r>
          </a:p>
        </p:txBody>
      </p:sp>
      <p:sp>
        <p:nvSpPr>
          <p:cNvPr id="14" name="Freeform 13"/>
          <p:cNvSpPr/>
          <p:nvPr/>
        </p:nvSpPr>
        <p:spPr>
          <a:xfrm>
            <a:off x="4870704" y="1617793"/>
            <a:ext cx="1712939" cy="229295"/>
          </a:xfrm>
          <a:custGeom>
            <a:avLst/>
            <a:gdLst>
              <a:gd name="connsiteX0" fmla="*/ 0 w 5364480"/>
              <a:gd name="connsiteY0" fmla="*/ 0 h 679859"/>
              <a:gd name="connsiteX1" fmla="*/ 1295400 w 5364480"/>
              <a:gd name="connsiteY1" fmla="*/ 198120 h 679859"/>
              <a:gd name="connsiteX2" fmla="*/ 1280160 w 5364480"/>
              <a:gd name="connsiteY2" fmla="*/ 518160 h 679859"/>
              <a:gd name="connsiteX3" fmla="*/ 3550920 w 5364480"/>
              <a:gd name="connsiteY3" fmla="*/ 670560 h 679859"/>
              <a:gd name="connsiteX4" fmla="*/ 3840480 w 5364480"/>
              <a:gd name="connsiteY4" fmla="*/ 259080 h 679859"/>
              <a:gd name="connsiteX5" fmla="*/ 5364480 w 5364480"/>
              <a:gd name="connsiteY5" fmla="*/ 228600 h 679859"/>
              <a:gd name="connsiteX0" fmla="*/ 0 w 5364480"/>
              <a:gd name="connsiteY0" fmla="*/ 0 h 703645"/>
              <a:gd name="connsiteX1" fmla="*/ 1295400 w 5364480"/>
              <a:gd name="connsiteY1" fmla="*/ 198120 h 703645"/>
              <a:gd name="connsiteX2" fmla="*/ 1463040 w 5364480"/>
              <a:gd name="connsiteY2" fmla="*/ 624840 h 703645"/>
              <a:gd name="connsiteX3" fmla="*/ 3550920 w 5364480"/>
              <a:gd name="connsiteY3" fmla="*/ 670560 h 703645"/>
              <a:gd name="connsiteX4" fmla="*/ 3840480 w 5364480"/>
              <a:gd name="connsiteY4" fmla="*/ 259080 h 703645"/>
              <a:gd name="connsiteX5" fmla="*/ 5364480 w 5364480"/>
              <a:gd name="connsiteY5" fmla="*/ 228600 h 703645"/>
              <a:gd name="connsiteX0" fmla="*/ 0 w 5364480"/>
              <a:gd name="connsiteY0" fmla="*/ 0 h 727306"/>
              <a:gd name="connsiteX1" fmla="*/ 1295400 w 5364480"/>
              <a:gd name="connsiteY1" fmla="*/ 198120 h 727306"/>
              <a:gd name="connsiteX2" fmla="*/ 1463040 w 5364480"/>
              <a:gd name="connsiteY2" fmla="*/ 624840 h 727306"/>
              <a:gd name="connsiteX3" fmla="*/ 3733800 w 5364480"/>
              <a:gd name="connsiteY3" fmla="*/ 701040 h 727306"/>
              <a:gd name="connsiteX4" fmla="*/ 3840480 w 5364480"/>
              <a:gd name="connsiteY4" fmla="*/ 259080 h 727306"/>
              <a:gd name="connsiteX5" fmla="*/ 5364480 w 5364480"/>
              <a:gd name="connsiteY5" fmla="*/ 228600 h 727306"/>
              <a:gd name="connsiteX0" fmla="*/ 0 w 5364480"/>
              <a:gd name="connsiteY0" fmla="*/ 0 h 726186"/>
              <a:gd name="connsiteX1" fmla="*/ 1295400 w 5364480"/>
              <a:gd name="connsiteY1" fmla="*/ 198120 h 726186"/>
              <a:gd name="connsiteX2" fmla="*/ 1463040 w 5364480"/>
              <a:gd name="connsiteY2" fmla="*/ 624840 h 726186"/>
              <a:gd name="connsiteX3" fmla="*/ 3733800 w 5364480"/>
              <a:gd name="connsiteY3" fmla="*/ 701040 h 726186"/>
              <a:gd name="connsiteX4" fmla="*/ 3992880 w 5364480"/>
              <a:gd name="connsiteY4" fmla="*/ 274320 h 726186"/>
              <a:gd name="connsiteX5" fmla="*/ 5364480 w 5364480"/>
              <a:gd name="connsiteY5" fmla="*/ 228600 h 726186"/>
              <a:gd name="connsiteX0" fmla="*/ 0 w 5364480"/>
              <a:gd name="connsiteY0" fmla="*/ 0 h 728447"/>
              <a:gd name="connsiteX1" fmla="*/ 1011565 w 5364480"/>
              <a:gd name="connsiteY1" fmla="*/ 129741 h 728447"/>
              <a:gd name="connsiteX2" fmla="*/ 1463040 w 5364480"/>
              <a:gd name="connsiteY2" fmla="*/ 624840 h 728447"/>
              <a:gd name="connsiteX3" fmla="*/ 3733800 w 5364480"/>
              <a:gd name="connsiteY3" fmla="*/ 701040 h 728447"/>
              <a:gd name="connsiteX4" fmla="*/ 3992880 w 5364480"/>
              <a:gd name="connsiteY4" fmla="*/ 274320 h 728447"/>
              <a:gd name="connsiteX5" fmla="*/ 5364480 w 5364480"/>
              <a:gd name="connsiteY5" fmla="*/ 228600 h 728447"/>
              <a:gd name="connsiteX0" fmla="*/ 0 w 5364480"/>
              <a:gd name="connsiteY0" fmla="*/ 0 h 715501"/>
              <a:gd name="connsiteX1" fmla="*/ 1011565 w 5364480"/>
              <a:gd name="connsiteY1" fmla="*/ 129741 h 715501"/>
              <a:gd name="connsiteX2" fmla="*/ 1156499 w 5364480"/>
              <a:gd name="connsiteY2" fmla="*/ 570137 h 715501"/>
              <a:gd name="connsiteX3" fmla="*/ 3733800 w 5364480"/>
              <a:gd name="connsiteY3" fmla="*/ 701040 h 715501"/>
              <a:gd name="connsiteX4" fmla="*/ 3992880 w 5364480"/>
              <a:gd name="connsiteY4" fmla="*/ 274320 h 715501"/>
              <a:gd name="connsiteX5" fmla="*/ 5364480 w 5364480"/>
              <a:gd name="connsiteY5" fmla="*/ 228600 h 715501"/>
              <a:gd name="connsiteX0" fmla="*/ 0 w 5364480"/>
              <a:gd name="connsiteY0" fmla="*/ 0 h 715501"/>
              <a:gd name="connsiteX1" fmla="*/ 1011565 w 5364480"/>
              <a:gd name="connsiteY1" fmla="*/ 129741 h 715501"/>
              <a:gd name="connsiteX2" fmla="*/ 1156499 w 5364480"/>
              <a:gd name="connsiteY2" fmla="*/ 570138 h 715501"/>
              <a:gd name="connsiteX3" fmla="*/ 3733800 w 5364480"/>
              <a:gd name="connsiteY3" fmla="*/ 701040 h 715501"/>
              <a:gd name="connsiteX4" fmla="*/ 3992880 w 5364480"/>
              <a:gd name="connsiteY4" fmla="*/ 274320 h 715501"/>
              <a:gd name="connsiteX5" fmla="*/ 5364480 w 5364480"/>
              <a:gd name="connsiteY5" fmla="*/ 228600 h 715501"/>
              <a:gd name="connsiteX0" fmla="*/ 0 w 5364480"/>
              <a:gd name="connsiteY0" fmla="*/ 0 h 715501"/>
              <a:gd name="connsiteX1" fmla="*/ 1011565 w 5364480"/>
              <a:gd name="connsiteY1" fmla="*/ 129741 h 715501"/>
              <a:gd name="connsiteX2" fmla="*/ 1258679 w 5364480"/>
              <a:gd name="connsiteY2" fmla="*/ 570138 h 715501"/>
              <a:gd name="connsiteX3" fmla="*/ 3733800 w 5364480"/>
              <a:gd name="connsiteY3" fmla="*/ 701040 h 715501"/>
              <a:gd name="connsiteX4" fmla="*/ 3992880 w 5364480"/>
              <a:gd name="connsiteY4" fmla="*/ 274320 h 715501"/>
              <a:gd name="connsiteX5" fmla="*/ 5364480 w 5364480"/>
              <a:gd name="connsiteY5" fmla="*/ 228600 h 715501"/>
              <a:gd name="connsiteX0" fmla="*/ 0 w 5364480"/>
              <a:gd name="connsiteY0" fmla="*/ 0 h 715501"/>
              <a:gd name="connsiteX1" fmla="*/ 1011565 w 5364480"/>
              <a:gd name="connsiteY1" fmla="*/ 129741 h 715501"/>
              <a:gd name="connsiteX2" fmla="*/ 1258679 w 5364480"/>
              <a:gd name="connsiteY2" fmla="*/ 570138 h 715501"/>
              <a:gd name="connsiteX3" fmla="*/ 3733800 w 5364480"/>
              <a:gd name="connsiteY3" fmla="*/ 701040 h 715501"/>
              <a:gd name="connsiteX4" fmla="*/ 4174535 w 5364480"/>
              <a:gd name="connsiteY4" fmla="*/ 274320 h 715501"/>
              <a:gd name="connsiteX5" fmla="*/ 5364480 w 5364480"/>
              <a:gd name="connsiteY5" fmla="*/ 228600 h 71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4480" h="715501">
                <a:moveTo>
                  <a:pt x="0" y="0"/>
                </a:moveTo>
                <a:cubicBezTo>
                  <a:pt x="541020" y="55880"/>
                  <a:pt x="801785" y="34718"/>
                  <a:pt x="1011565" y="129741"/>
                </a:cubicBezTo>
                <a:cubicBezTo>
                  <a:pt x="1221345" y="224764"/>
                  <a:pt x="804973" y="474922"/>
                  <a:pt x="1258679" y="570138"/>
                </a:cubicBezTo>
                <a:cubicBezTo>
                  <a:pt x="1712385" y="665355"/>
                  <a:pt x="3247824" y="750343"/>
                  <a:pt x="3733800" y="701040"/>
                </a:cubicBezTo>
                <a:cubicBezTo>
                  <a:pt x="4219776" y="651737"/>
                  <a:pt x="3902755" y="353060"/>
                  <a:pt x="4174535" y="274320"/>
                </a:cubicBezTo>
                <a:cubicBezTo>
                  <a:pt x="4446315" y="195580"/>
                  <a:pt x="4753610" y="207010"/>
                  <a:pt x="5364480" y="228600"/>
                </a:cubicBezTo>
              </a:path>
            </a:pathLst>
          </a:custGeom>
          <a:ln w="38100">
            <a:solidFill>
              <a:srgbClr val="FF0000"/>
            </a:solidFill>
            <a:prstDash val="dash"/>
            <a:tailEnd type="none"/>
          </a:ln>
          <a:effectLst>
            <a:glow rad="25400">
              <a:schemeClr val="bg1"/>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Calibri" panose="020F0502020204030204" pitchFamily="34" charset="0"/>
            </a:endParaRPr>
          </a:p>
        </p:txBody>
      </p:sp>
      <p:sp>
        <p:nvSpPr>
          <p:cNvPr id="4" name="Freeform 3"/>
          <p:cNvSpPr/>
          <p:nvPr/>
        </p:nvSpPr>
        <p:spPr>
          <a:xfrm>
            <a:off x="2186940" y="2731303"/>
            <a:ext cx="3807460" cy="641817"/>
          </a:xfrm>
          <a:custGeom>
            <a:avLst/>
            <a:gdLst>
              <a:gd name="connsiteX0" fmla="*/ 4754880 w 4754880"/>
              <a:gd name="connsiteY0" fmla="*/ 694073 h 694073"/>
              <a:gd name="connsiteX1" fmla="*/ 2204720 w 4754880"/>
              <a:gd name="connsiteY1" fmla="*/ 104793 h 694073"/>
              <a:gd name="connsiteX2" fmla="*/ 0 w 4754880"/>
              <a:gd name="connsiteY2" fmla="*/ 3193 h 694073"/>
            </a:gdLst>
            <a:ahLst/>
            <a:cxnLst>
              <a:cxn ang="0">
                <a:pos x="connsiteX0" y="connsiteY0"/>
              </a:cxn>
              <a:cxn ang="0">
                <a:pos x="connsiteX1" y="connsiteY1"/>
              </a:cxn>
              <a:cxn ang="0">
                <a:pos x="connsiteX2" y="connsiteY2"/>
              </a:cxn>
            </a:cxnLst>
            <a:rect l="l" t="t" r="r" b="b"/>
            <a:pathLst>
              <a:path w="4754880" h="694073">
                <a:moveTo>
                  <a:pt x="4754880" y="694073"/>
                </a:moveTo>
                <a:cubicBezTo>
                  <a:pt x="3876040" y="457006"/>
                  <a:pt x="2997200" y="219940"/>
                  <a:pt x="2204720" y="104793"/>
                </a:cubicBezTo>
                <a:cubicBezTo>
                  <a:pt x="1412240" y="-10354"/>
                  <a:pt x="706120" y="-3581"/>
                  <a:pt x="0" y="3193"/>
                </a:cubicBezTo>
              </a:path>
            </a:pathLst>
          </a:custGeom>
          <a:ln w="38100">
            <a:solidFill>
              <a:srgbClr val="FF0000"/>
            </a:solidFill>
            <a:prstDash val="dash"/>
            <a:tailEnd type="none"/>
          </a:ln>
          <a:effectLst>
            <a:glow rad="25400">
              <a:schemeClr val="bg1"/>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Calibri" panose="020F0502020204030204" pitchFamily="34" charset="0"/>
            </a:endParaRPr>
          </a:p>
        </p:txBody>
      </p:sp>
      <p:sp>
        <p:nvSpPr>
          <p:cNvPr id="3" name="Text Box 6">
            <a:extLst>
              <a:ext uri="{FF2B5EF4-FFF2-40B4-BE49-F238E27FC236}">
                <a16:creationId xmlns:a16="http://schemas.microsoft.com/office/drawing/2014/main" id="{879C49E8-2FE5-3C72-C306-AB0ED97881FB}"/>
              </a:ext>
            </a:extLst>
          </p:cNvPr>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a:solidFill>
                  <a:srgbClr val="003300"/>
                </a:solidFill>
                <a:latin typeface="Calibri" panose="020F0502020204030204" pitchFamily="34" charset="0"/>
              </a:rPr>
              <a:t>Sectional Fill</a:t>
            </a:r>
          </a:p>
        </p:txBody>
      </p:sp>
      <p:sp>
        <p:nvSpPr>
          <p:cNvPr id="2" name="TextBox 1">
            <a:extLst>
              <a:ext uri="{FF2B5EF4-FFF2-40B4-BE49-F238E27FC236}">
                <a16:creationId xmlns:a16="http://schemas.microsoft.com/office/drawing/2014/main" id="{56212A05-CE71-6B19-A28A-CC45E1FE371F}"/>
              </a:ext>
            </a:extLst>
          </p:cNvPr>
          <p:cNvSpPr txBox="1"/>
          <p:nvPr/>
        </p:nvSpPr>
        <p:spPr>
          <a:xfrm>
            <a:off x="4167270" y="5659573"/>
            <a:ext cx="4803111" cy="584775"/>
          </a:xfrm>
          <a:prstGeom prst="rect">
            <a:avLst/>
          </a:prstGeom>
          <a:solidFill>
            <a:srgbClr val="FFFFFF"/>
          </a:solidFill>
          <a:ln w="9525">
            <a:solidFill>
              <a:schemeClr val="tx1"/>
            </a:solidFill>
            <a:miter lim="800000"/>
            <a:headEnd/>
            <a:tailEnd/>
          </a:ln>
        </p:spPr>
        <p:txBody>
          <a:bodyPr wrap="none">
            <a:spAutoFit/>
          </a:bodyPr>
          <a:lstStyle>
            <a:defPPr>
              <a:defRPr lang="en-US"/>
            </a:defPPr>
            <a:lvl1pPr>
              <a:defRPr sz="2000">
                <a:solidFill>
                  <a:srgbClr val="000000"/>
                </a:solidFill>
                <a:latin typeface="Calibri" panose="020F0502020204030204" pitchFamily="34" charset="0"/>
              </a:defRPr>
            </a:lvl1pPr>
          </a:lstStyle>
          <a:p>
            <a:r>
              <a:rPr lang="en-US" sz="3200" dirty="0"/>
              <a:t>Limitations on steep slopes</a:t>
            </a:r>
          </a:p>
        </p:txBody>
      </p:sp>
    </p:spTree>
    <p:extLst>
      <p:ext uri="{BB962C8B-B14F-4D97-AF65-F5344CB8AC3E}">
        <p14:creationId xmlns:p14="http://schemas.microsoft.com/office/powerpoint/2010/main" val="21832105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enevel\Desktop\Photos\Dirt and Gravel\McKean\Prospect\Fill\1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0" y="347854"/>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pitchFamily="34" charset="0"/>
            </a:endParaRPr>
          </a:p>
        </p:txBody>
      </p:sp>
      <p:cxnSp>
        <p:nvCxnSpPr>
          <p:cNvPr id="40" name="Straight Arrow Connector 39"/>
          <p:cNvCxnSpPr/>
          <p:nvPr/>
        </p:nvCxnSpPr>
        <p:spPr>
          <a:xfrm>
            <a:off x="3886200" y="2057400"/>
            <a:ext cx="994893" cy="3750972"/>
          </a:xfrm>
          <a:prstGeom prst="straightConnector1">
            <a:avLst/>
          </a:prstGeom>
          <a:ln w="63500">
            <a:solidFill>
              <a:srgbClr val="0070C0"/>
            </a:solidFill>
            <a:prstDash val="dash"/>
            <a:tailEnd type="triangle"/>
          </a:ln>
          <a:effectLst>
            <a:glow rad="25400">
              <a:schemeClr val="bg1"/>
            </a:glo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897" y="347854"/>
            <a:ext cx="5878297" cy="707886"/>
          </a:xfrm>
          <a:prstGeom prst="rect">
            <a:avLst/>
          </a:prstGeom>
          <a:solidFill>
            <a:srgbClr val="FFFFFF"/>
          </a:solidFill>
          <a:ln w="9525">
            <a:solidFill>
              <a:schemeClr val="tx1"/>
            </a:solidFill>
            <a:miter lim="800000"/>
            <a:headEnd/>
            <a:tailEnd/>
          </a:ln>
        </p:spPr>
        <p:txBody>
          <a:bodyPr wrap="square">
            <a:spAutoFit/>
          </a:bodyPr>
          <a:lstStyle>
            <a:defPPr>
              <a:defRPr lang="en-US"/>
            </a:defPPr>
            <a:lvl1pPr>
              <a:defRPr sz="2000">
                <a:solidFill>
                  <a:srgbClr val="000000"/>
                </a:solidFill>
              </a:defRPr>
            </a:lvl1pPr>
          </a:lstStyle>
          <a:p>
            <a:r>
              <a:rPr lang="en-US" b="1">
                <a:latin typeface="Calibri" panose="020F0502020204030204" pitchFamily="34" charset="0"/>
              </a:rPr>
              <a:t>Elevated road and ditches relieves ditch flow volumes, reduces erosion and road problems.</a:t>
            </a:r>
          </a:p>
        </p:txBody>
      </p:sp>
      <p:sp>
        <p:nvSpPr>
          <p:cNvPr id="6" name="Freeform 5"/>
          <p:cNvSpPr/>
          <p:nvPr/>
        </p:nvSpPr>
        <p:spPr>
          <a:xfrm>
            <a:off x="6693563" y="1840375"/>
            <a:ext cx="2126346" cy="3460830"/>
          </a:xfrm>
          <a:custGeom>
            <a:avLst/>
            <a:gdLst>
              <a:gd name="connsiteX0" fmla="*/ 656361 w 2126346"/>
              <a:gd name="connsiteY0" fmla="*/ 0 h 3460830"/>
              <a:gd name="connsiteX1" fmla="*/ 54478 w 2126346"/>
              <a:gd name="connsiteY1" fmla="*/ 706055 h 3460830"/>
              <a:gd name="connsiteX2" fmla="*/ 262822 w 2126346"/>
              <a:gd name="connsiteY2" fmla="*/ 1794076 h 3460830"/>
              <a:gd name="connsiteX3" fmla="*/ 2126346 w 2126346"/>
              <a:gd name="connsiteY3" fmla="*/ 3460830 h 3460830"/>
            </a:gdLst>
            <a:ahLst/>
            <a:cxnLst>
              <a:cxn ang="0">
                <a:pos x="connsiteX0" y="connsiteY0"/>
              </a:cxn>
              <a:cxn ang="0">
                <a:pos x="connsiteX1" y="connsiteY1"/>
              </a:cxn>
              <a:cxn ang="0">
                <a:pos x="connsiteX2" y="connsiteY2"/>
              </a:cxn>
              <a:cxn ang="0">
                <a:pos x="connsiteX3" y="connsiteY3"/>
              </a:cxn>
            </a:cxnLst>
            <a:rect l="l" t="t" r="r" b="b"/>
            <a:pathLst>
              <a:path w="2126346" h="3460830">
                <a:moveTo>
                  <a:pt x="656361" y="0"/>
                </a:moveTo>
                <a:cubicBezTo>
                  <a:pt x="388214" y="203521"/>
                  <a:pt x="120068" y="407042"/>
                  <a:pt x="54478" y="706055"/>
                </a:cubicBezTo>
                <a:cubicBezTo>
                  <a:pt x="-11112" y="1005068"/>
                  <a:pt x="-82489" y="1334947"/>
                  <a:pt x="262822" y="1794076"/>
                </a:cubicBezTo>
                <a:cubicBezTo>
                  <a:pt x="608133" y="2253205"/>
                  <a:pt x="1367239" y="2857017"/>
                  <a:pt x="2126346" y="3460830"/>
                </a:cubicBezTo>
              </a:path>
            </a:pathLst>
          </a:custGeom>
          <a:ln w="63500">
            <a:solidFill>
              <a:srgbClr val="0070C0"/>
            </a:solidFill>
            <a:prstDash val="dash"/>
            <a:tailEnd type="triangle"/>
          </a:ln>
          <a:effectLst>
            <a:glow rad="25400">
              <a:schemeClr val="bg1"/>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endParaRPr>
          </a:p>
        </p:txBody>
      </p:sp>
      <p:sp>
        <p:nvSpPr>
          <p:cNvPr id="18" name="Text Box 3"/>
          <p:cNvSpPr txBox="1">
            <a:spLocks noChangeArrowheads="1"/>
          </p:cNvSpPr>
          <p:nvPr/>
        </p:nvSpPr>
        <p:spPr bwMode="auto">
          <a:xfrm>
            <a:off x="522507" y="1287550"/>
            <a:ext cx="1143959" cy="400110"/>
          </a:xfrm>
          <a:prstGeom prst="rect">
            <a:avLst/>
          </a:prstGeom>
          <a:solidFill>
            <a:srgbClr val="FFFFFF"/>
          </a:solidFill>
          <a:ln w="9525">
            <a:solidFill>
              <a:schemeClr val="tx1"/>
            </a:solidFill>
            <a:miter lim="800000"/>
            <a:headEnd/>
            <a:tailEnd/>
          </a:ln>
        </p:spPr>
        <p:txBody>
          <a:bodyPr wrap="square">
            <a:spAutoFit/>
          </a:bodyPr>
          <a:lstStyle/>
          <a:p>
            <a:r>
              <a:rPr lang="en-US" sz="2000">
                <a:solidFill>
                  <a:srgbClr val="000000"/>
                </a:solidFill>
                <a:latin typeface="Calibri" panose="020F0502020204030204" pitchFamily="34" charset="0"/>
              </a:rPr>
              <a:t>AFTER</a:t>
            </a:r>
          </a:p>
        </p:txBody>
      </p:sp>
      <p:sp>
        <p:nvSpPr>
          <p:cNvPr id="13" name="Text Box 4"/>
          <p:cNvSpPr txBox="1">
            <a:spLocks noChangeArrowheads="1"/>
          </p:cNvSpPr>
          <p:nvPr/>
        </p:nvSpPr>
        <p:spPr bwMode="auto">
          <a:xfrm>
            <a:off x="2784988" y="2749037"/>
            <a:ext cx="1100621" cy="400110"/>
          </a:xfrm>
          <a:prstGeom prst="rect">
            <a:avLst/>
          </a:prstGeom>
          <a:solidFill>
            <a:srgbClr val="FFFFFF"/>
          </a:solidFill>
          <a:ln w="9525">
            <a:solidFill>
              <a:schemeClr val="tx1"/>
            </a:solidFill>
            <a:miter lim="800000"/>
            <a:headEnd/>
            <a:tailEnd/>
          </a:ln>
        </p:spPr>
        <p:txBody>
          <a:bodyPr wrap="none">
            <a:spAutoFit/>
          </a:bodyPr>
          <a:lstStyle/>
          <a:p>
            <a:r>
              <a:rPr lang="en-US" sz="2000">
                <a:solidFill>
                  <a:srgbClr val="000000"/>
                </a:solidFill>
                <a:latin typeface="Calibri" panose="020F0502020204030204" pitchFamily="34" charset="0"/>
              </a:rPr>
              <a:t>elevated</a:t>
            </a:r>
          </a:p>
        </p:txBody>
      </p:sp>
      <p:cxnSp>
        <p:nvCxnSpPr>
          <p:cNvPr id="14" name="Straight Arrow Connector 13"/>
          <p:cNvCxnSpPr>
            <a:stCxn id="20" idx="3"/>
          </p:cNvCxnSpPr>
          <p:nvPr/>
        </p:nvCxnSpPr>
        <p:spPr>
          <a:xfrm>
            <a:off x="5937688" y="1403212"/>
            <a:ext cx="1301312" cy="22939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Text Box 4"/>
          <p:cNvSpPr txBox="1">
            <a:spLocks noChangeArrowheads="1"/>
          </p:cNvSpPr>
          <p:nvPr/>
        </p:nvSpPr>
        <p:spPr bwMode="auto">
          <a:xfrm>
            <a:off x="3553509" y="1203157"/>
            <a:ext cx="2384179" cy="400110"/>
          </a:xfrm>
          <a:prstGeom prst="rect">
            <a:avLst/>
          </a:prstGeom>
          <a:solidFill>
            <a:srgbClr val="FFFFFF"/>
          </a:solidFill>
          <a:ln w="9525">
            <a:solidFill>
              <a:schemeClr val="tx1"/>
            </a:solidFill>
            <a:miter lim="800000"/>
            <a:headEnd/>
            <a:tailEnd/>
          </a:ln>
        </p:spPr>
        <p:txBody>
          <a:bodyPr wrap="none">
            <a:spAutoFit/>
          </a:bodyPr>
          <a:lstStyle/>
          <a:p>
            <a:r>
              <a:rPr lang="en-US" sz="2000">
                <a:solidFill>
                  <a:srgbClr val="000000"/>
                </a:solidFill>
                <a:latin typeface="Calibri" panose="020F0502020204030204" pitchFamily="34" charset="0"/>
              </a:rPr>
              <a:t>still entrenched here</a:t>
            </a:r>
          </a:p>
        </p:txBody>
      </p:sp>
      <p:sp>
        <p:nvSpPr>
          <p:cNvPr id="2" name="Text Box 6">
            <a:extLst>
              <a:ext uri="{FF2B5EF4-FFF2-40B4-BE49-F238E27FC236}">
                <a16:creationId xmlns:a16="http://schemas.microsoft.com/office/drawing/2014/main" id="{63ED820E-C7E7-E4B2-6060-40A1C9EB9B9D}"/>
              </a:ext>
            </a:extLst>
          </p:cNvPr>
          <p:cNvSpPr txBox="1">
            <a:spLocks noChangeArrowheads="1"/>
          </p:cNvSpPr>
          <p:nvPr/>
        </p:nvSpPr>
        <p:spPr bwMode="auto">
          <a:xfrm>
            <a:off x="4591195" y="-55244"/>
            <a:ext cx="4560425" cy="430887"/>
          </a:xfrm>
          <a:prstGeom prst="rect">
            <a:avLst/>
          </a:prstGeom>
          <a:noFill/>
          <a:ln w="9525">
            <a:noFill/>
            <a:miter lim="800000"/>
            <a:headEnd/>
            <a:tailEnd/>
          </a:ln>
        </p:spPr>
        <p:txBody>
          <a:bodyPr wrap="square">
            <a:spAutoFit/>
          </a:bodyPr>
          <a:lstStyle/>
          <a:p>
            <a:pPr algn="ctr">
              <a:tabLst>
                <a:tab pos="4860925" algn="l"/>
              </a:tabLst>
            </a:pPr>
            <a:r>
              <a:rPr lang="en-US" sz="2200">
                <a:solidFill>
                  <a:srgbClr val="003300"/>
                </a:solidFill>
                <a:latin typeface="Calibri" panose="020F0502020204030204" pitchFamily="34" charset="0"/>
              </a:rPr>
              <a:t>Sectional Fill</a:t>
            </a:r>
          </a:p>
        </p:txBody>
      </p:sp>
    </p:spTree>
    <p:extLst>
      <p:ext uri="{BB962C8B-B14F-4D97-AF65-F5344CB8AC3E}">
        <p14:creationId xmlns:p14="http://schemas.microsoft.com/office/powerpoint/2010/main" val="31565707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0898" name="Rectangle 4"/>
          <p:cNvSpPr>
            <a:spLocks noGrp="1" noChangeArrowheads="1"/>
          </p:cNvSpPr>
          <p:nvPr>
            <p:ph idx="1"/>
          </p:nvPr>
        </p:nvSpPr>
        <p:spPr>
          <a:xfrm>
            <a:off x="3223491" y="449943"/>
            <a:ext cx="5760852" cy="5638800"/>
          </a:xfrm>
          <a:noFill/>
        </p:spPr>
        <p:txBody>
          <a:bodyPr/>
          <a:lstStyle/>
          <a:p>
            <a:pPr eaLnBrk="1" hangingPunct="1">
              <a:buFontTx/>
              <a:buNone/>
            </a:pPr>
            <a:r>
              <a:rPr lang="en-US" sz="4000" b="1" dirty="0">
                <a:solidFill>
                  <a:srgbClr val="FFFF00"/>
                </a:solidFill>
              </a:rPr>
              <a:t>Shallow Crosspipes</a:t>
            </a:r>
          </a:p>
          <a:p>
            <a:pPr eaLnBrk="1" hangingPunct="1">
              <a:buFontTx/>
              <a:buNone/>
            </a:pPr>
            <a:endParaRPr lang="en-US" sz="1200" b="1" dirty="0">
              <a:solidFill>
                <a:schemeClr val="bg1"/>
              </a:solidFill>
            </a:endParaRPr>
          </a:p>
        </p:txBody>
      </p:sp>
      <p:pic>
        <p:nvPicPr>
          <p:cNvPr id="6" name="Picture 5" descr="A picture containing tree, ground, outdoor, nature&#10;&#10;Description automatically generated">
            <a:extLst>
              <a:ext uri="{FF2B5EF4-FFF2-40B4-BE49-F238E27FC236}">
                <a16:creationId xmlns:a16="http://schemas.microsoft.com/office/drawing/2014/main" id="{CB997E6F-1524-4A41-9637-4A5BF2F5DA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2712027" cy="6858000"/>
          </a:xfrm>
          <a:prstGeom prst="rect">
            <a:avLst/>
          </a:prstGeom>
        </p:spPr>
      </p:pic>
      <p:pic>
        <p:nvPicPr>
          <p:cNvPr id="2" name="Picture 1" descr="A picture containing tree, grass, outdoor, forest&#10;&#10;Description automatically generated">
            <a:extLst>
              <a:ext uri="{FF2B5EF4-FFF2-40B4-BE49-F238E27FC236}">
                <a16:creationId xmlns:a16="http://schemas.microsoft.com/office/drawing/2014/main" id="{57E6E3FA-FF9A-1CA5-5248-415AB5E880D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3118427" cy="6858000"/>
          </a:xfrm>
          <a:prstGeom prst="rect">
            <a:avLst/>
          </a:prstGeom>
        </p:spPr>
      </p:pic>
      <p:sp>
        <p:nvSpPr>
          <p:cNvPr id="3" name="TextBox 2">
            <a:extLst>
              <a:ext uri="{FF2B5EF4-FFF2-40B4-BE49-F238E27FC236}">
                <a16:creationId xmlns:a16="http://schemas.microsoft.com/office/drawing/2014/main" id="{9B71166F-79A7-687B-0C02-FCFE3FEFB690}"/>
              </a:ext>
            </a:extLst>
          </p:cNvPr>
          <p:cNvSpPr txBox="1"/>
          <p:nvPr/>
        </p:nvSpPr>
        <p:spPr>
          <a:xfrm>
            <a:off x="3197264" y="1349406"/>
            <a:ext cx="5866837" cy="1200329"/>
          </a:xfrm>
          <a:prstGeom prst="rect">
            <a:avLst/>
          </a:prstGeom>
          <a:noFill/>
        </p:spPr>
        <p:txBody>
          <a:bodyPr wrap="square" rtlCol="0">
            <a:spAutoFit/>
          </a:bodyPr>
          <a:lstStyle/>
          <a:p>
            <a:r>
              <a:rPr lang="en-US" dirty="0">
                <a:solidFill>
                  <a:schemeClr val="bg1"/>
                </a:solidFill>
              </a:rPr>
              <a:t>The Shallow Pipe Requires Pipe!</a:t>
            </a:r>
          </a:p>
        </p:txBody>
      </p:sp>
    </p:spTree>
    <p:extLst>
      <p:ext uri="{BB962C8B-B14F-4D97-AF65-F5344CB8AC3E}">
        <p14:creationId xmlns:p14="http://schemas.microsoft.com/office/powerpoint/2010/main" val="23009447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6281" name="Picture 9">
            <a:extLst>
              <a:ext uri="{FF2B5EF4-FFF2-40B4-BE49-F238E27FC236}">
                <a16:creationId xmlns:a16="http://schemas.microsoft.com/office/drawing/2014/main" id="{B630641B-CA1E-61E1-548F-30C68A07F25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37307"/>
            <a:ext cx="4579938" cy="6932613"/>
          </a:xfrm>
          <a:prstGeom prst="rect">
            <a:avLst/>
          </a:prstGeom>
          <a:noFill/>
          <a:extLst>
            <a:ext uri="{909E8E84-426E-40DD-AFC4-6F175D3DCCD1}">
              <a14:hiddenFill xmlns:a14="http://schemas.microsoft.com/office/drawing/2010/main">
                <a:solidFill>
                  <a:srgbClr val="FFFFFF"/>
                </a:solidFill>
              </a14:hiddenFill>
            </a:ext>
          </a:extLst>
        </p:spPr>
      </p:pic>
      <p:sp>
        <p:nvSpPr>
          <p:cNvPr id="566278" name="Text Box 6">
            <a:extLst>
              <a:ext uri="{FF2B5EF4-FFF2-40B4-BE49-F238E27FC236}">
                <a16:creationId xmlns:a16="http://schemas.microsoft.com/office/drawing/2014/main" id="{03068B9E-95D6-0207-4FDA-A2BC6C7664E5}"/>
              </a:ext>
            </a:extLst>
          </p:cNvPr>
          <p:cNvSpPr txBox="1">
            <a:spLocks noChangeArrowheads="1"/>
          </p:cNvSpPr>
          <p:nvPr/>
        </p:nvSpPr>
        <p:spPr bwMode="auto">
          <a:xfrm>
            <a:off x="169863" y="681038"/>
            <a:ext cx="4283075" cy="3797963"/>
          </a:xfrm>
          <a:prstGeom prst="rect">
            <a:avLst/>
          </a:prstGeom>
          <a:solidFill>
            <a:schemeClr val="tx1"/>
          </a:solidFill>
          <a:ln>
            <a:noFill/>
          </a:ln>
          <a:effectLst/>
        </p:spPr>
        <p:txBody>
          <a:bodyPr>
            <a:spAutoFit/>
          </a:bodyPr>
          <a:lstStyle>
            <a:lvl1pPr marL="174625" indent="-174625"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40000"/>
              </a:spcBef>
            </a:pPr>
            <a:r>
              <a:rPr lang="en-US" altLang="en-US" sz="2800" dirty="0">
                <a:solidFill>
                  <a:schemeClr val="bg1"/>
                </a:solidFill>
              </a:rPr>
              <a:t>12, 15, 18 inch ???</a:t>
            </a:r>
          </a:p>
          <a:p>
            <a:pPr>
              <a:spcBef>
                <a:spcPct val="40000"/>
              </a:spcBef>
            </a:pPr>
            <a:endParaRPr lang="en-US" altLang="en-US" sz="2800" dirty="0">
              <a:solidFill>
                <a:schemeClr val="bg1"/>
              </a:solidFill>
            </a:endParaRPr>
          </a:p>
          <a:p>
            <a:pPr>
              <a:spcBef>
                <a:spcPct val="40000"/>
              </a:spcBef>
            </a:pPr>
            <a:r>
              <a:rPr lang="en-US" altLang="en-US" sz="2800" dirty="0">
                <a:solidFill>
                  <a:schemeClr val="bg1"/>
                </a:solidFill>
              </a:rPr>
              <a:t>Should always be longer than a traditional pipe.</a:t>
            </a:r>
          </a:p>
          <a:p>
            <a:pPr>
              <a:spcBef>
                <a:spcPct val="40000"/>
              </a:spcBef>
            </a:pPr>
            <a:endParaRPr lang="en-US" altLang="en-US" sz="2800" dirty="0">
              <a:solidFill>
                <a:schemeClr val="bg1"/>
              </a:solidFill>
            </a:endParaRPr>
          </a:p>
          <a:p>
            <a:pPr>
              <a:spcBef>
                <a:spcPct val="40000"/>
              </a:spcBef>
            </a:pPr>
            <a:endParaRPr lang="en-US" altLang="en-US" sz="2800" dirty="0">
              <a:solidFill>
                <a:schemeClr val="bg1"/>
              </a:solidFill>
            </a:endParaRPr>
          </a:p>
        </p:txBody>
      </p:sp>
      <p:sp>
        <p:nvSpPr>
          <p:cNvPr id="566282" name="Line 10">
            <a:extLst>
              <a:ext uri="{FF2B5EF4-FFF2-40B4-BE49-F238E27FC236}">
                <a16:creationId xmlns:a16="http://schemas.microsoft.com/office/drawing/2014/main" id="{BEFF4EF3-81E3-2FD0-6F5D-9CF3DC0F9197}"/>
              </a:ext>
            </a:extLst>
          </p:cNvPr>
          <p:cNvSpPr>
            <a:spLocks noChangeShapeType="1"/>
          </p:cNvSpPr>
          <p:nvPr/>
        </p:nvSpPr>
        <p:spPr bwMode="auto">
          <a:xfrm>
            <a:off x="3284738" y="3116062"/>
            <a:ext cx="2941437" cy="474863"/>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566286" name="Rectangle 14">
            <a:extLst>
              <a:ext uri="{FF2B5EF4-FFF2-40B4-BE49-F238E27FC236}">
                <a16:creationId xmlns:a16="http://schemas.microsoft.com/office/drawing/2014/main" id="{393BA1F4-B286-3462-BC17-2C8EB5473795}"/>
              </a:ext>
            </a:extLst>
          </p:cNvPr>
          <p:cNvSpPr>
            <a:spLocks noChangeArrowheads="1"/>
          </p:cNvSpPr>
          <p:nvPr/>
        </p:nvSpPr>
        <p:spPr bwMode="auto">
          <a:xfrm>
            <a:off x="0" y="1588"/>
            <a:ext cx="9144000" cy="628650"/>
          </a:xfrm>
          <a:prstGeom prst="rect">
            <a:avLst/>
          </a:prstGeom>
          <a:solidFill>
            <a:schemeClr val="bg1"/>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66288" name="Group 16">
            <a:extLst>
              <a:ext uri="{FF2B5EF4-FFF2-40B4-BE49-F238E27FC236}">
                <a16:creationId xmlns:a16="http://schemas.microsoft.com/office/drawing/2014/main" id="{70AD6E19-691F-8A13-6200-FB93A88C01CC}"/>
              </a:ext>
            </a:extLst>
          </p:cNvPr>
          <p:cNvGrpSpPr>
            <a:grpSpLocks/>
          </p:cNvGrpSpPr>
          <p:nvPr/>
        </p:nvGrpSpPr>
        <p:grpSpPr bwMode="auto">
          <a:xfrm>
            <a:off x="0" y="0"/>
            <a:ext cx="4579938" cy="630238"/>
            <a:chOff x="-5" y="0"/>
            <a:chExt cx="2885" cy="480"/>
          </a:xfrm>
        </p:grpSpPr>
        <p:pic>
          <p:nvPicPr>
            <p:cNvPr id="566289" name="Picture 17">
              <a:extLst>
                <a:ext uri="{FF2B5EF4-FFF2-40B4-BE49-F238E27FC236}">
                  <a16:creationId xmlns:a16="http://schemas.microsoft.com/office/drawing/2014/main" id="{D6ED5F68-9758-E526-BF00-8D68B6FAD96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 y="0"/>
              <a:ext cx="2880" cy="473"/>
            </a:xfrm>
            <a:prstGeom prst="rect">
              <a:avLst/>
            </a:prstGeom>
            <a:noFill/>
            <a:extLst>
              <a:ext uri="{909E8E84-426E-40DD-AFC4-6F175D3DCCD1}">
                <a14:hiddenFill xmlns:a14="http://schemas.microsoft.com/office/drawing/2010/main">
                  <a:solidFill>
                    <a:srgbClr val="FFFFFF"/>
                  </a:solidFill>
                </a14:hiddenFill>
              </a:ext>
            </a:extLst>
          </p:spPr>
        </p:pic>
        <p:sp>
          <p:nvSpPr>
            <p:cNvPr id="566290" name="Rectangle 18">
              <a:extLst>
                <a:ext uri="{FF2B5EF4-FFF2-40B4-BE49-F238E27FC236}">
                  <a16:creationId xmlns:a16="http://schemas.microsoft.com/office/drawing/2014/main" id="{706A0687-8A9F-2129-FE13-74733100E6B1}"/>
                </a:ext>
              </a:extLst>
            </p:cNvPr>
            <p:cNvSpPr>
              <a:spLocks noChangeArrowheads="1"/>
            </p:cNvSpPr>
            <p:nvPr/>
          </p:nvSpPr>
          <p:spPr bwMode="auto">
            <a:xfrm>
              <a:off x="0" y="0"/>
              <a:ext cx="2880" cy="480"/>
            </a:xfrm>
            <a:prstGeom prst="rect">
              <a:avLst/>
            </a:prstGeom>
            <a:gradFill rotWithShape="1">
              <a:gsLst>
                <a:gs pos="0">
                  <a:srgbClr val="006600"/>
                </a:gs>
                <a:gs pos="50000">
                  <a:srgbClr val="008000"/>
                </a:gs>
                <a:gs pos="100000">
                  <a:srgbClr val="006600"/>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6291" name="WordArt 19">
              <a:extLst>
                <a:ext uri="{FF2B5EF4-FFF2-40B4-BE49-F238E27FC236}">
                  <a16:creationId xmlns:a16="http://schemas.microsoft.com/office/drawing/2014/main" id="{A6A85530-0FBD-0B0B-1ADB-2EF796B7B73A}"/>
                </a:ext>
              </a:extLst>
            </p:cNvPr>
            <p:cNvSpPr>
              <a:spLocks noChangeArrowheads="1" noChangeShapeType="1" noTextEdit="1"/>
            </p:cNvSpPr>
            <p:nvPr/>
          </p:nvSpPr>
          <p:spPr bwMode="auto">
            <a:xfrm>
              <a:off x="157" y="35"/>
              <a:ext cx="2574" cy="39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kern="10" spc="360" normalizeH="1">
                  <a:ln w="6350">
                    <a:solidFill>
                      <a:srgbClr val="CC0000"/>
                    </a:solidFill>
                    <a:round/>
                    <a:headEnd/>
                    <a:tailEnd/>
                  </a:ln>
                  <a:solidFill>
                    <a:srgbClr val="FFFF00"/>
                  </a:solidFill>
                  <a:latin typeface="Arial Black" panose="020B0A04020102020204" pitchFamily="34" charset="0"/>
                </a:rPr>
                <a:t>ENVIRONMENTALLY  SENSITIVE</a:t>
              </a:r>
            </a:p>
            <a:p>
              <a:r>
                <a:rPr lang="en-US" kern="10" spc="360" normalizeH="1">
                  <a:ln w="6350">
                    <a:solidFill>
                      <a:srgbClr val="CC0000"/>
                    </a:solidFill>
                    <a:round/>
                    <a:headEnd/>
                    <a:tailEnd/>
                  </a:ln>
                  <a:solidFill>
                    <a:srgbClr val="FFFF00"/>
                  </a:solidFill>
                  <a:latin typeface="Arial Black" panose="020B0A04020102020204" pitchFamily="34" charset="0"/>
                </a:rPr>
                <a:t>MAINTENANCE  PRACTICES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0" descr="DSCN002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38" y="15875"/>
            <a:ext cx="9136062" cy="6851650"/>
          </a:xfrm>
          <a:prstGeom prst="rect">
            <a:avLst/>
          </a:prstGeom>
          <a:noFill/>
          <a:ln w="9525">
            <a:noFill/>
            <a:miter lim="800000"/>
            <a:headEnd/>
            <a:tailEnd/>
          </a:ln>
        </p:spPr>
      </p:pic>
      <p:sp>
        <p:nvSpPr>
          <p:cNvPr id="60420" name="Text Box 11"/>
          <p:cNvSpPr txBox="1">
            <a:spLocks noChangeArrowheads="1"/>
          </p:cNvSpPr>
          <p:nvPr/>
        </p:nvSpPr>
        <p:spPr bwMode="auto">
          <a:xfrm>
            <a:off x="8405719" y="6542088"/>
            <a:ext cx="643125" cy="307777"/>
          </a:xfrm>
          <a:prstGeom prst="rect">
            <a:avLst/>
          </a:prstGeom>
          <a:noFill/>
          <a:ln w="9525" algn="ctr">
            <a:noFill/>
            <a:miter lim="800000"/>
            <a:headEnd/>
            <a:tailEnd/>
          </a:ln>
        </p:spPr>
        <p:txBody>
          <a:bodyPr wrap="none">
            <a:spAutoFit/>
          </a:bodyPr>
          <a:lstStyle/>
          <a:p>
            <a:r>
              <a:rPr lang="en-US" sz="1400" b="0">
                <a:latin typeface="Calibri" panose="020F0502020204030204" pitchFamily="34" charset="0"/>
              </a:rPr>
              <a:t>Ex 1/5</a:t>
            </a:r>
          </a:p>
        </p:txBody>
      </p:sp>
      <p:cxnSp>
        <p:nvCxnSpPr>
          <p:cNvPr id="10" name="Straight Arrow Connector 9"/>
          <p:cNvCxnSpPr/>
          <p:nvPr/>
        </p:nvCxnSpPr>
        <p:spPr>
          <a:xfrm>
            <a:off x="6373813" y="2506662"/>
            <a:ext cx="497681" cy="2830448"/>
          </a:xfrm>
          <a:prstGeom prst="straightConnector1">
            <a:avLst/>
          </a:prstGeom>
          <a:ln w="57150">
            <a:solidFill>
              <a:schemeClr val="bg1"/>
            </a:solidFill>
            <a:tailEnd type="triangle"/>
          </a:ln>
          <a:effectLst>
            <a:glow rad="50800">
              <a:schemeClr val="tx1"/>
            </a:glow>
          </a:effectLst>
        </p:spPr>
        <p:style>
          <a:lnRef idx="1">
            <a:schemeClr val="accent1"/>
          </a:lnRef>
          <a:fillRef idx="0">
            <a:schemeClr val="accent1"/>
          </a:fillRef>
          <a:effectRef idx="0">
            <a:schemeClr val="accent1"/>
          </a:effectRef>
          <a:fontRef idx="minor">
            <a:schemeClr val="tx1"/>
          </a:fontRef>
        </p:style>
      </p:cxnSp>
      <p:sp>
        <p:nvSpPr>
          <p:cNvPr id="60422" name="Text Box 2"/>
          <p:cNvSpPr txBox="1">
            <a:spLocks noChangeArrowheads="1"/>
          </p:cNvSpPr>
          <p:nvPr/>
        </p:nvSpPr>
        <p:spPr bwMode="auto">
          <a:xfrm>
            <a:off x="5298839" y="2261505"/>
            <a:ext cx="2149948" cy="344710"/>
          </a:xfrm>
          <a:prstGeom prst="rect">
            <a:avLst/>
          </a:prstGeom>
          <a:solidFill>
            <a:srgbClr val="FFFFFF"/>
          </a:solidFill>
          <a:ln w="12700">
            <a:solidFill>
              <a:schemeClr val="tx1"/>
            </a:solidFill>
            <a:miter lim="800000"/>
            <a:headEnd/>
            <a:tailEnd/>
          </a:ln>
          <a:effectLst>
            <a:softEdge rad="0"/>
          </a:effectLst>
        </p:spPr>
        <p:txBody>
          <a:bodyPr wrap="none" lIns="45720" tIns="18288" rIns="45720" bIns="18288">
            <a:spAutoFit/>
          </a:bodyPr>
          <a:lstStyle>
            <a:defPPr>
              <a:defRPr lang="en-US"/>
            </a:defPPr>
            <a:lvl1pPr>
              <a:defRPr sz="2000">
                <a:solidFill>
                  <a:srgbClr val="000000"/>
                </a:solidFill>
              </a:defRPr>
            </a:lvl1pPr>
          </a:lstStyle>
          <a:p>
            <a:r>
              <a:rPr lang="en-US" b="0" dirty="0">
                <a:latin typeface="Calibri" panose="020F0502020204030204" pitchFamily="34" charset="0"/>
              </a:rPr>
              <a:t>Pipe inlet too deep!</a:t>
            </a:r>
          </a:p>
        </p:txBody>
      </p:sp>
      <p:sp>
        <p:nvSpPr>
          <p:cNvPr id="14" name="Rectangle 13"/>
          <p:cNvSpPr/>
          <p:nvPr/>
        </p:nvSpPr>
        <p:spPr>
          <a:xfrm>
            <a:off x="6096" y="-30478"/>
            <a:ext cx="9144000" cy="320040"/>
          </a:xfrm>
          <a:prstGeom prst="rect">
            <a:avLst/>
          </a:prstGeom>
          <a:gradFill>
            <a:gsLst>
              <a:gs pos="55000">
                <a:srgbClr val="CCECFF"/>
              </a:gs>
              <a:gs pos="45000">
                <a:srgbClr val="333399"/>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solidFill>
                <a:srgbClr val="FFFFFF"/>
              </a:solidFill>
              <a:latin typeface="Calibri" panose="020F0502020204030204" pitchFamily="34" charset="0"/>
            </a:endParaRPr>
          </a:p>
        </p:txBody>
      </p:sp>
      <p:sp>
        <p:nvSpPr>
          <p:cNvPr id="15" name="Text Box 6"/>
          <p:cNvSpPr txBox="1">
            <a:spLocks noChangeArrowheads="1"/>
          </p:cNvSpPr>
          <p:nvPr/>
        </p:nvSpPr>
        <p:spPr bwMode="auto">
          <a:xfrm>
            <a:off x="-1" y="-104537"/>
            <a:ext cx="5086906" cy="461665"/>
          </a:xfrm>
          <a:prstGeom prst="rect">
            <a:avLst/>
          </a:prstGeom>
          <a:noFill/>
          <a:ln w="9525">
            <a:noFill/>
            <a:miter lim="800000"/>
            <a:headEnd/>
            <a:tailEnd/>
          </a:ln>
        </p:spPr>
        <p:txBody>
          <a:bodyPr wrap="square">
            <a:spAutoFit/>
          </a:bodyPr>
          <a:lstStyle/>
          <a:p>
            <a:pPr algn="l">
              <a:tabLst>
                <a:tab pos="4860925" algn="l"/>
              </a:tabLst>
            </a:pPr>
            <a:r>
              <a:rPr lang="en-US" sz="2400" b="0">
                <a:solidFill>
                  <a:srgbClr val="FFFFCC"/>
                </a:solidFill>
                <a:latin typeface="Calibri" panose="020F0502020204030204" pitchFamily="34" charset="0"/>
              </a:rPr>
              <a:t>Ditch Outlets: Traditional Practices</a:t>
            </a:r>
          </a:p>
        </p:txBody>
      </p:sp>
      <p:sp>
        <p:nvSpPr>
          <p:cNvPr id="16" name="Text Box 6"/>
          <p:cNvSpPr txBox="1">
            <a:spLocks noChangeArrowheads="1"/>
          </p:cNvSpPr>
          <p:nvPr/>
        </p:nvSpPr>
        <p:spPr bwMode="auto">
          <a:xfrm>
            <a:off x="4760214" y="-120829"/>
            <a:ext cx="4214622" cy="461665"/>
          </a:xfrm>
          <a:prstGeom prst="rect">
            <a:avLst/>
          </a:prstGeom>
          <a:noFill/>
          <a:ln w="9525">
            <a:noFill/>
            <a:miter lim="800000"/>
            <a:headEnd/>
            <a:tailEnd/>
          </a:ln>
        </p:spPr>
        <p:txBody>
          <a:bodyPr wrap="square">
            <a:spAutoFit/>
          </a:bodyPr>
          <a:lstStyle/>
          <a:p>
            <a:pPr algn="ctr">
              <a:tabLst>
                <a:tab pos="4860925" algn="l"/>
              </a:tabLst>
            </a:pPr>
            <a:r>
              <a:rPr lang="en-US" sz="2400" b="0">
                <a:solidFill>
                  <a:srgbClr val="003300"/>
                </a:solidFill>
                <a:latin typeface="Calibri" panose="020F0502020204030204" pitchFamily="34" charset="0"/>
              </a:rPr>
              <a:t>Pipes to Deep</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0898" name="Rectangle 4"/>
          <p:cNvSpPr>
            <a:spLocks noGrp="1" noChangeArrowheads="1"/>
          </p:cNvSpPr>
          <p:nvPr>
            <p:ph idx="1"/>
          </p:nvPr>
        </p:nvSpPr>
        <p:spPr>
          <a:xfrm>
            <a:off x="3223491" y="449943"/>
            <a:ext cx="5760852" cy="5638800"/>
          </a:xfrm>
          <a:noFill/>
        </p:spPr>
        <p:txBody>
          <a:bodyPr/>
          <a:lstStyle/>
          <a:p>
            <a:pPr eaLnBrk="1" hangingPunct="1">
              <a:buFontTx/>
              <a:buNone/>
            </a:pPr>
            <a:r>
              <a:rPr lang="en-US" sz="4000" b="1" dirty="0">
                <a:solidFill>
                  <a:srgbClr val="FFFF00"/>
                </a:solidFill>
              </a:rPr>
              <a:t>Shallow Crosspipes</a:t>
            </a:r>
          </a:p>
          <a:p>
            <a:pPr eaLnBrk="1" hangingPunct="1">
              <a:buFontTx/>
              <a:buNone/>
            </a:pPr>
            <a:endParaRPr lang="en-US" sz="1200" b="1" dirty="0">
              <a:solidFill>
                <a:schemeClr val="bg1"/>
              </a:solidFill>
            </a:endParaRPr>
          </a:p>
          <a:p>
            <a:pPr marL="457200" lvl="1" indent="0" algn="ctr" eaLnBrk="1" hangingPunct="1">
              <a:buNone/>
            </a:pPr>
            <a:r>
              <a:rPr lang="en-US" sz="3200" dirty="0">
                <a:solidFill>
                  <a:schemeClr val="bg1"/>
                </a:solidFill>
              </a:rPr>
              <a:t>All Pipes Require Head and End Walls!</a:t>
            </a:r>
          </a:p>
          <a:p>
            <a:pPr lvl="1" eaLnBrk="1" hangingPunct="1"/>
            <a:endParaRPr lang="en-US" sz="3200" dirty="0">
              <a:solidFill>
                <a:schemeClr val="bg1"/>
              </a:solidFill>
            </a:endParaRPr>
          </a:p>
        </p:txBody>
      </p:sp>
      <p:pic>
        <p:nvPicPr>
          <p:cNvPr id="6" name="Picture 5" descr="A picture containing tree, ground, outdoor, nature&#10;&#10;Description automatically generated">
            <a:extLst>
              <a:ext uri="{FF2B5EF4-FFF2-40B4-BE49-F238E27FC236}">
                <a16:creationId xmlns:a16="http://schemas.microsoft.com/office/drawing/2014/main" id="{CB997E6F-1524-4A41-9637-4A5BF2F5DA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2712027" cy="6858000"/>
          </a:xfrm>
          <a:prstGeom prst="rect">
            <a:avLst/>
          </a:prstGeom>
        </p:spPr>
      </p:pic>
      <p:pic>
        <p:nvPicPr>
          <p:cNvPr id="2" name="Picture 1" descr="A picture containing tree, grass, outdoor, forest&#10;&#10;Description automatically generated">
            <a:extLst>
              <a:ext uri="{FF2B5EF4-FFF2-40B4-BE49-F238E27FC236}">
                <a16:creationId xmlns:a16="http://schemas.microsoft.com/office/drawing/2014/main" id="{57E6E3FA-FF9A-1CA5-5248-415AB5E880D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3118427" cy="6858000"/>
          </a:xfrm>
          <a:prstGeom prst="rect">
            <a:avLst/>
          </a:prstGeom>
        </p:spPr>
      </p:pic>
    </p:spTree>
    <p:extLst>
      <p:ext uri="{BB962C8B-B14F-4D97-AF65-F5344CB8AC3E}">
        <p14:creationId xmlns:p14="http://schemas.microsoft.com/office/powerpoint/2010/main" val="35547159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938F0B2A-3820-0B9F-31FE-32F7431AFB1A}"/>
              </a:ext>
            </a:extLst>
          </p:cNvPr>
          <p:cNvSpPr>
            <a:spLocks noGrp="1" noChangeArrowheads="1"/>
          </p:cNvSpPr>
          <p:nvPr>
            <p:ph type="title"/>
          </p:nvPr>
        </p:nvSpPr>
        <p:spPr/>
        <p:txBody>
          <a:bodyPr/>
          <a:lstStyle/>
          <a:p>
            <a:endParaRPr lang="en-US" altLang="en-US"/>
          </a:p>
        </p:txBody>
      </p:sp>
      <p:sp>
        <p:nvSpPr>
          <p:cNvPr id="115715" name="Rectangle 3">
            <a:extLst>
              <a:ext uri="{FF2B5EF4-FFF2-40B4-BE49-F238E27FC236}">
                <a16:creationId xmlns:a16="http://schemas.microsoft.com/office/drawing/2014/main" id="{7BA415E1-F4F3-2305-07B6-6B3F43778A56}"/>
              </a:ext>
            </a:extLst>
          </p:cNvPr>
          <p:cNvSpPr>
            <a:spLocks noGrp="1" noChangeArrowheads="1"/>
          </p:cNvSpPr>
          <p:nvPr>
            <p:ph type="body" idx="1"/>
          </p:nvPr>
        </p:nvSpPr>
        <p:spPr/>
        <p:txBody>
          <a:bodyPr/>
          <a:lstStyle/>
          <a:p>
            <a:endParaRPr lang="en-US" altLang="en-US"/>
          </a:p>
        </p:txBody>
      </p:sp>
      <p:pic>
        <p:nvPicPr>
          <p:cNvPr id="115716" name="Picture 4">
            <a:extLst>
              <a:ext uri="{FF2B5EF4-FFF2-40B4-BE49-F238E27FC236}">
                <a16:creationId xmlns:a16="http://schemas.microsoft.com/office/drawing/2014/main" id="{BA50A641-A0E9-CBD9-97AE-F418EBB8D1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5718" name="Text Box 6">
            <a:extLst>
              <a:ext uri="{FF2B5EF4-FFF2-40B4-BE49-F238E27FC236}">
                <a16:creationId xmlns:a16="http://schemas.microsoft.com/office/drawing/2014/main" id="{49ED1CAE-FE2A-7491-1980-77E11B833E9C}"/>
              </a:ext>
            </a:extLst>
          </p:cNvPr>
          <p:cNvSpPr txBox="1">
            <a:spLocks noChangeArrowheads="1"/>
          </p:cNvSpPr>
          <p:nvPr/>
        </p:nvSpPr>
        <p:spPr bwMode="auto">
          <a:xfrm>
            <a:off x="6415088" y="6249988"/>
            <a:ext cx="2728912" cy="608012"/>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t>Inlet Protection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1" name="Picture 3" descr="QAQC_site2_visit_0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524" y="806308"/>
            <a:ext cx="8634225" cy="5612247"/>
          </a:xfrm>
          <a:prstGeom prst="rect">
            <a:avLst/>
          </a:prstGeom>
          <a:noFill/>
          <a:ln w="57150">
            <a:solidFill>
              <a:srgbClr val="000000"/>
            </a:solidFill>
            <a:miter lim="800000"/>
            <a:headEnd/>
            <a:tailEnd/>
          </a:ln>
        </p:spPr>
      </p:pic>
      <p:sp>
        <p:nvSpPr>
          <p:cNvPr id="14" name="Rectangle 13"/>
          <p:cNvSpPr/>
          <p:nvPr/>
        </p:nvSpPr>
        <p:spPr>
          <a:xfrm>
            <a:off x="0" y="0"/>
            <a:ext cx="9144000" cy="714375"/>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endParaRPr>
          </a:p>
        </p:txBody>
      </p:sp>
      <p:sp>
        <p:nvSpPr>
          <p:cNvPr id="119816" name="Text Box 6"/>
          <p:cNvSpPr txBox="1">
            <a:spLocks noChangeArrowheads="1"/>
          </p:cNvSpPr>
          <p:nvPr/>
        </p:nvSpPr>
        <p:spPr bwMode="auto">
          <a:xfrm>
            <a:off x="4343400" y="-55563"/>
            <a:ext cx="4808538" cy="739776"/>
          </a:xfrm>
          <a:prstGeom prst="rect">
            <a:avLst/>
          </a:prstGeom>
          <a:noFill/>
          <a:ln w="9525">
            <a:noFill/>
            <a:miter lim="800000"/>
            <a:headEnd/>
            <a:tailEnd/>
          </a:ln>
        </p:spPr>
        <p:txBody>
          <a:bodyPr>
            <a:spAutoFit/>
          </a:bodyPr>
          <a:lstStyle/>
          <a:p>
            <a:pPr>
              <a:tabLst>
                <a:tab pos="4860925" algn="l"/>
              </a:tabLst>
            </a:pPr>
            <a:r>
              <a:rPr lang="en-US" sz="2200">
                <a:solidFill>
                  <a:srgbClr val="003300"/>
                </a:solidFill>
              </a:rPr>
              <a:t>Proper Crosspipe Installation</a:t>
            </a:r>
          </a:p>
          <a:p>
            <a:pPr>
              <a:tabLst>
                <a:tab pos="4860925" algn="l"/>
              </a:tabLst>
            </a:pPr>
            <a:r>
              <a:rPr lang="en-US" sz="2000">
                <a:solidFill>
                  <a:srgbClr val="003300"/>
                </a:solidFill>
              </a:rPr>
              <a:t>Inlet and Outlet Protection</a:t>
            </a:r>
          </a:p>
        </p:txBody>
      </p:sp>
      <p:sp>
        <p:nvSpPr>
          <p:cNvPr id="119817" name="Text Box 6"/>
          <p:cNvSpPr txBox="1">
            <a:spLocks noChangeArrowheads="1"/>
          </p:cNvSpPr>
          <p:nvPr/>
        </p:nvSpPr>
        <p:spPr bwMode="auto">
          <a:xfrm>
            <a:off x="-20638" y="141288"/>
            <a:ext cx="4591051" cy="431800"/>
          </a:xfrm>
          <a:prstGeom prst="rect">
            <a:avLst/>
          </a:prstGeom>
          <a:noFill/>
          <a:ln w="9525">
            <a:noFill/>
            <a:miter lim="800000"/>
            <a:headEnd/>
            <a:tailEnd/>
          </a:ln>
        </p:spPr>
        <p:txBody>
          <a:bodyPr anchor="ctr">
            <a:spAutoFit/>
          </a:bodyPr>
          <a:lstStyle/>
          <a:p>
            <a:pPr algn="l">
              <a:tabLst>
                <a:tab pos="4860925" algn="l"/>
              </a:tabLst>
            </a:pPr>
            <a:r>
              <a:rPr lang="en-US" sz="2200">
                <a:solidFill>
                  <a:srgbClr val="FFFFCC"/>
                </a:solidFill>
              </a:rPr>
              <a:t>Ditch Outlets ESMPs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0898" name="Rectangle 4"/>
          <p:cNvSpPr>
            <a:spLocks noGrp="1" noChangeArrowheads="1"/>
          </p:cNvSpPr>
          <p:nvPr>
            <p:ph idx="1"/>
          </p:nvPr>
        </p:nvSpPr>
        <p:spPr>
          <a:xfrm>
            <a:off x="3223491" y="449943"/>
            <a:ext cx="5760852" cy="5638800"/>
          </a:xfrm>
          <a:noFill/>
        </p:spPr>
        <p:txBody>
          <a:bodyPr/>
          <a:lstStyle/>
          <a:p>
            <a:pPr eaLnBrk="1" hangingPunct="1">
              <a:buFontTx/>
              <a:buNone/>
            </a:pPr>
            <a:r>
              <a:rPr lang="en-US" sz="4000" b="1" dirty="0">
                <a:solidFill>
                  <a:srgbClr val="FFFF00"/>
                </a:solidFill>
              </a:rPr>
              <a:t>Shallow Crosspipes</a:t>
            </a:r>
          </a:p>
          <a:p>
            <a:pPr eaLnBrk="1" hangingPunct="1">
              <a:buFontTx/>
              <a:buNone/>
            </a:pPr>
            <a:endParaRPr lang="en-US" sz="1200" b="1" dirty="0">
              <a:solidFill>
                <a:schemeClr val="bg1"/>
              </a:solidFill>
            </a:endParaRPr>
          </a:p>
          <a:p>
            <a:pPr lvl="1" eaLnBrk="1" hangingPunct="1">
              <a:buFont typeface="Arial" panose="020B0604020202020204" pitchFamily="34" charset="0"/>
              <a:buChar char="•"/>
            </a:pPr>
            <a:r>
              <a:rPr lang="en-US" sz="3200" dirty="0">
                <a:solidFill>
                  <a:schemeClr val="bg1"/>
                </a:solidFill>
              </a:rPr>
              <a:t>Some History</a:t>
            </a:r>
          </a:p>
          <a:p>
            <a:pPr lvl="1" eaLnBrk="1" hangingPunct="1">
              <a:buFont typeface="Arial" panose="020B0604020202020204" pitchFamily="34" charset="0"/>
              <a:buChar char="•"/>
            </a:pPr>
            <a:r>
              <a:rPr lang="en-US" sz="3200" dirty="0">
                <a:solidFill>
                  <a:schemeClr val="bg1"/>
                </a:solidFill>
              </a:rPr>
              <a:t>Getting more of them</a:t>
            </a:r>
          </a:p>
          <a:p>
            <a:pPr lvl="1" eaLnBrk="1" hangingPunct="1">
              <a:buFont typeface="Arial" panose="020B0604020202020204" pitchFamily="34" charset="0"/>
              <a:buChar char="•"/>
            </a:pPr>
            <a:r>
              <a:rPr lang="en-US" sz="3200" dirty="0">
                <a:solidFill>
                  <a:schemeClr val="bg1"/>
                </a:solidFill>
              </a:rPr>
              <a:t>What do you need in your applications</a:t>
            </a:r>
          </a:p>
          <a:p>
            <a:pPr lvl="1" eaLnBrk="1" hangingPunct="1">
              <a:buFont typeface="Arial" panose="020B0604020202020204" pitchFamily="34" charset="0"/>
              <a:buChar char="•"/>
            </a:pPr>
            <a:r>
              <a:rPr lang="en-US" sz="3200" b="1" u="sng" dirty="0">
                <a:solidFill>
                  <a:schemeClr val="bg1"/>
                </a:solidFill>
              </a:rPr>
              <a:t>Tips for a good Installation.</a:t>
            </a:r>
          </a:p>
          <a:p>
            <a:pPr lvl="1" eaLnBrk="1" hangingPunct="1"/>
            <a:endParaRPr lang="en-US" sz="3200" dirty="0">
              <a:solidFill>
                <a:schemeClr val="bg1"/>
              </a:solidFill>
            </a:endParaRPr>
          </a:p>
          <a:p>
            <a:pPr lvl="1" eaLnBrk="1" hangingPunct="1"/>
            <a:endParaRPr lang="en-US" sz="3200" dirty="0">
              <a:solidFill>
                <a:schemeClr val="bg1"/>
              </a:solidFill>
            </a:endParaRPr>
          </a:p>
        </p:txBody>
      </p:sp>
      <p:pic>
        <p:nvPicPr>
          <p:cNvPr id="6" name="Picture 5" descr="A picture containing tree, ground, outdoor, nature&#10;&#10;Description automatically generated">
            <a:extLst>
              <a:ext uri="{FF2B5EF4-FFF2-40B4-BE49-F238E27FC236}">
                <a16:creationId xmlns:a16="http://schemas.microsoft.com/office/drawing/2014/main" id="{CB997E6F-1524-4A41-9637-4A5BF2F5DA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2712027" cy="6858000"/>
          </a:xfrm>
          <a:prstGeom prst="rect">
            <a:avLst/>
          </a:prstGeom>
        </p:spPr>
      </p:pic>
      <p:pic>
        <p:nvPicPr>
          <p:cNvPr id="2" name="Picture 1" descr="A picture containing tree, grass, outdoor, forest&#10;&#10;Description automatically generated">
            <a:extLst>
              <a:ext uri="{FF2B5EF4-FFF2-40B4-BE49-F238E27FC236}">
                <a16:creationId xmlns:a16="http://schemas.microsoft.com/office/drawing/2014/main" id="{57E6E3FA-FF9A-1CA5-5248-415AB5E880D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3118427" cy="6858000"/>
          </a:xfrm>
          <a:prstGeom prst="rect">
            <a:avLst/>
          </a:prstGeom>
        </p:spPr>
      </p:pic>
    </p:spTree>
    <p:extLst>
      <p:ext uri="{BB962C8B-B14F-4D97-AF65-F5344CB8AC3E}">
        <p14:creationId xmlns:p14="http://schemas.microsoft.com/office/powerpoint/2010/main" val="21382146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86" name="Text Box 46">
            <a:extLst>
              <a:ext uri="{FF2B5EF4-FFF2-40B4-BE49-F238E27FC236}">
                <a16:creationId xmlns:a16="http://schemas.microsoft.com/office/drawing/2014/main" id="{DBA24C35-3738-18C2-72D1-CF723A0B052A}"/>
              </a:ext>
            </a:extLst>
          </p:cNvPr>
          <p:cNvSpPr txBox="1">
            <a:spLocks noChangeArrowheads="1"/>
          </p:cNvSpPr>
          <p:nvPr/>
        </p:nvSpPr>
        <p:spPr bwMode="auto">
          <a:xfrm>
            <a:off x="5202238" y="1189038"/>
            <a:ext cx="3160712" cy="5286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a:t>Undersized Pipes</a:t>
            </a:r>
          </a:p>
        </p:txBody>
      </p:sp>
      <p:sp>
        <p:nvSpPr>
          <p:cNvPr id="547887" name="Rectangle 47">
            <a:extLst>
              <a:ext uri="{FF2B5EF4-FFF2-40B4-BE49-F238E27FC236}">
                <a16:creationId xmlns:a16="http://schemas.microsoft.com/office/drawing/2014/main" id="{56EAF7A5-F9E2-85F8-75FD-F539BD57C85A}"/>
              </a:ext>
            </a:extLst>
          </p:cNvPr>
          <p:cNvSpPr>
            <a:spLocks noChangeArrowheads="1"/>
          </p:cNvSpPr>
          <p:nvPr/>
        </p:nvSpPr>
        <p:spPr bwMode="auto">
          <a:xfrm>
            <a:off x="3175" y="630238"/>
            <a:ext cx="9139238" cy="6227762"/>
          </a:xfrm>
          <a:prstGeom prst="rect">
            <a:avLst/>
          </a:prstGeom>
          <a:solidFill>
            <a:srgbClr val="99FF66"/>
          </a:soli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7888" name="Rectangle 48">
            <a:extLst>
              <a:ext uri="{FF2B5EF4-FFF2-40B4-BE49-F238E27FC236}">
                <a16:creationId xmlns:a16="http://schemas.microsoft.com/office/drawing/2014/main" id="{488A985F-0C27-01D5-C48E-2CE55BCA45EA}"/>
              </a:ext>
            </a:extLst>
          </p:cNvPr>
          <p:cNvSpPr>
            <a:spLocks noChangeArrowheads="1"/>
          </p:cNvSpPr>
          <p:nvPr/>
        </p:nvSpPr>
        <p:spPr bwMode="auto">
          <a:xfrm>
            <a:off x="3175" y="2352675"/>
            <a:ext cx="9139238" cy="1514475"/>
          </a:xfrm>
          <a:prstGeom prst="rect">
            <a:avLst/>
          </a:prstGeom>
          <a:blipFill dpi="0" rotWithShape="0">
            <a:blip r:embed="rId3"/>
            <a:srcRect/>
            <a:tile tx="0" ty="0" sx="100000" sy="100000" flip="none" algn="tl"/>
          </a:blip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7889" name="Rectangle 49">
            <a:extLst>
              <a:ext uri="{FF2B5EF4-FFF2-40B4-BE49-F238E27FC236}">
                <a16:creationId xmlns:a16="http://schemas.microsoft.com/office/drawing/2014/main" id="{A5CD6AA6-BB87-63F5-FC0E-D7508B9EBDD7}"/>
              </a:ext>
            </a:extLst>
          </p:cNvPr>
          <p:cNvSpPr>
            <a:spLocks noChangeArrowheads="1"/>
          </p:cNvSpPr>
          <p:nvPr/>
        </p:nvSpPr>
        <p:spPr bwMode="auto">
          <a:xfrm>
            <a:off x="4254500" y="2219325"/>
            <a:ext cx="555625" cy="1736725"/>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7890" name="Freeform 50">
            <a:extLst>
              <a:ext uri="{FF2B5EF4-FFF2-40B4-BE49-F238E27FC236}">
                <a16:creationId xmlns:a16="http://schemas.microsoft.com/office/drawing/2014/main" id="{587F00C3-C1AD-326C-414B-1133FA58BCBB}"/>
              </a:ext>
            </a:extLst>
          </p:cNvPr>
          <p:cNvSpPr>
            <a:spLocks/>
          </p:cNvSpPr>
          <p:nvPr/>
        </p:nvSpPr>
        <p:spPr bwMode="auto">
          <a:xfrm>
            <a:off x="-185738" y="1684338"/>
            <a:ext cx="5075238" cy="606425"/>
          </a:xfrm>
          <a:custGeom>
            <a:avLst/>
            <a:gdLst>
              <a:gd name="T0" fmla="*/ 741 w 3197"/>
              <a:gd name="T1" fmla="*/ 142 h 382"/>
              <a:gd name="T2" fmla="*/ 1781 w 3197"/>
              <a:gd name="T3" fmla="*/ 102 h 382"/>
              <a:gd name="T4" fmla="*/ 2325 w 3197"/>
              <a:gd name="T5" fmla="*/ 81 h 382"/>
              <a:gd name="T6" fmla="*/ 2962 w 3197"/>
              <a:gd name="T7" fmla="*/ 0 h 382"/>
              <a:gd name="T8" fmla="*/ 3046 w 3197"/>
              <a:gd name="T9" fmla="*/ 25 h 382"/>
              <a:gd name="T10" fmla="*/ 3124 w 3197"/>
              <a:gd name="T11" fmla="*/ 95 h 382"/>
              <a:gd name="T12" fmla="*/ 3182 w 3197"/>
              <a:gd name="T13" fmla="*/ 202 h 382"/>
              <a:gd name="T14" fmla="*/ 3134 w 3197"/>
              <a:gd name="T15" fmla="*/ 333 h 382"/>
              <a:gd name="T16" fmla="*/ 2802 w 3197"/>
              <a:gd name="T17" fmla="*/ 339 h 382"/>
              <a:gd name="T18" fmla="*/ 2798 w 3197"/>
              <a:gd name="T19" fmla="*/ 319 h 382"/>
              <a:gd name="T20" fmla="*/ 2528 w 3197"/>
              <a:gd name="T21" fmla="*/ 318 h 382"/>
              <a:gd name="T22" fmla="*/ 2161 w 3197"/>
              <a:gd name="T23" fmla="*/ 313 h 382"/>
              <a:gd name="T24" fmla="*/ 1952 w 3197"/>
              <a:gd name="T25" fmla="*/ 330 h 382"/>
              <a:gd name="T26" fmla="*/ 909 w 3197"/>
              <a:gd name="T27" fmla="*/ 366 h 382"/>
              <a:gd name="T28" fmla="*/ 125 w 3197"/>
              <a:gd name="T29" fmla="*/ 350 h 382"/>
              <a:gd name="T30" fmla="*/ 157 w 3197"/>
              <a:gd name="T31" fmla="*/ 174 h 382"/>
              <a:gd name="T32" fmla="*/ 741 w 3197"/>
              <a:gd name="T33" fmla="*/ 14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97" h="382">
                <a:moveTo>
                  <a:pt x="741" y="142"/>
                </a:moveTo>
                <a:cubicBezTo>
                  <a:pt x="1038" y="114"/>
                  <a:pt x="1517" y="112"/>
                  <a:pt x="1781" y="102"/>
                </a:cubicBezTo>
                <a:cubicBezTo>
                  <a:pt x="2045" y="92"/>
                  <a:pt x="2175" y="93"/>
                  <a:pt x="2325" y="81"/>
                </a:cubicBezTo>
                <a:cubicBezTo>
                  <a:pt x="2522" y="64"/>
                  <a:pt x="2842" y="9"/>
                  <a:pt x="2962" y="0"/>
                </a:cubicBezTo>
                <a:cubicBezTo>
                  <a:pt x="3005" y="18"/>
                  <a:pt x="3020" y="10"/>
                  <a:pt x="3046" y="25"/>
                </a:cubicBezTo>
                <a:cubicBezTo>
                  <a:pt x="3072" y="40"/>
                  <a:pt x="3100" y="65"/>
                  <a:pt x="3124" y="95"/>
                </a:cubicBezTo>
                <a:cubicBezTo>
                  <a:pt x="3147" y="125"/>
                  <a:pt x="3180" y="162"/>
                  <a:pt x="3182" y="202"/>
                </a:cubicBezTo>
                <a:cubicBezTo>
                  <a:pt x="3184" y="241"/>
                  <a:pt x="3197" y="310"/>
                  <a:pt x="3134" y="333"/>
                </a:cubicBezTo>
                <a:cubicBezTo>
                  <a:pt x="3081" y="351"/>
                  <a:pt x="2858" y="341"/>
                  <a:pt x="2802" y="339"/>
                </a:cubicBezTo>
                <a:cubicBezTo>
                  <a:pt x="2746" y="336"/>
                  <a:pt x="2844" y="322"/>
                  <a:pt x="2798" y="319"/>
                </a:cubicBezTo>
                <a:cubicBezTo>
                  <a:pt x="2752" y="316"/>
                  <a:pt x="2634" y="319"/>
                  <a:pt x="2528" y="318"/>
                </a:cubicBezTo>
                <a:cubicBezTo>
                  <a:pt x="2524" y="274"/>
                  <a:pt x="2176" y="356"/>
                  <a:pt x="2161" y="313"/>
                </a:cubicBezTo>
                <a:cubicBezTo>
                  <a:pt x="2157" y="304"/>
                  <a:pt x="1959" y="333"/>
                  <a:pt x="1952" y="330"/>
                </a:cubicBezTo>
                <a:cubicBezTo>
                  <a:pt x="1743" y="339"/>
                  <a:pt x="1213" y="363"/>
                  <a:pt x="909" y="366"/>
                </a:cubicBezTo>
                <a:cubicBezTo>
                  <a:pt x="786" y="327"/>
                  <a:pt x="250" y="382"/>
                  <a:pt x="125" y="350"/>
                </a:cubicBezTo>
                <a:cubicBezTo>
                  <a:pt x="0" y="318"/>
                  <a:pt x="54" y="209"/>
                  <a:pt x="157" y="174"/>
                </a:cubicBezTo>
                <a:cubicBezTo>
                  <a:pt x="260" y="139"/>
                  <a:pt x="442" y="251"/>
                  <a:pt x="741" y="142"/>
                </a:cubicBezTo>
                <a:close/>
              </a:path>
            </a:pathLst>
          </a:custGeom>
          <a:solidFill>
            <a:srgbClr val="00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7891" name="Line 51">
            <a:extLst>
              <a:ext uri="{FF2B5EF4-FFF2-40B4-BE49-F238E27FC236}">
                <a16:creationId xmlns:a16="http://schemas.microsoft.com/office/drawing/2014/main" id="{8634BA5F-9382-F591-8AB9-1A9981AA30FF}"/>
              </a:ext>
            </a:extLst>
          </p:cNvPr>
          <p:cNvSpPr>
            <a:spLocks noChangeShapeType="1"/>
          </p:cNvSpPr>
          <p:nvPr/>
        </p:nvSpPr>
        <p:spPr bwMode="auto">
          <a:xfrm>
            <a:off x="3175" y="3111500"/>
            <a:ext cx="9139238"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7892" name="Line 52">
            <a:extLst>
              <a:ext uri="{FF2B5EF4-FFF2-40B4-BE49-F238E27FC236}">
                <a16:creationId xmlns:a16="http://schemas.microsoft.com/office/drawing/2014/main" id="{2DE11720-ED14-DE43-82F3-1F22BDA5222C}"/>
              </a:ext>
            </a:extLst>
          </p:cNvPr>
          <p:cNvSpPr>
            <a:spLocks noChangeShapeType="1"/>
          </p:cNvSpPr>
          <p:nvPr/>
        </p:nvSpPr>
        <p:spPr bwMode="auto">
          <a:xfrm>
            <a:off x="2151063" y="2032000"/>
            <a:ext cx="671512" cy="0"/>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7893" name="Freeform 53">
            <a:extLst>
              <a:ext uri="{FF2B5EF4-FFF2-40B4-BE49-F238E27FC236}">
                <a16:creationId xmlns:a16="http://schemas.microsoft.com/office/drawing/2014/main" id="{6BEB2483-FA9B-7B34-23A2-AF09E02FC0A2}"/>
              </a:ext>
            </a:extLst>
          </p:cNvPr>
          <p:cNvSpPr>
            <a:spLocks/>
          </p:cNvSpPr>
          <p:nvPr/>
        </p:nvSpPr>
        <p:spPr bwMode="auto">
          <a:xfrm>
            <a:off x="3124200" y="1865313"/>
            <a:ext cx="1358900" cy="330200"/>
          </a:xfrm>
          <a:custGeom>
            <a:avLst/>
            <a:gdLst>
              <a:gd name="T0" fmla="*/ 0 w 856"/>
              <a:gd name="T1" fmla="*/ 0 h 142"/>
              <a:gd name="T2" fmla="*/ 236 w 856"/>
              <a:gd name="T3" fmla="*/ 17 h 142"/>
              <a:gd name="T4" fmla="*/ 496 w 856"/>
              <a:gd name="T5" fmla="*/ 36 h 142"/>
              <a:gd name="T6" fmla="*/ 844 w 856"/>
              <a:gd name="T7" fmla="*/ 23 h 142"/>
              <a:gd name="T8" fmla="*/ 856 w 856"/>
              <a:gd name="T9" fmla="*/ 142 h 142"/>
            </a:gdLst>
            <a:ahLst/>
            <a:cxnLst>
              <a:cxn ang="0">
                <a:pos x="T0" y="T1"/>
              </a:cxn>
              <a:cxn ang="0">
                <a:pos x="T2" y="T3"/>
              </a:cxn>
              <a:cxn ang="0">
                <a:pos x="T4" y="T5"/>
              </a:cxn>
              <a:cxn ang="0">
                <a:pos x="T6" y="T7"/>
              </a:cxn>
              <a:cxn ang="0">
                <a:pos x="T8" y="T9"/>
              </a:cxn>
            </a:cxnLst>
            <a:rect l="0" t="0" r="r" b="b"/>
            <a:pathLst>
              <a:path w="856" h="142">
                <a:moveTo>
                  <a:pt x="0" y="0"/>
                </a:moveTo>
                <a:lnTo>
                  <a:pt x="236" y="17"/>
                </a:lnTo>
                <a:lnTo>
                  <a:pt x="496" y="36"/>
                </a:lnTo>
                <a:lnTo>
                  <a:pt x="844" y="23"/>
                </a:lnTo>
                <a:lnTo>
                  <a:pt x="856" y="142"/>
                </a:lnTo>
              </a:path>
            </a:pathLst>
          </a:custGeom>
          <a:noFill/>
          <a:ln w="25400">
            <a:solidFill>
              <a:schemeClr val="bg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7894" name="Text Box 54">
            <a:extLst>
              <a:ext uri="{FF2B5EF4-FFF2-40B4-BE49-F238E27FC236}">
                <a16:creationId xmlns:a16="http://schemas.microsoft.com/office/drawing/2014/main" id="{58474B85-2D67-A47E-5211-E53E4E4BB216}"/>
              </a:ext>
            </a:extLst>
          </p:cNvPr>
          <p:cNvSpPr txBox="1">
            <a:spLocks noChangeArrowheads="1"/>
          </p:cNvSpPr>
          <p:nvPr/>
        </p:nvSpPr>
        <p:spPr bwMode="auto">
          <a:xfrm>
            <a:off x="1027113" y="2576513"/>
            <a:ext cx="1247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a:t>road surface</a:t>
            </a:r>
          </a:p>
        </p:txBody>
      </p:sp>
      <p:sp>
        <p:nvSpPr>
          <p:cNvPr id="547895" name="Text Box 55">
            <a:extLst>
              <a:ext uri="{FF2B5EF4-FFF2-40B4-BE49-F238E27FC236}">
                <a16:creationId xmlns:a16="http://schemas.microsoft.com/office/drawing/2014/main" id="{995F5C16-0376-1433-62B3-2989624CEA93}"/>
              </a:ext>
            </a:extLst>
          </p:cNvPr>
          <p:cNvSpPr txBox="1">
            <a:spLocks noChangeArrowheads="1"/>
          </p:cNvSpPr>
          <p:nvPr/>
        </p:nvSpPr>
        <p:spPr bwMode="auto">
          <a:xfrm rot="21600000">
            <a:off x="4192588" y="2684463"/>
            <a:ext cx="7175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a:solidFill>
                  <a:schemeClr val="bg1"/>
                </a:solidFill>
              </a:rPr>
              <a:t>NO</a:t>
            </a:r>
          </a:p>
        </p:txBody>
      </p:sp>
      <p:sp>
        <p:nvSpPr>
          <p:cNvPr id="547896" name="Freeform 56">
            <a:extLst>
              <a:ext uri="{FF2B5EF4-FFF2-40B4-BE49-F238E27FC236}">
                <a16:creationId xmlns:a16="http://schemas.microsoft.com/office/drawing/2014/main" id="{58FFD4B3-DDC6-C753-1994-A72B6CC2088B}"/>
              </a:ext>
            </a:extLst>
          </p:cNvPr>
          <p:cNvSpPr>
            <a:spLocks/>
          </p:cNvSpPr>
          <p:nvPr/>
        </p:nvSpPr>
        <p:spPr bwMode="auto">
          <a:xfrm>
            <a:off x="4373563" y="1630363"/>
            <a:ext cx="620712" cy="588962"/>
          </a:xfrm>
          <a:custGeom>
            <a:avLst/>
            <a:gdLst>
              <a:gd name="T0" fmla="*/ 97 w 181"/>
              <a:gd name="T1" fmla="*/ 66 h 270"/>
              <a:gd name="T2" fmla="*/ 105 w 181"/>
              <a:gd name="T3" fmla="*/ 79 h 270"/>
              <a:gd name="T4" fmla="*/ 111 w 181"/>
              <a:gd name="T5" fmla="*/ 94 h 270"/>
              <a:gd name="T6" fmla="*/ 120 w 181"/>
              <a:gd name="T7" fmla="*/ 106 h 270"/>
              <a:gd name="T8" fmla="*/ 126 w 181"/>
              <a:gd name="T9" fmla="*/ 120 h 270"/>
              <a:gd name="T10" fmla="*/ 130 w 181"/>
              <a:gd name="T11" fmla="*/ 136 h 270"/>
              <a:gd name="T12" fmla="*/ 124 w 181"/>
              <a:gd name="T13" fmla="*/ 247 h 270"/>
              <a:gd name="T14" fmla="*/ 117 w 181"/>
              <a:gd name="T15" fmla="*/ 265 h 270"/>
              <a:gd name="T16" fmla="*/ 148 w 181"/>
              <a:gd name="T17" fmla="*/ 268 h 270"/>
              <a:gd name="T18" fmla="*/ 156 w 181"/>
              <a:gd name="T19" fmla="*/ 255 h 270"/>
              <a:gd name="T20" fmla="*/ 169 w 181"/>
              <a:gd name="T21" fmla="*/ 229 h 270"/>
              <a:gd name="T22" fmla="*/ 166 w 181"/>
              <a:gd name="T23" fmla="*/ 156 h 270"/>
              <a:gd name="T24" fmla="*/ 157 w 181"/>
              <a:gd name="T25" fmla="*/ 118 h 270"/>
              <a:gd name="T26" fmla="*/ 154 w 181"/>
              <a:gd name="T27" fmla="*/ 94 h 270"/>
              <a:gd name="T28" fmla="*/ 138 w 181"/>
              <a:gd name="T29" fmla="*/ 69 h 270"/>
              <a:gd name="T30" fmla="*/ 115 w 181"/>
              <a:gd name="T31" fmla="*/ 42 h 270"/>
              <a:gd name="T32" fmla="*/ 49 w 181"/>
              <a:gd name="T33" fmla="*/ 15 h 270"/>
              <a:gd name="T34" fmla="*/ 33 w 181"/>
              <a:gd name="T35" fmla="*/ 10 h 270"/>
              <a:gd name="T36" fmla="*/ 1 w 181"/>
              <a:gd name="T37" fmla="*/ 0 h 270"/>
              <a:gd name="T38" fmla="*/ 18 w 181"/>
              <a:gd name="T39" fmla="*/ 13 h 270"/>
              <a:gd name="T40" fmla="*/ 42 w 181"/>
              <a:gd name="T41" fmla="*/ 22 h 270"/>
              <a:gd name="T42" fmla="*/ 60 w 181"/>
              <a:gd name="T43" fmla="*/ 34 h 270"/>
              <a:gd name="T44" fmla="*/ 75 w 181"/>
              <a:gd name="T45" fmla="*/ 49 h 270"/>
              <a:gd name="T46" fmla="*/ 94 w 181"/>
              <a:gd name="T47" fmla="*/ 60 h 270"/>
              <a:gd name="T48" fmla="*/ 97 w 181"/>
              <a:gd name="T49" fmla="*/ 6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1" h="270">
                <a:moveTo>
                  <a:pt x="97" y="66"/>
                </a:moveTo>
                <a:cubicBezTo>
                  <a:pt x="100" y="73"/>
                  <a:pt x="97" y="77"/>
                  <a:pt x="105" y="79"/>
                </a:cubicBezTo>
                <a:cubicBezTo>
                  <a:pt x="108" y="84"/>
                  <a:pt x="108" y="89"/>
                  <a:pt x="111" y="94"/>
                </a:cubicBezTo>
                <a:cubicBezTo>
                  <a:pt x="112" y="101"/>
                  <a:pt x="116" y="101"/>
                  <a:pt x="120" y="106"/>
                </a:cubicBezTo>
                <a:cubicBezTo>
                  <a:pt x="121" y="112"/>
                  <a:pt x="123" y="115"/>
                  <a:pt x="126" y="120"/>
                </a:cubicBezTo>
                <a:cubicBezTo>
                  <a:pt x="127" y="126"/>
                  <a:pt x="129" y="130"/>
                  <a:pt x="130" y="136"/>
                </a:cubicBezTo>
                <a:cubicBezTo>
                  <a:pt x="131" y="157"/>
                  <a:pt x="144" y="235"/>
                  <a:pt x="124" y="247"/>
                </a:cubicBezTo>
                <a:cubicBezTo>
                  <a:pt x="123" y="268"/>
                  <a:pt x="113" y="262"/>
                  <a:pt x="117" y="265"/>
                </a:cubicBezTo>
                <a:cubicBezTo>
                  <a:pt x="121" y="268"/>
                  <a:pt x="142" y="270"/>
                  <a:pt x="148" y="268"/>
                </a:cubicBezTo>
                <a:cubicBezTo>
                  <a:pt x="151" y="264"/>
                  <a:pt x="154" y="260"/>
                  <a:pt x="156" y="255"/>
                </a:cubicBezTo>
                <a:cubicBezTo>
                  <a:pt x="158" y="246"/>
                  <a:pt x="161" y="235"/>
                  <a:pt x="169" y="229"/>
                </a:cubicBezTo>
                <a:cubicBezTo>
                  <a:pt x="168" y="189"/>
                  <a:pt x="181" y="181"/>
                  <a:pt x="166" y="156"/>
                </a:cubicBezTo>
                <a:cubicBezTo>
                  <a:pt x="164" y="138"/>
                  <a:pt x="168" y="133"/>
                  <a:pt x="157" y="118"/>
                </a:cubicBezTo>
                <a:cubicBezTo>
                  <a:pt x="155" y="109"/>
                  <a:pt x="159" y="101"/>
                  <a:pt x="154" y="94"/>
                </a:cubicBezTo>
                <a:cubicBezTo>
                  <a:pt x="153" y="87"/>
                  <a:pt x="144" y="73"/>
                  <a:pt x="138" y="69"/>
                </a:cubicBezTo>
                <a:cubicBezTo>
                  <a:pt x="136" y="61"/>
                  <a:pt x="122" y="46"/>
                  <a:pt x="115" y="42"/>
                </a:cubicBezTo>
                <a:cubicBezTo>
                  <a:pt x="99" y="22"/>
                  <a:pt x="74" y="16"/>
                  <a:pt x="49" y="15"/>
                </a:cubicBezTo>
                <a:cubicBezTo>
                  <a:pt x="43" y="12"/>
                  <a:pt x="40" y="11"/>
                  <a:pt x="33" y="10"/>
                </a:cubicBezTo>
                <a:cubicBezTo>
                  <a:pt x="28" y="4"/>
                  <a:pt x="8" y="4"/>
                  <a:pt x="1" y="0"/>
                </a:cubicBezTo>
                <a:cubicBezTo>
                  <a:pt x="0" y="7"/>
                  <a:pt x="10" y="11"/>
                  <a:pt x="18" y="13"/>
                </a:cubicBezTo>
                <a:cubicBezTo>
                  <a:pt x="25" y="18"/>
                  <a:pt x="42" y="22"/>
                  <a:pt x="42" y="22"/>
                </a:cubicBezTo>
                <a:cubicBezTo>
                  <a:pt x="48" y="25"/>
                  <a:pt x="54" y="30"/>
                  <a:pt x="60" y="34"/>
                </a:cubicBezTo>
                <a:cubicBezTo>
                  <a:pt x="64" y="40"/>
                  <a:pt x="68" y="48"/>
                  <a:pt x="75" y="49"/>
                </a:cubicBezTo>
                <a:cubicBezTo>
                  <a:pt x="81" y="53"/>
                  <a:pt x="88" y="55"/>
                  <a:pt x="94" y="60"/>
                </a:cubicBezTo>
                <a:cubicBezTo>
                  <a:pt x="95" y="62"/>
                  <a:pt x="97" y="74"/>
                  <a:pt x="97" y="66"/>
                </a:cubicBezTo>
                <a:close/>
              </a:path>
            </a:pathLst>
          </a:custGeom>
          <a:solidFill>
            <a:srgbClr val="9966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7897" name="Text Box 57">
            <a:extLst>
              <a:ext uri="{FF2B5EF4-FFF2-40B4-BE49-F238E27FC236}">
                <a16:creationId xmlns:a16="http://schemas.microsoft.com/office/drawing/2014/main" id="{99CD5D08-E453-C3AB-66E9-888347C289C7}"/>
              </a:ext>
            </a:extLst>
          </p:cNvPr>
          <p:cNvSpPr txBox="1">
            <a:spLocks noChangeArrowheads="1"/>
          </p:cNvSpPr>
          <p:nvPr/>
        </p:nvSpPr>
        <p:spPr bwMode="auto">
          <a:xfrm>
            <a:off x="5184775" y="1316038"/>
            <a:ext cx="1295400" cy="3143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a:t>bank erosion</a:t>
            </a:r>
          </a:p>
        </p:txBody>
      </p:sp>
      <p:sp>
        <p:nvSpPr>
          <p:cNvPr id="547898" name="Text Box 58">
            <a:extLst>
              <a:ext uri="{FF2B5EF4-FFF2-40B4-BE49-F238E27FC236}">
                <a16:creationId xmlns:a16="http://schemas.microsoft.com/office/drawing/2014/main" id="{2FE1866D-AAFF-0BCA-1EA2-B32EEB6BD0A5}"/>
              </a:ext>
            </a:extLst>
          </p:cNvPr>
          <p:cNvSpPr txBox="1">
            <a:spLocks noChangeArrowheads="1"/>
          </p:cNvSpPr>
          <p:nvPr/>
        </p:nvSpPr>
        <p:spPr bwMode="auto">
          <a:xfrm>
            <a:off x="2867025" y="4491038"/>
            <a:ext cx="1295400" cy="3143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a:t>bank erosion</a:t>
            </a:r>
          </a:p>
        </p:txBody>
      </p:sp>
      <p:sp>
        <p:nvSpPr>
          <p:cNvPr id="547899" name="Freeform 59">
            <a:extLst>
              <a:ext uri="{FF2B5EF4-FFF2-40B4-BE49-F238E27FC236}">
                <a16:creationId xmlns:a16="http://schemas.microsoft.com/office/drawing/2014/main" id="{7725A5CA-8594-3CA9-BCBD-AD707FC27619}"/>
              </a:ext>
            </a:extLst>
          </p:cNvPr>
          <p:cNvSpPr>
            <a:spLocks/>
          </p:cNvSpPr>
          <p:nvPr/>
        </p:nvSpPr>
        <p:spPr bwMode="auto">
          <a:xfrm>
            <a:off x="4260850" y="3949700"/>
            <a:ext cx="4883150" cy="1795463"/>
          </a:xfrm>
          <a:custGeom>
            <a:avLst/>
            <a:gdLst>
              <a:gd name="T0" fmla="*/ 0 w 2543"/>
              <a:gd name="T1" fmla="*/ 0 h 970"/>
              <a:gd name="T2" fmla="*/ 9 w 2543"/>
              <a:gd name="T3" fmla="*/ 120 h 970"/>
              <a:gd name="T4" fmla="*/ 30 w 2543"/>
              <a:gd name="T5" fmla="*/ 186 h 970"/>
              <a:gd name="T6" fmla="*/ 96 w 2543"/>
              <a:gd name="T7" fmla="*/ 225 h 970"/>
              <a:gd name="T8" fmla="*/ 138 w 2543"/>
              <a:gd name="T9" fmla="*/ 240 h 970"/>
              <a:gd name="T10" fmla="*/ 150 w 2543"/>
              <a:gd name="T11" fmla="*/ 243 h 970"/>
              <a:gd name="T12" fmla="*/ 222 w 2543"/>
              <a:gd name="T13" fmla="*/ 285 h 970"/>
              <a:gd name="T14" fmla="*/ 285 w 2543"/>
              <a:gd name="T15" fmla="*/ 303 h 970"/>
              <a:gd name="T16" fmla="*/ 399 w 2543"/>
              <a:gd name="T17" fmla="*/ 354 h 970"/>
              <a:gd name="T18" fmla="*/ 429 w 2543"/>
              <a:gd name="T19" fmla="*/ 366 h 970"/>
              <a:gd name="T20" fmla="*/ 462 w 2543"/>
              <a:gd name="T21" fmla="*/ 381 h 970"/>
              <a:gd name="T22" fmla="*/ 648 w 2543"/>
              <a:gd name="T23" fmla="*/ 414 h 970"/>
              <a:gd name="T24" fmla="*/ 705 w 2543"/>
              <a:gd name="T25" fmla="*/ 426 h 970"/>
              <a:gd name="T26" fmla="*/ 798 w 2543"/>
              <a:gd name="T27" fmla="*/ 453 h 970"/>
              <a:gd name="T28" fmla="*/ 1047 w 2543"/>
              <a:gd name="T29" fmla="*/ 558 h 970"/>
              <a:gd name="T30" fmla="*/ 1170 w 2543"/>
              <a:gd name="T31" fmla="*/ 591 h 970"/>
              <a:gd name="T32" fmla="*/ 1302 w 2543"/>
              <a:gd name="T33" fmla="*/ 642 h 970"/>
              <a:gd name="T34" fmla="*/ 1395 w 2543"/>
              <a:gd name="T35" fmla="*/ 684 h 970"/>
              <a:gd name="T36" fmla="*/ 1641 w 2543"/>
              <a:gd name="T37" fmla="*/ 717 h 970"/>
              <a:gd name="T38" fmla="*/ 1758 w 2543"/>
              <a:gd name="T39" fmla="*/ 741 h 970"/>
              <a:gd name="T40" fmla="*/ 1830 w 2543"/>
              <a:gd name="T41" fmla="*/ 768 h 970"/>
              <a:gd name="T42" fmla="*/ 1863 w 2543"/>
              <a:gd name="T43" fmla="*/ 789 h 970"/>
              <a:gd name="T44" fmla="*/ 1878 w 2543"/>
              <a:gd name="T45" fmla="*/ 807 h 970"/>
              <a:gd name="T46" fmla="*/ 2016 w 2543"/>
              <a:gd name="T47" fmla="*/ 837 h 970"/>
              <a:gd name="T48" fmla="*/ 2160 w 2543"/>
              <a:gd name="T49" fmla="*/ 843 h 970"/>
              <a:gd name="T50" fmla="*/ 2346 w 2543"/>
              <a:gd name="T51" fmla="*/ 879 h 970"/>
              <a:gd name="T52" fmla="*/ 2408 w 2543"/>
              <a:gd name="T53" fmla="*/ 898 h 970"/>
              <a:gd name="T54" fmla="*/ 2475 w 2543"/>
              <a:gd name="T55" fmla="*/ 945 h 970"/>
              <a:gd name="T56" fmla="*/ 2514 w 2543"/>
              <a:gd name="T57" fmla="*/ 963 h 970"/>
              <a:gd name="T58" fmla="*/ 2542 w 2543"/>
              <a:gd name="T59" fmla="*/ 955 h 970"/>
              <a:gd name="T60" fmla="*/ 2540 w 2543"/>
              <a:gd name="T61" fmla="*/ 771 h 970"/>
              <a:gd name="T62" fmla="*/ 2520 w 2543"/>
              <a:gd name="T63" fmla="*/ 768 h 970"/>
              <a:gd name="T64" fmla="*/ 2481 w 2543"/>
              <a:gd name="T65" fmla="*/ 759 h 970"/>
              <a:gd name="T66" fmla="*/ 2403 w 2543"/>
              <a:gd name="T67" fmla="*/ 726 h 970"/>
              <a:gd name="T68" fmla="*/ 2286 w 2543"/>
              <a:gd name="T69" fmla="*/ 708 h 970"/>
              <a:gd name="T70" fmla="*/ 2226 w 2543"/>
              <a:gd name="T71" fmla="*/ 687 h 970"/>
              <a:gd name="T72" fmla="*/ 2073 w 2543"/>
              <a:gd name="T73" fmla="*/ 633 h 970"/>
              <a:gd name="T74" fmla="*/ 2037 w 2543"/>
              <a:gd name="T75" fmla="*/ 618 h 970"/>
              <a:gd name="T76" fmla="*/ 1986 w 2543"/>
              <a:gd name="T77" fmla="*/ 597 h 970"/>
              <a:gd name="T78" fmla="*/ 1920 w 2543"/>
              <a:gd name="T79" fmla="*/ 573 h 970"/>
              <a:gd name="T80" fmla="*/ 1842 w 2543"/>
              <a:gd name="T81" fmla="*/ 540 h 970"/>
              <a:gd name="T82" fmla="*/ 1752 w 2543"/>
              <a:gd name="T83" fmla="*/ 513 h 970"/>
              <a:gd name="T84" fmla="*/ 1731 w 2543"/>
              <a:gd name="T85" fmla="*/ 504 h 970"/>
              <a:gd name="T86" fmla="*/ 1635 w 2543"/>
              <a:gd name="T87" fmla="*/ 501 h 970"/>
              <a:gd name="T88" fmla="*/ 1527 w 2543"/>
              <a:gd name="T89" fmla="*/ 468 h 970"/>
              <a:gd name="T90" fmla="*/ 1473 w 2543"/>
              <a:gd name="T91" fmla="*/ 450 h 970"/>
              <a:gd name="T92" fmla="*/ 1377 w 2543"/>
              <a:gd name="T93" fmla="*/ 447 h 970"/>
              <a:gd name="T94" fmla="*/ 1329 w 2543"/>
              <a:gd name="T95" fmla="*/ 420 h 970"/>
              <a:gd name="T96" fmla="*/ 1263 w 2543"/>
              <a:gd name="T97" fmla="*/ 384 h 970"/>
              <a:gd name="T98" fmla="*/ 1137 w 2543"/>
              <a:gd name="T99" fmla="*/ 336 h 970"/>
              <a:gd name="T100" fmla="*/ 1098 w 2543"/>
              <a:gd name="T101" fmla="*/ 324 h 970"/>
              <a:gd name="T102" fmla="*/ 978 w 2543"/>
              <a:gd name="T103" fmla="*/ 297 h 970"/>
              <a:gd name="T104" fmla="*/ 795 w 2543"/>
              <a:gd name="T105" fmla="*/ 264 h 970"/>
              <a:gd name="T106" fmla="*/ 591 w 2543"/>
              <a:gd name="T107" fmla="*/ 228 h 970"/>
              <a:gd name="T108" fmla="*/ 501 w 2543"/>
              <a:gd name="T109" fmla="*/ 204 h 970"/>
              <a:gd name="T110" fmla="*/ 444 w 2543"/>
              <a:gd name="T111" fmla="*/ 189 h 970"/>
              <a:gd name="T112" fmla="*/ 381 w 2543"/>
              <a:gd name="T113" fmla="*/ 162 h 970"/>
              <a:gd name="T114" fmla="*/ 303 w 2543"/>
              <a:gd name="T115" fmla="*/ 159 h 970"/>
              <a:gd name="T116" fmla="*/ 299 w 2543"/>
              <a:gd name="T117" fmla="*/ 147 h 970"/>
              <a:gd name="T118" fmla="*/ 287 w 2543"/>
              <a:gd name="T119" fmla="*/ 122 h 970"/>
              <a:gd name="T120" fmla="*/ 281 w 2543"/>
              <a:gd name="T121" fmla="*/ 65 h 970"/>
              <a:gd name="T122" fmla="*/ 288 w 2543"/>
              <a:gd name="T123" fmla="*/ 3 h 970"/>
              <a:gd name="T124" fmla="*/ 0 w 2543"/>
              <a:gd name="T125"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43" h="970">
                <a:moveTo>
                  <a:pt x="0" y="0"/>
                </a:moveTo>
                <a:cubicBezTo>
                  <a:pt x="8" y="40"/>
                  <a:pt x="1" y="80"/>
                  <a:pt x="9" y="120"/>
                </a:cubicBezTo>
                <a:cubicBezTo>
                  <a:pt x="11" y="146"/>
                  <a:pt x="7" y="171"/>
                  <a:pt x="30" y="186"/>
                </a:cubicBezTo>
                <a:cubicBezTo>
                  <a:pt x="44" y="207"/>
                  <a:pt x="71" y="219"/>
                  <a:pt x="96" y="225"/>
                </a:cubicBezTo>
                <a:cubicBezTo>
                  <a:pt x="110" y="234"/>
                  <a:pt x="121" y="236"/>
                  <a:pt x="138" y="240"/>
                </a:cubicBezTo>
                <a:cubicBezTo>
                  <a:pt x="142" y="241"/>
                  <a:pt x="150" y="243"/>
                  <a:pt x="150" y="243"/>
                </a:cubicBezTo>
                <a:cubicBezTo>
                  <a:pt x="172" y="258"/>
                  <a:pt x="197" y="274"/>
                  <a:pt x="222" y="285"/>
                </a:cubicBezTo>
                <a:cubicBezTo>
                  <a:pt x="242" y="294"/>
                  <a:pt x="265" y="295"/>
                  <a:pt x="285" y="303"/>
                </a:cubicBezTo>
                <a:cubicBezTo>
                  <a:pt x="324" y="318"/>
                  <a:pt x="358" y="344"/>
                  <a:pt x="399" y="354"/>
                </a:cubicBezTo>
                <a:cubicBezTo>
                  <a:pt x="423" y="372"/>
                  <a:pt x="397" y="355"/>
                  <a:pt x="429" y="366"/>
                </a:cubicBezTo>
                <a:cubicBezTo>
                  <a:pt x="487" y="385"/>
                  <a:pt x="413" y="366"/>
                  <a:pt x="462" y="381"/>
                </a:cubicBezTo>
                <a:cubicBezTo>
                  <a:pt x="521" y="399"/>
                  <a:pt x="587" y="407"/>
                  <a:pt x="648" y="414"/>
                </a:cubicBezTo>
                <a:cubicBezTo>
                  <a:pt x="667" y="419"/>
                  <a:pt x="686" y="421"/>
                  <a:pt x="705" y="426"/>
                </a:cubicBezTo>
                <a:cubicBezTo>
                  <a:pt x="729" y="444"/>
                  <a:pt x="769" y="450"/>
                  <a:pt x="798" y="453"/>
                </a:cubicBezTo>
                <a:cubicBezTo>
                  <a:pt x="882" y="487"/>
                  <a:pt x="963" y="527"/>
                  <a:pt x="1047" y="558"/>
                </a:cubicBezTo>
                <a:cubicBezTo>
                  <a:pt x="1086" y="572"/>
                  <a:pt x="1132" y="575"/>
                  <a:pt x="1170" y="591"/>
                </a:cubicBezTo>
                <a:cubicBezTo>
                  <a:pt x="1213" y="609"/>
                  <a:pt x="1257" y="631"/>
                  <a:pt x="1302" y="642"/>
                </a:cubicBezTo>
                <a:cubicBezTo>
                  <a:pt x="1331" y="661"/>
                  <a:pt x="1360" y="679"/>
                  <a:pt x="1395" y="684"/>
                </a:cubicBezTo>
                <a:cubicBezTo>
                  <a:pt x="1471" y="722"/>
                  <a:pt x="1559" y="715"/>
                  <a:pt x="1641" y="717"/>
                </a:cubicBezTo>
                <a:cubicBezTo>
                  <a:pt x="1678" y="732"/>
                  <a:pt x="1719" y="737"/>
                  <a:pt x="1758" y="741"/>
                </a:cubicBezTo>
                <a:cubicBezTo>
                  <a:pt x="1784" y="747"/>
                  <a:pt x="1805" y="762"/>
                  <a:pt x="1830" y="768"/>
                </a:cubicBezTo>
                <a:cubicBezTo>
                  <a:pt x="1841" y="776"/>
                  <a:pt x="1853" y="781"/>
                  <a:pt x="1863" y="789"/>
                </a:cubicBezTo>
                <a:cubicBezTo>
                  <a:pt x="1869" y="794"/>
                  <a:pt x="1871" y="803"/>
                  <a:pt x="1878" y="807"/>
                </a:cubicBezTo>
                <a:cubicBezTo>
                  <a:pt x="1915" y="830"/>
                  <a:pt x="1974" y="835"/>
                  <a:pt x="2016" y="837"/>
                </a:cubicBezTo>
                <a:cubicBezTo>
                  <a:pt x="2064" y="840"/>
                  <a:pt x="2160" y="843"/>
                  <a:pt x="2160" y="843"/>
                </a:cubicBezTo>
                <a:cubicBezTo>
                  <a:pt x="2224" y="851"/>
                  <a:pt x="2281" y="875"/>
                  <a:pt x="2346" y="879"/>
                </a:cubicBezTo>
                <a:cubicBezTo>
                  <a:pt x="2380" y="888"/>
                  <a:pt x="2361" y="901"/>
                  <a:pt x="2408" y="898"/>
                </a:cubicBezTo>
                <a:cubicBezTo>
                  <a:pt x="2425" y="923"/>
                  <a:pt x="2454" y="924"/>
                  <a:pt x="2475" y="945"/>
                </a:cubicBezTo>
                <a:cubicBezTo>
                  <a:pt x="2485" y="955"/>
                  <a:pt x="2514" y="963"/>
                  <a:pt x="2514" y="963"/>
                </a:cubicBezTo>
                <a:cubicBezTo>
                  <a:pt x="2529" y="962"/>
                  <a:pt x="2542" y="970"/>
                  <a:pt x="2542" y="955"/>
                </a:cubicBezTo>
                <a:cubicBezTo>
                  <a:pt x="2538" y="895"/>
                  <a:pt x="2543" y="829"/>
                  <a:pt x="2540" y="771"/>
                </a:cubicBezTo>
                <a:cubicBezTo>
                  <a:pt x="2538" y="763"/>
                  <a:pt x="2528" y="769"/>
                  <a:pt x="2520" y="768"/>
                </a:cubicBezTo>
                <a:cubicBezTo>
                  <a:pt x="2506" y="766"/>
                  <a:pt x="2494" y="763"/>
                  <a:pt x="2481" y="759"/>
                </a:cubicBezTo>
                <a:cubicBezTo>
                  <a:pt x="2454" y="751"/>
                  <a:pt x="2430" y="734"/>
                  <a:pt x="2403" y="726"/>
                </a:cubicBezTo>
                <a:cubicBezTo>
                  <a:pt x="2365" y="715"/>
                  <a:pt x="2325" y="711"/>
                  <a:pt x="2286" y="708"/>
                </a:cubicBezTo>
                <a:cubicBezTo>
                  <a:pt x="2262" y="703"/>
                  <a:pt x="2247" y="696"/>
                  <a:pt x="2226" y="687"/>
                </a:cubicBezTo>
                <a:cubicBezTo>
                  <a:pt x="2177" y="666"/>
                  <a:pt x="2123" y="654"/>
                  <a:pt x="2073" y="633"/>
                </a:cubicBezTo>
                <a:cubicBezTo>
                  <a:pt x="2031" y="616"/>
                  <a:pt x="2064" y="625"/>
                  <a:pt x="2037" y="618"/>
                </a:cubicBezTo>
                <a:cubicBezTo>
                  <a:pt x="2023" y="609"/>
                  <a:pt x="2002" y="600"/>
                  <a:pt x="1986" y="597"/>
                </a:cubicBezTo>
                <a:cubicBezTo>
                  <a:pt x="1965" y="587"/>
                  <a:pt x="1941" y="583"/>
                  <a:pt x="1920" y="573"/>
                </a:cubicBezTo>
                <a:cubicBezTo>
                  <a:pt x="1896" y="561"/>
                  <a:pt x="1869" y="547"/>
                  <a:pt x="1842" y="540"/>
                </a:cubicBezTo>
                <a:cubicBezTo>
                  <a:pt x="1816" y="523"/>
                  <a:pt x="1781" y="523"/>
                  <a:pt x="1752" y="513"/>
                </a:cubicBezTo>
                <a:cubicBezTo>
                  <a:pt x="1745" y="511"/>
                  <a:pt x="1739" y="505"/>
                  <a:pt x="1731" y="504"/>
                </a:cubicBezTo>
                <a:cubicBezTo>
                  <a:pt x="1699" y="501"/>
                  <a:pt x="1667" y="502"/>
                  <a:pt x="1635" y="501"/>
                </a:cubicBezTo>
                <a:cubicBezTo>
                  <a:pt x="1599" y="492"/>
                  <a:pt x="1562" y="481"/>
                  <a:pt x="1527" y="468"/>
                </a:cubicBezTo>
                <a:cubicBezTo>
                  <a:pt x="1511" y="462"/>
                  <a:pt x="1491" y="451"/>
                  <a:pt x="1473" y="450"/>
                </a:cubicBezTo>
                <a:cubicBezTo>
                  <a:pt x="1441" y="448"/>
                  <a:pt x="1409" y="448"/>
                  <a:pt x="1377" y="447"/>
                </a:cubicBezTo>
                <a:cubicBezTo>
                  <a:pt x="1359" y="441"/>
                  <a:pt x="1346" y="426"/>
                  <a:pt x="1329" y="420"/>
                </a:cubicBezTo>
                <a:cubicBezTo>
                  <a:pt x="1309" y="400"/>
                  <a:pt x="1288" y="396"/>
                  <a:pt x="1263" y="384"/>
                </a:cubicBezTo>
                <a:cubicBezTo>
                  <a:pt x="1224" y="365"/>
                  <a:pt x="1180" y="347"/>
                  <a:pt x="1137" y="336"/>
                </a:cubicBezTo>
                <a:cubicBezTo>
                  <a:pt x="1123" y="327"/>
                  <a:pt x="1115" y="326"/>
                  <a:pt x="1098" y="324"/>
                </a:cubicBezTo>
                <a:cubicBezTo>
                  <a:pt x="1062" y="306"/>
                  <a:pt x="1017" y="304"/>
                  <a:pt x="978" y="297"/>
                </a:cubicBezTo>
                <a:cubicBezTo>
                  <a:pt x="917" y="286"/>
                  <a:pt x="856" y="274"/>
                  <a:pt x="795" y="264"/>
                </a:cubicBezTo>
                <a:cubicBezTo>
                  <a:pt x="734" y="240"/>
                  <a:pt x="656" y="233"/>
                  <a:pt x="591" y="228"/>
                </a:cubicBezTo>
                <a:cubicBezTo>
                  <a:pt x="560" y="223"/>
                  <a:pt x="531" y="210"/>
                  <a:pt x="501" y="204"/>
                </a:cubicBezTo>
                <a:cubicBezTo>
                  <a:pt x="485" y="201"/>
                  <a:pt x="458" y="198"/>
                  <a:pt x="444" y="189"/>
                </a:cubicBezTo>
                <a:cubicBezTo>
                  <a:pt x="426" y="177"/>
                  <a:pt x="403" y="164"/>
                  <a:pt x="381" y="162"/>
                </a:cubicBezTo>
                <a:cubicBezTo>
                  <a:pt x="355" y="160"/>
                  <a:pt x="329" y="160"/>
                  <a:pt x="303" y="159"/>
                </a:cubicBezTo>
                <a:cubicBezTo>
                  <a:pt x="291" y="156"/>
                  <a:pt x="309" y="154"/>
                  <a:pt x="299" y="147"/>
                </a:cubicBezTo>
                <a:cubicBezTo>
                  <a:pt x="292" y="137"/>
                  <a:pt x="291" y="133"/>
                  <a:pt x="287" y="122"/>
                </a:cubicBezTo>
                <a:cubicBezTo>
                  <a:pt x="288" y="104"/>
                  <a:pt x="284" y="94"/>
                  <a:pt x="281" y="65"/>
                </a:cubicBezTo>
                <a:cubicBezTo>
                  <a:pt x="292" y="46"/>
                  <a:pt x="288" y="26"/>
                  <a:pt x="288" y="3"/>
                </a:cubicBezTo>
                <a:lnTo>
                  <a:pt x="0" y="0"/>
                </a:lnTo>
                <a:close/>
              </a:path>
            </a:pathLst>
          </a:custGeom>
          <a:solidFill>
            <a:srgbClr val="00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7900" name="Text Box 60">
            <a:extLst>
              <a:ext uri="{FF2B5EF4-FFF2-40B4-BE49-F238E27FC236}">
                <a16:creationId xmlns:a16="http://schemas.microsoft.com/office/drawing/2014/main" id="{7011A141-9E59-D062-0AEA-3F31F0F57A7B}"/>
              </a:ext>
            </a:extLst>
          </p:cNvPr>
          <p:cNvSpPr txBox="1">
            <a:spLocks noChangeArrowheads="1"/>
          </p:cNvSpPr>
          <p:nvPr/>
        </p:nvSpPr>
        <p:spPr bwMode="auto">
          <a:xfrm rot="1021312">
            <a:off x="5827713" y="4608513"/>
            <a:ext cx="1009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a:solidFill>
                  <a:schemeClr val="bg1"/>
                </a:solidFill>
              </a:rPr>
              <a:t>ditch flow</a:t>
            </a:r>
          </a:p>
        </p:txBody>
      </p:sp>
      <p:sp>
        <p:nvSpPr>
          <p:cNvPr id="547901" name="Freeform 61">
            <a:extLst>
              <a:ext uri="{FF2B5EF4-FFF2-40B4-BE49-F238E27FC236}">
                <a16:creationId xmlns:a16="http://schemas.microsoft.com/office/drawing/2014/main" id="{4050ECAF-C143-9A83-CF19-EC3CE802CB93}"/>
              </a:ext>
            </a:extLst>
          </p:cNvPr>
          <p:cNvSpPr>
            <a:spLocks/>
          </p:cNvSpPr>
          <p:nvPr/>
        </p:nvSpPr>
        <p:spPr bwMode="auto">
          <a:xfrm>
            <a:off x="4462463" y="4041775"/>
            <a:ext cx="833437" cy="446088"/>
          </a:xfrm>
          <a:custGeom>
            <a:avLst/>
            <a:gdLst>
              <a:gd name="T0" fmla="*/ 0 w 434"/>
              <a:gd name="T1" fmla="*/ 2 h 241"/>
              <a:gd name="T2" fmla="*/ 0 w 434"/>
              <a:gd name="T3" fmla="*/ 0 h 241"/>
              <a:gd name="T4" fmla="*/ 0 w 434"/>
              <a:gd name="T5" fmla="*/ 59 h 241"/>
              <a:gd name="T6" fmla="*/ 4 w 434"/>
              <a:gd name="T7" fmla="*/ 137 h 241"/>
              <a:gd name="T8" fmla="*/ 75 w 434"/>
              <a:gd name="T9" fmla="*/ 171 h 241"/>
              <a:gd name="T10" fmla="*/ 228 w 434"/>
              <a:gd name="T11" fmla="*/ 199 h 241"/>
              <a:gd name="T12" fmla="*/ 434 w 434"/>
              <a:gd name="T13" fmla="*/ 241 h 241"/>
            </a:gdLst>
            <a:ahLst/>
            <a:cxnLst>
              <a:cxn ang="0">
                <a:pos x="T0" y="T1"/>
              </a:cxn>
              <a:cxn ang="0">
                <a:pos x="T2" y="T3"/>
              </a:cxn>
              <a:cxn ang="0">
                <a:pos x="T4" y="T5"/>
              </a:cxn>
              <a:cxn ang="0">
                <a:pos x="T6" y="T7"/>
              </a:cxn>
              <a:cxn ang="0">
                <a:pos x="T8" y="T9"/>
              </a:cxn>
              <a:cxn ang="0">
                <a:pos x="T10" y="T11"/>
              </a:cxn>
              <a:cxn ang="0">
                <a:pos x="T12" y="T13"/>
              </a:cxn>
            </a:cxnLst>
            <a:rect l="0" t="0" r="r" b="b"/>
            <a:pathLst>
              <a:path w="434" h="241">
                <a:moveTo>
                  <a:pt x="0" y="2"/>
                </a:moveTo>
                <a:lnTo>
                  <a:pt x="0" y="0"/>
                </a:lnTo>
                <a:lnTo>
                  <a:pt x="0" y="59"/>
                </a:lnTo>
                <a:lnTo>
                  <a:pt x="4" y="137"/>
                </a:lnTo>
                <a:lnTo>
                  <a:pt x="75" y="171"/>
                </a:lnTo>
                <a:lnTo>
                  <a:pt x="228" y="199"/>
                </a:lnTo>
                <a:lnTo>
                  <a:pt x="434" y="241"/>
                </a:lnTo>
              </a:path>
            </a:pathLst>
          </a:custGeom>
          <a:noFill/>
          <a:ln w="25400">
            <a:solidFill>
              <a:schemeClr val="bg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7902" name="Line 62">
            <a:extLst>
              <a:ext uri="{FF2B5EF4-FFF2-40B4-BE49-F238E27FC236}">
                <a16:creationId xmlns:a16="http://schemas.microsoft.com/office/drawing/2014/main" id="{57160DB3-98B7-83B2-C56F-2B936BD00EAD}"/>
              </a:ext>
            </a:extLst>
          </p:cNvPr>
          <p:cNvSpPr>
            <a:spLocks noChangeShapeType="1"/>
          </p:cNvSpPr>
          <p:nvPr/>
        </p:nvSpPr>
        <p:spPr bwMode="auto">
          <a:xfrm>
            <a:off x="6989763" y="4905375"/>
            <a:ext cx="669925" cy="185738"/>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7903" name="Freeform 63">
            <a:extLst>
              <a:ext uri="{FF2B5EF4-FFF2-40B4-BE49-F238E27FC236}">
                <a16:creationId xmlns:a16="http://schemas.microsoft.com/office/drawing/2014/main" id="{59317367-D408-7C1F-C1EC-E1FEA4C4504A}"/>
              </a:ext>
            </a:extLst>
          </p:cNvPr>
          <p:cNvSpPr>
            <a:spLocks/>
          </p:cNvSpPr>
          <p:nvPr/>
        </p:nvSpPr>
        <p:spPr bwMode="auto">
          <a:xfrm>
            <a:off x="4162425" y="3922713"/>
            <a:ext cx="922338" cy="725487"/>
          </a:xfrm>
          <a:custGeom>
            <a:avLst/>
            <a:gdLst>
              <a:gd name="T0" fmla="*/ 56 w 480"/>
              <a:gd name="T1" fmla="*/ 0 h 392"/>
              <a:gd name="T2" fmla="*/ 17 w 480"/>
              <a:gd name="T3" fmla="*/ 79 h 392"/>
              <a:gd name="T4" fmla="*/ 6 w 480"/>
              <a:gd name="T5" fmla="*/ 115 h 392"/>
              <a:gd name="T6" fmla="*/ 6 w 480"/>
              <a:gd name="T7" fmla="*/ 148 h 392"/>
              <a:gd name="T8" fmla="*/ 26 w 480"/>
              <a:gd name="T9" fmla="*/ 223 h 392"/>
              <a:gd name="T10" fmla="*/ 83 w 480"/>
              <a:gd name="T11" fmla="*/ 244 h 392"/>
              <a:gd name="T12" fmla="*/ 112 w 480"/>
              <a:gd name="T13" fmla="*/ 256 h 392"/>
              <a:gd name="T14" fmla="*/ 139 w 480"/>
              <a:gd name="T15" fmla="*/ 280 h 392"/>
              <a:gd name="T16" fmla="*/ 170 w 480"/>
              <a:gd name="T17" fmla="*/ 294 h 392"/>
              <a:gd name="T18" fmla="*/ 212 w 480"/>
              <a:gd name="T19" fmla="*/ 319 h 392"/>
              <a:gd name="T20" fmla="*/ 287 w 480"/>
              <a:gd name="T21" fmla="*/ 352 h 392"/>
              <a:gd name="T22" fmla="*/ 356 w 480"/>
              <a:gd name="T23" fmla="*/ 378 h 392"/>
              <a:gd name="T24" fmla="*/ 478 w 480"/>
              <a:gd name="T25" fmla="*/ 385 h 392"/>
              <a:gd name="T26" fmla="*/ 452 w 480"/>
              <a:gd name="T27" fmla="*/ 376 h 392"/>
              <a:gd name="T28" fmla="*/ 430 w 480"/>
              <a:gd name="T29" fmla="*/ 364 h 392"/>
              <a:gd name="T30" fmla="*/ 407 w 480"/>
              <a:gd name="T31" fmla="*/ 351 h 392"/>
              <a:gd name="T32" fmla="*/ 379 w 480"/>
              <a:gd name="T33" fmla="*/ 337 h 392"/>
              <a:gd name="T34" fmla="*/ 337 w 480"/>
              <a:gd name="T35" fmla="*/ 321 h 392"/>
              <a:gd name="T36" fmla="*/ 295 w 480"/>
              <a:gd name="T37" fmla="*/ 310 h 392"/>
              <a:gd name="T38" fmla="*/ 245 w 480"/>
              <a:gd name="T39" fmla="*/ 288 h 392"/>
              <a:gd name="T40" fmla="*/ 173 w 480"/>
              <a:gd name="T41" fmla="*/ 250 h 392"/>
              <a:gd name="T42" fmla="*/ 137 w 480"/>
              <a:gd name="T43" fmla="*/ 220 h 392"/>
              <a:gd name="T44" fmla="*/ 106 w 480"/>
              <a:gd name="T45" fmla="*/ 182 h 392"/>
              <a:gd name="T46" fmla="*/ 75 w 480"/>
              <a:gd name="T47" fmla="*/ 143 h 392"/>
              <a:gd name="T48" fmla="*/ 59 w 480"/>
              <a:gd name="T49" fmla="*/ 117 h 392"/>
              <a:gd name="T50" fmla="*/ 56 w 480"/>
              <a:gd name="T51" fmla="*/ 88 h 392"/>
              <a:gd name="T52" fmla="*/ 49 w 480"/>
              <a:gd name="T53" fmla="*/ 39 h 392"/>
              <a:gd name="T54" fmla="*/ 50 w 480"/>
              <a:gd name="T55" fmla="*/ 9 h 392"/>
              <a:gd name="T56" fmla="*/ 56 w 480"/>
              <a:gd name="T5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392">
                <a:moveTo>
                  <a:pt x="56" y="0"/>
                </a:moveTo>
                <a:cubicBezTo>
                  <a:pt x="46" y="14"/>
                  <a:pt x="15" y="50"/>
                  <a:pt x="17" y="79"/>
                </a:cubicBezTo>
                <a:cubicBezTo>
                  <a:pt x="13" y="92"/>
                  <a:pt x="5" y="102"/>
                  <a:pt x="6" y="115"/>
                </a:cubicBezTo>
                <a:cubicBezTo>
                  <a:pt x="4" y="126"/>
                  <a:pt x="0" y="135"/>
                  <a:pt x="6" y="148"/>
                </a:cubicBezTo>
                <a:cubicBezTo>
                  <a:pt x="8" y="160"/>
                  <a:pt x="15" y="213"/>
                  <a:pt x="26" y="223"/>
                </a:cubicBezTo>
                <a:cubicBezTo>
                  <a:pt x="37" y="235"/>
                  <a:pt x="68" y="232"/>
                  <a:pt x="83" y="244"/>
                </a:cubicBezTo>
                <a:cubicBezTo>
                  <a:pt x="89" y="257"/>
                  <a:pt x="98" y="245"/>
                  <a:pt x="112" y="256"/>
                </a:cubicBezTo>
                <a:cubicBezTo>
                  <a:pt x="121" y="264"/>
                  <a:pt x="129" y="273"/>
                  <a:pt x="139" y="280"/>
                </a:cubicBezTo>
                <a:cubicBezTo>
                  <a:pt x="145" y="289"/>
                  <a:pt x="161" y="286"/>
                  <a:pt x="170" y="294"/>
                </a:cubicBezTo>
                <a:cubicBezTo>
                  <a:pt x="180" y="304"/>
                  <a:pt x="200" y="310"/>
                  <a:pt x="212" y="319"/>
                </a:cubicBezTo>
                <a:cubicBezTo>
                  <a:pt x="234" y="346"/>
                  <a:pt x="258" y="330"/>
                  <a:pt x="287" y="352"/>
                </a:cubicBezTo>
                <a:cubicBezTo>
                  <a:pt x="296" y="364"/>
                  <a:pt x="343" y="368"/>
                  <a:pt x="356" y="378"/>
                </a:cubicBezTo>
                <a:cubicBezTo>
                  <a:pt x="381" y="392"/>
                  <a:pt x="452" y="371"/>
                  <a:pt x="478" y="385"/>
                </a:cubicBezTo>
                <a:cubicBezTo>
                  <a:pt x="480" y="386"/>
                  <a:pt x="453" y="378"/>
                  <a:pt x="452" y="376"/>
                </a:cubicBezTo>
                <a:cubicBezTo>
                  <a:pt x="446" y="370"/>
                  <a:pt x="438" y="370"/>
                  <a:pt x="430" y="364"/>
                </a:cubicBezTo>
                <a:cubicBezTo>
                  <a:pt x="423" y="352"/>
                  <a:pt x="418" y="359"/>
                  <a:pt x="407" y="351"/>
                </a:cubicBezTo>
                <a:cubicBezTo>
                  <a:pt x="398" y="337"/>
                  <a:pt x="394" y="347"/>
                  <a:pt x="379" y="337"/>
                </a:cubicBezTo>
                <a:cubicBezTo>
                  <a:pt x="360" y="322"/>
                  <a:pt x="354" y="334"/>
                  <a:pt x="337" y="321"/>
                </a:cubicBezTo>
                <a:cubicBezTo>
                  <a:pt x="327" y="310"/>
                  <a:pt x="306" y="318"/>
                  <a:pt x="295" y="310"/>
                </a:cubicBezTo>
                <a:cubicBezTo>
                  <a:pt x="290" y="302"/>
                  <a:pt x="253" y="294"/>
                  <a:pt x="245" y="288"/>
                </a:cubicBezTo>
                <a:cubicBezTo>
                  <a:pt x="233" y="276"/>
                  <a:pt x="186" y="260"/>
                  <a:pt x="173" y="250"/>
                </a:cubicBezTo>
                <a:cubicBezTo>
                  <a:pt x="163" y="237"/>
                  <a:pt x="148" y="230"/>
                  <a:pt x="137" y="220"/>
                </a:cubicBezTo>
                <a:cubicBezTo>
                  <a:pt x="130" y="208"/>
                  <a:pt x="116" y="192"/>
                  <a:pt x="106" y="182"/>
                </a:cubicBezTo>
                <a:cubicBezTo>
                  <a:pt x="96" y="169"/>
                  <a:pt x="90" y="155"/>
                  <a:pt x="75" y="143"/>
                </a:cubicBezTo>
                <a:cubicBezTo>
                  <a:pt x="66" y="127"/>
                  <a:pt x="68" y="134"/>
                  <a:pt x="59" y="117"/>
                </a:cubicBezTo>
                <a:cubicBezTo>
                  <a:pt x="61" y="110"/>
                  <a:pt x="55" y="95"/>
                  <a:pt x="56" y="88"/>
                </a:cubicBezTo>
                <a:cubicBezTo>
                  <a:pt x="60" y="75"/>
                  <a:pt x="62" y="57"/>
                  <a:pt x="49" y="39"/>
                </a:cubicBezTo>
                <a:cubicBezTo>
                  <a:pt x="46" y="30"/>
                  <a:pt x="54" y="17"/>
                  <a:pt x="50" y="9"/>
                </a:cubicBezTo>
                <a:cubicBezTo>
                  <a:pt x="50" y="0"/>
                  <a:pt x="48" y="3"/>
                  <a:pt x="56" y="0"/>
                </a:cubicBezTo>
                <a:close/>
              </a:path>
            </a:pathLst>
          </a:custGeom>
          <a:solidFill>
            <a:srgbClr val="9966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7904" name="Line 64">
            <a:extLst>
              <a:ext uri="{FF2B5EF4-FFF2-40B4-BE49-F238E27FC236}">
                <a16:creationId xmlns:a16="http://schemas.microsoft.com/office/drawing/2014/main" id="{78D9967A-AD9C-65D8-B480-E801F6BBA11A}"/>
              </a:ext>
            </a:extLst>
          </p:cNvPr>
          <p:cNvSpPr>
            <a:spLocks noChangeShapeType="1"/>
          </p:cNvSpPr>
          <p:nvPr/>
        </p:nvSpPr>
        <p:spPr bwMode="auto">
          <a:xfrm flipH="1">
            <a:off x="4937125" y="1606550"/>
            <a:ext cx="295275" cy="258763"/>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7905" name="Line 65">
            <a:extLst>
              <a:ext uri="{FF2B5EF4-FFF2-40B4-BE49-F238E27FC236}">
                <a16:creationId xmlns:a16="http://schemas.microsoft.com/office/drawing/2014/main" id="{41BA5776-51F9-C50F-A7BC-066877FE31E5}"/>
              </a:ext>
            </a:extLst>
          </p:cNvPr>
          <p:cNvSpPr>
            <a:spLocks noChangeShapeType="1"/>
          </p:cNvSpPr>
          <p:nvPr/>
        </p:nvSpPr>
        <p:spPr bwMode="auto">
          <a:xfrm flipV="1">
            <a:off x="4030663" y="4348163"/>
            <a:ext cx="161925" cy="223837"/>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47908" name="Picture 68">
            <a:extLst>
              <a:ext uri="{FF2B5EF4-FFF2-40B4-BE49-F238E27FC236}">
                <a16:creationId xmlns:a16="http://schemas.microsoft.com/office/drawing/2014/main" id="{75F48EFC-04BF-917C-99AE-D0759795C349}"/>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918200" y="2309813"/>
            <a:ext cx="1903413" cy="89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7909" name="Text Box 69">
            <a:extLst>
              <a:ext uri="{FF2B5EF4-FFF2-40B4-BE49-F238E27FC236}">
                <a16:creationId xmlns:a16="http://schemas.microsoft.com/office/drawing/2014/main" id="{D04DD2C0-E577-02AB-66BE-19AA3230E1C9}"/>
              </a:ext>
            </a:extLst>
          </p:cNvPr>
          <p:cNvSpPr txBox="1">
            <a:spLocks noChangeArrowheads="1"/>
          </p:cNvSpPr>
          <p:nvPr/>
        </p:nvSpPr>
        <p:spPr bwMode="auto">
          <a:xfrm>
            <a:off x="1027113" y="1914525"/>
            <a:ext cx="1009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a:solidFill>
                  <a:schemeClr val="bg1"/>
                </a:solidFill>
              </a:rPr>
              <a:t>ditch flow</a:t>
            </a:r>
          </a:p>
        </p:txBody>
      </p:sp>
      <p:sp>
        <p:nvSpPr>
          <p:cNvPr id="547910" name="Line 70">
            <a:extLst>
              <a:ext uri="{FF2B5EF4-FFF2-40B4-BE49-F238E27FC236}">
                <a16:creationId xmlns:a16="http://schemas.microsoft.com/office/drawing/2014/main" id="{C792B4AF-06D0-35D7-51F1-024ADA84A473}"/>
              </a:ext>
            </a:extLst>
          </p:cNvPr>
          <p:cNvSpPr>
            <a:spLocks noChangeShapeType="1"/>
          </p:cNvSpPr>
          <p:nvPr/>
        </p:nvSpPr>
        <p:spPr bwMode="auto">
          <a:xfrm>
            <a:off x="300038" y="2068513"/>
            <a:ext cx="671512" cy="0"/>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7913" name="Rectangle 73">
            <a:extLst>
              <a:ext uri="{FF2B5EF4-FFF2-40B4-BE49-F238E27FC236}">
                <a16:creationId xmlns:a16="http://schemas.microsoft.com/office/drawing/2014/main" id="{50869D40-46EF-AD16-8BD5-D715B1EEB9EF}"/>
              </a:ext>
            </a:extLst>
          </p:cNvPr>
          <p:cNvSpPr>
            <a:spLocks noChangeArrowheads="1"/>
          </p:cNvSpPr>
          <p:nvPr/>
        </p:nvSpPr>
        <p:spPr bwMode="auto">
          <a:xfrm>
            <a:off x="0" y="1588"/>
            <a:ext cx="9144000" cy="628650"/>
          </a:xfrm>
          <a:prstGeom prst="rect">
            <a:avLst/>
          </a:prstGeom>
          <a:solidFill>
            <a:schemeClr val="bg1"/>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7915" name="Rectangle 75">
            <a:extLst>
              <a:ext uri="{FF2B5EF4-FFF2-40B4-BE49-F238E27FC236}">
                <a16:creationId xmlns:a16="http://schemas.microsoft.com/office/drawing/2014/main" id="{DB0D7644-01EC-BE4F-3B57-5DC823BA2145}"/>
              </a:ext>
            </a:extLst>
          </p:cNvPr>
          <p:cNvSpPr>
            <a:spLocks noChangeArrowheads="1"/>
          </p:cNvSpPr>
          <p:nvPr/>
        </p:nvSpPr>
        <p:spPr bwMode="auto">
          <a:xfrm>
            <a:off x="4572000" y="-3175"/>
            <a:ext cx="4579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altLang="en-US" sz="2800"/>
              <a:t>Proper Pipe Alignment</a:t>
            </a:r>
          </a:p>
        </p:txBody>
      </p:sp>
      <p:pic>
        <p:nvPicPr>
          <p:cNvPr id="547918" name="Picture 78">
            <a:extLst>
              <a:ext uri="{FF2B5EF4-FFF2-40B4-BE49-F238E27FC236}">
                <a16:creationId xmlns:a16="http://schemas.microsoft.com/office/drawing/2014/main" id="{CCCAB943-DD29-13B4-3C49-409AB18581D7}"/>
              </a:ext>
            </a:extLst>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81250" y="3140075"/>
            <a:ext cx="1473200"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7911" name="Rectangle 71">
            <a:extLst>
              <a:ext uri="{FF2B5EF4-FFF2-40B4-BE49-F238E27FC236}">
                <a16:creationId xmlns:a16="http://schemas.microsoft.com/office/drawing/2014/main" id="{21252794-CF8E-76E5-D463-5D496B034F63}"/>
              </a:ext>
            </a:extLst>
          </p:cNvPr>
          <p:cNvSpPr>
            <a:spLocks noChangeArrowheads="1"/>
          </p:cNvSpPr>
          <p:nvPr/>
        </p:nvSpPr>
        <p:spPr bwMode="auto">
          <a:xfrm rot="-2325695">
            <a:off x="3424238" y="1755775"/>
            <a:ext cx="555625" cy="2717800"/>
          </a:xfrm>
          <a:prstGeom prst="rect">
            <a:avLst/>
          </a:prstGeom>
          <a:noFill/>
          <a:ln w="101600">
            <a:solidFill>
              <a:srgbClr val="FF0000"/>
            </a:solidFill>
            <a:prstDash val="sysDot"/>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7912" name="Text Box 72">
            <a:extLst>
              <a:ext uri="{FF2B5EF4-FFF2-40B4-BE49-F238E27FC236}">
                <a16:creationId xmlns:a16="http://schemas.microsoft.com/office/drawing/2014/main" id="{4CF847F4-3780-832F-EE51-6AD05313FA03}"/>
              </a:ext>
            </a:extLst>
          </p:cNvPr>
          <p:cNvSpPr txBox="1">
            <a:spLocks noChangeArrowheads="1"/>
          </p:cNvSpPr>
          <p:nvPr/>
        </p:nvSpPr>
        <p:spPr bwMode="auto">
          <a:xfrm rot="21600000">
            <a:off x="3286125" y="2819400"/>
            <a:ext cx="793750" cy="457200"/>
          </a:xfrm>
          <a:prstGeom prst="rect">
            <a:avLst/>
          </a:prstGeom>
          <a:solidFill>
            <a:schemeClr val="bg1">
              <a:alpha val="7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400">
                <a:solidFill>
                  <a:srgbClr val="FF0000"/>
                </a:solidFill>
              </a:rPr>
              <a:t>YES</a:t>
            </a:r>
          </a:p>
        </p:txBody>
      </p:sp>
      <p:sp>
        <p:nvSpPr>
          <p:cNvPr id="547919" name="Text Box 79">
            <a:extLst>
              <a:ext uri="{FF2B5EF4-FFF2-40B4-BE49-F238E27FC236}">
                <a16:creationId xmlns:a16="http://schemas.microsoft.com/office/drawing/2014/main" id="{5BFD456A-DAF1-B7E0-9CC5-6428517F86FE}"/>
              </a:ext>
            </a:extLst>
          </p:cNvPr>
          <p:cNvSpPr txBox="1">
            <a:spLocks noChangeArrowheads="1"/>
          </p:cNvSpPr>
          <p:nvPr/>
        </p:nvSpPr>
        <p:spPr bwMode="auto">
          <a:xfrm>
            <a:off x="0" y="763588"/>
            <a:ext cx="8802688"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sz="3200" u="sng"/>
              <a:t>Install pipes in direction of flow</a:t>
            </a:r>
          </a:p>
          <a:p>
            <a:endParaRPr lang="en-US" altLang="en-US" sz="3200" u="sng"/>
          </a:p>
          <a:p>
            <a:endParaRPr lang="en-US" altLang="en-US" sz="2400" b="0"/>
          </a:p>
          <a:p>
            <a:endParaRPr lang="en-US" altLang="en-US" sz="2400" b="0"/>
          </a:p>
        </p:txBody>
      </p:sp>
      <p:grpSp>
        <p:nvGrpSpPr>
          <p:cNvPr id="547920" name="Group 80">
            <a:extLst>
              <a:ext uri="{FF2B5EF4-FFF2-40B4-BE49-F238E27FC236}">
                <a16:creationId xmlns:a16="http://schemas.microsoft.com/office/drawing/2014/main" id="{CB351CF9-802F-B762-46EC-084AA78F805D}"/>
              </a:ext>
            </a:extLst>
          </p:cNvPr>
          <p:cNvGrpSpPr>
            <a:grpSpLocks/>
          </p:cNvGrpSpPr>
          <p:nvPr/>
        </p:nvGrpSpPr>
        <p:grpSpPr bwMode="auto">
          <a:xfrm>
            <a:off x="0" y="0"/>
            <a:ext cx="4579938" cy="630238"/>
            <a:chOff x="-5" y="0"/>
            <a:chExt cx="2885" cy="480"/>
          </a:xfrm>
        </p:grpSpPr>
        <p:pic>
          <p:nvPicPr>
            <p:cNvPr id="547921" name="Picture 81">
              <a:extLst>
                <a:ext uri="{FF2B5EF4-FFF2-40B4-BE49-F238E27FC236}">
                  <a16:creationId xmlns:a16="http://schemas.microsoft.com/office/drawing/2014/main" id="{997D12C0-CB3A-F245-4EB4-746BB0F48CB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 y="0"/>
              <a:ext cx="2880" cy="473"/>
            </a:xfrm>
            <a:prstGeom prst="rect">
              <a:avLst/>
            </a:prstGeom>
            <a:noFill/>
            <a:extLst>
              <a:ext uri="{909E8E84-426E-40DD-AFC4-6F175D3DCCD1}">
                <a14:hiddenFill xmlns:a14="http://schemas.microsoft.com/office/drawing/2010/main">
                  <a:solidFill>
                    <a:srgbClr val="FFFFFF"/>
                  </a:solidFill>
                </a14:hiddenFill>
              </a:ext>
            </a:extLst>
          </p:spPr>
        </p:pic>
        <p:sp>
          <p:nvSpPr>
            <p:cNvPr id="547922" name="Rectangle 82">
              <a:extLst>
                <a:ext uri="{FF2B5EF4-FFF2-40B4-BE49-F238E27FC236}">
                  <a16:creationId xmlns:a16="http://schemas.microsoft.com/office/drawing/2014/main" id="{6E8DF9AD-DCF2-1DFA-D79E-8F669BBF007F}"/>
                </a:ext>
              </a:extLst>
            </p:cNvPr>
            <p:cNvSpPr>
              <a:spLocks noChangeArrowheads="1"/>
            </p:cNvSpPr>
            <p:nvPr/>
          </p:nvSpPr>
          <p:spPr bwMode="auto">
            <a:xfrm>
              <a:off x="0" y="0"/>
              <a:ext cx="2880" cy="480"/>
            </a:xfrm>
            <a:prstGeom prst="rect">
              <a:avLst/>
            </a:prstGeom>
            <a:gradFill rotWithShape="1">
              <a:gsLst>
                <a:gs pos="0">
                  <a:srgbClr val="006600"/>
                </a:gs>
                <a:gs pos="50000">
                  <a:srgbClr val="008000"/>
                </a:gs>
                <a:gs pos="100000">
                  <a:srgbClr val="006600"/>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7923" name="WordArt 83">
              <a:extLst>
                <a:ext uri="{FF2B5EF4-FFF2-40B4-BE49-F238E27FC236}">
                  <a16:creationId xmlns:a16="http://schemas.microsoft.com/office/drawing/2014/main" id="{0AC2B18D-0E38-CDDE-DDF2-FC483BD455E3}"/>
                </a:ext>
              </a:extLst>
            </p:cNvPr>
            <p:cNvSpPr>
              <a:spLocks noChangeArrowheads="1" noChangeShapeType="1" noTextEdit="1"/>
            </p:cNvSpPr>
            <p:nvPr/>
          </p:nvSpPr>
          <p:spPr bwMode="auto">
            <a:xfrm>
              <a:off x="157" y="35"/>
              <a:ext cx="2574" cy="39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kern="10" spc="360" normalizeH="1">
                  <a:ln w="6350">
                    <a:solidFill>
                      <a:srgbClr val="CC0000"/>
                    </a:solidFill>
                    <a:round/>
                    <a:headEnd/>
                    <a:tailEnd/>
                  </a:ln>
                  <a:solidFill>
                    <a:srgbClr val="FFFF00"/>
                  </a:solidFill>
                  <a:latin typeface="Arial Black" panose="020B0A04020102020204" pitchFamily="34" charset="0"/>
                </a:rPr>
                <a:t>ENVIRONMENTALLY  SENSITIVE</a:t>
              </a:r>
            </a:p>
            <a:p>
              <a:r>
                <a:rPr lang="en-US" kern="10" spc="360" normalizeH="1">
                  <a:ln w="6350">
                    <a:solidFill>
                      <a:srgbClr val="CC0000"/>
                    </a:solidFill>
                    <a:round/>
                    <a:headEnd/>
                    <a:tailEnd/>
                  </a:ln>
                  <a:solidFill>
                    <a:srgbClr val="FFFF00"/>
                  </a:solidFill>
                  <a:latin typeface="Arial Black" panose="020B0A04020102020204" pitchFamily="34" charset="0"/>
                </a:rPr>
                <a:t>MAINTENANCE  PRACTICES</a:t>
              </a: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71" name="Rectangle 7">
            <a:extLst>
              <a:ext uri="{FF2B5EF4-FFF2-40B4-BE49-F238E27FC236}">
                <a16:creationId xmlns:a16="http://schemas.microsoft.com/office/drawing/2014/main" id="{7AF46426-63C1-7ECD-0D43-D701F2B3C99B}"/>
              </a:ext>
            </a:extLst>
          </p:cNvPr>
          <p:cNvSpPr>
            <a:spLocks noChangeArrowheads="1"/>
          </p:cNvSpPr>
          <p:nvPr/>
        </p:nvSpPr>
        <p:spPr bwMode="auto">
          <a:xfrm>
            <a:off x="447059" y="9525"/>
            <a:ext cx="9139238" cy="6237287"/>
          </a:xfrm>
          <a:prstGeom prst="rect">
            <a:avLst/>
          </a:prstGeom>
          <a:solidFill>
            <a:srgbClr val="99FF66"/>
          </a:soli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8872" name="Rectangle 8">
            <a:extLst>
              <a:ext uri="{FF2B5EF4-FFF2-40B4-BE49-F238E27FC236}">
                <a16:creationId xmlns:a16="http://schemas.microsoft.com/office/drawing/2014/main" id="{F14972AA-783E-E964-CD64-0FA5F2373FDC}"/>
              </a:ext>
            </a:extLst>
          </p:cNvPr>
          <p:cNvSpPr>
            <a:spLocks noChangeArrowheads="1"/>
          </p:cNvSpPr>
          <p:nvPr/>
        </p:nvSpPr>
        <p:spPr bwMode="auto">
          <a:xfrm>
            <a:off x="3175" y="1970088"/>
            <a:ext cx="9139238" cy="1514475"/>
          </a:xfrm>
          <a:prstGeom prst="rect">
            <a:avLst/>
          </a:prstGeom>
          <a:blipFill dpi="0" rotWithShape="0">
            <a:blip r:embed="rId3"/>
            <a:srcRect/>
            <a:tile tx="0" ty="0" sx="100000" sy="100000" flip="none" algn="tl"/>
          </a:blip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8874" name="Freeform 10">
            <a:extLst>
              <a:ext uri="{FF2B5EF4-FFF2-40B4-BE49-F238E27FC236}">
                <a16:creationId xmlns:a16="http://schemas.microsoft.com/office/drawing/2014/main" id="{16FA0D1E-25F0-64BC-AC9B-6F4789ECD153}"/>
              </a:ext>
            </a:extLst>
          </p:cNvPr>
          <p:cNvSpPr>
            <a:spLocks/>
          </p:cNvSpPr>
          <p:nvPr/>
        </p:nvSpPr>
        <p:spPr bwMode="auto">
          <a:xfrm>
            <a:off x="-185738" y="1403350"/>
            <a:ext cx="3302001" cy="504825"/>
          </a:xfrm>
          <a:custGeom>
            <a:avLst/>
            <a:gdLst>
              <a:gd name="T0" fmla="*/ 555 w 2080"/>
              <a:gd name="T1" fmla="*/ 78 h 318"/>
              <a:gd name="T2" fmla="*/ 1333 w 2080"/>
              <a:gd name="T3" fmla="*/ 38 h 318"/>
              <a:gd name="T4" fmla="*/ 1740 w 2080"/>
              <a:gd name="T5" fmla="*/ 17 h 318"/>
              <a:gd name="T6" fmla="*/ 2055 w 2080"/>
              <a:gd name="T7" fmla="*/ 79 h 318"/>
              <a:gd name="T8" fmla="*/ 1892 w 2080"/>
              <a:gd name="T9" fmla="*/ 254 h 318"/>
              <a:gd name="T10" fmla="*/ 1618 w 2080"/>
              <a:gd name="T11" fmla="*/ 249 h 318"/>
              <a:gd name="T12" fmla="*/ 1461 w 2080"/>
              <a:gd name="T13" fmla="*/ 266 h 318"/>
              <a:gd name="T14" fmla="*/ 680 w 2080"/>
              <a:gd name="T15" fmla="*/ 302 h 318"/>
              <a:gd name="T16" fmla="*/ 94 w 2080"/>
              <a:gd name="T17" fmla="*/ 286 h 318"/>
              <a:gd name="T18" fmla="*/ 118 w 2080"/>
              <a:gd name="T19" fmla="*/ 110 h 318"/>
              <a:gd name="T20" fmla="*/ 555 w 2080"/>
              <a:gd name="T21" fmla="*/ 7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0" h="318">
                <a:moveTo>
                  <a:pt x="555" y="78"/>
                </a:moveTo>
                <a:cubicBezTo>
                  <a:pt x="777" y="50"/>
                  <a:pt x="1135" y="48"/>
                  <a:pt x="1333" y="38"/>
                </a:cubicBezTo>
                <a:cubicBezTo>
                  <a:pt x="1531" y="28"/>
                  <a:pt x="1620" y="10"/>
                  <a:pt x="1740" y="17"/>
                </a:cubicBezTo>
                <a:cubicBezTo>
                  <a:pt x="1888" y="0"/>
                  <a:pt x="1965" y="88"/>
                  <a:pt x="2055" y="79"/>
                </a:cubicBezTo>
                <a:cubicBezTo>
                  <a:pt x="2080" y="119"/>
                  <a:pt x="1992" y="202"/>
                  <a:pt x="1892" y="254"/>
                </a:cubicBezTo>
                <a:cubicBezTo>
                  <a:pt x="1889" y="210"/>
                  <a:pt x="1629" y="292"/>
                  <a:pt x="1618" y="249"/>
                </a:cubicBezTo>
                <a:cubicBezTo>
                  <a:pt x="1615" y="240"/>
                  <a:pt x="1466" y="269"/>
                  <a:pt x="1461" y="266"/>
                </a:cubicBezTo>
                <a:cubicBezTo>
                  <a:pt x="1305" y="275"/>
                  <a:pt x="908" y="299"/>
                  <a:pt x="680" y="302"/>
                </a:cubicBezTo>
                <a:cubicBezTo>
                  <a:pt x="588" y="263"/>
                  <a:pt x="187" y="318"/>
                  <a:pt x="94" y="286"/>
                </a:cubicBezTo>
                <a:cubicBezTo>
                  <a:pt x="0" y="254"/>
                  <a:pt x="40" y="145"/>
                  <a:pt x="118" y="110"/>
                </a:cubicBezTo>
                <a:cubicBezTo>
                  <a:pt x="195" y="75"/>
                  <a:pt x="331" y="187"/>
                  <a:pt x="555" y="78"/>
                </a:cubicBezTo>
                <a:close/>
              </a:path>
            </a:pathLst>
          </a:custGeom>
          <a:solidFill>
            <a:srgbClr val="00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8875" name="Line 11">
            <a:extLst>
              <a:ext uri="{FF2B5EF4-FFF2-40B4-BE49-F238E27FC236}">
                <a16:creationId xmlns:a16="http://schemas.microsoft.com/office/drawing/2014/main" id="{F5397AA3-D743-80A0-4F1C-4D4723387289}"/>
              </a:ext>
            </a:extLst>
          </p:cNvPr>
          <p:cNvSpPr>
            <a:spLocks noChangeShapeType="1"/>
          </p:cNvSpPr>
          <p:nvPr/>
        </p:nvSpPr>
        <p:spPr bwMode="auto">
          <a:xfrm>
            <a:off x="3175" y="2728913"/>
            <a:ext cx="9139238"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8876" name="Line 12">
            <a:extLst>
              <a:ext uri="{FF2B5EF4-FFF2-40B4-BE49-F238E27FC236}">
                <a16:creationId xmlns:a16="http://schemas.microsoft.com/office/drawing/2014/main" id="{34C78207-8871-C975-5C21-AA9BEF716735}"/>
              </a:ext>
            </a:extLst>
          </p:cNvPr>
          <p:cNvSpPr>
            <a:spLocks noChangeShapeType="1"/>
          </p:cNvSpPr>
          <p:nvPr/>
        </p:nvSpPr>
        <p:spPr bwMode="auto">
          <a:xfrm>
            <a:off x="2151063" y="1649413"/>
            <a:ext cx="671512" cy="0"/>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8878" name="Text Box 14">
            <a:extLst>
              <a:ext uri="{FF2B5EF4-FFF2-40B4-BE49-F238E27FC236}">
                <a16:creationId xmlns:a16="http://schemas.microsoft.com/office/drawing/2014/main" id="{6276706B-A6E4-466D-D0D9-7F9E0EBB9BD8}"/>
              </a:ext>
            </a:extLst>
          </p:cNvPr>
          <p:cNvSpPr txBox="1">
            <a:spLocks noChangeArrowheads="1"/>
          </p:cNvSpPr>
          <p:nvPr/>
        </p:nvSpPr>
        <p:spPr bwMode="auto">
          <a:xfrm>
            <a:off x="1027113" y="2193925"/>
            <a:ext cx="1247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a:t>road surface</a:t>
            </a:r>
          </a:p>
        </p:txBody>
      </p:sp>
      <p:sp>
        <p:nvSpPr>
          <p:cNvPr id="548883" name="Freeform 19">
            <a:extLst>
              <a:ext uri="{FF2B5EF4-FFF2-40B4-BE49-F238E27FC236}">
                <a16:creationId xmlns:a16="http://schemas.microsoft.com/office/drawing/2014/main" id="{94CD8D06-F163-7F55-5B21-CE93E9654D49}"/>
              </a:ext>
            </a:extLst>
          </p:cNvPr>
          <p:cNvSpPr>
            <a:spLocks/>
          </p:cNvSpPr>
          <p:nvPr/>
        </p:nvSpPr>
        <p:spPr bwMode="auto">
          <a:xfrm>
            <a:off x="4260850" y="3567113"/>
            <a:ext cx="4883150" cy="1795462"/>
          </a:xfrm>
          <a:custGeom>
            <a:avLst/>
            <a:gdLst>
              <a:gd name="T0" fmla="*/ 0 w 2543"/>
              <a:gd name="T1" fmla="*/ 0 h 970"/>
              <a:gd name="T2" fmla="*/ 9 w 2543"/>
              <a:gd name="T3" fmla="*/ 120 h 970"/>
              <a:gd name="T4" fmla="*/ 30 w 2543"/>
              <a:gd name="T5" fmla="*/ 186 h 970"/>
              <a:gd name="T6" fmla="*/ 96 w 2543"/>
              <a:gd name="T7" fmla="*/ 225 h 970"/>
              <a:gd name="T8" fmla="*/ 138 w 2543"/>
              <a:gd name="T9" fmla="*/ 240 h 970"/>
              <a:gd name="T10" fmla="*/ 150 w 2543"/>
              <a:gd name="T11" fmla="*/ 243 h 970"/>
              <a:gd name="T12" fmla="*/ 222 w 2543"/>
              <a:gd name="T13" fmla="*/ 285 h 970"/>
              <a:gd name="T14" fmla="*/ 285 w 2543"/>
              <a:gd name="T15" fmla="*/ 303 h 970"/>
              <a:gd name="T16" fmla="*/ 399 w 2543"/>
              <a:gd name="T17" fmla="*/ 354 h 970"/>
              <a:gd name="T18" fmla="*/ 429 w 2543"/>
              <a:gd name="T19" fmla="*/ 366 h 970"/>
              <a:gd name="T20" fmla="*/ 462 w 2543"/>
              <a:gd name="T21" fmla="*/ 381 h 970"/>
              <a:gd name="T22" fmla="*/ 648 w 2543"/>
              <a:gd name="T23" fmla="*/ 414 h 970"/>
              <a:gd name="T24" fmla="*/ 705 w 2543"/>
              <a:gd name="T25" fmla="*/ 426 h 970"/>
              <a:gd name="T26" fmla="*/ 798 w 2543"/>
              <a:gd name="T27" fmla="*/ 453 h 970"/>
              <a:gd name="T28" fmla="*/ 1047 w 2543"/>
              <a:gd name="T29" fmla="*/ 558 h 970"/>
              <a:gd name="T30" fmla="*/ 1170 w 2543"/>
              <a:gd name="T31" fmla="*/ 591 h 970"/>
              <a:gd name="T32" fmla="*/ 1302 w 2543"/>
              <a:gd name="T33" fmla="*/ 642 h 970"/>
              <a:gd name="T34" fmla="*/ 1395 w 2543"/>
              <a:gd name="T35" fmla="*/ 684 h 970"/>
              <a:gd name="T36" fmla="*/ 1641 w 2543"/>
              <a:gd name="T37" fmla="*/ 717 h 970"/>
              <a:gd name="T38" fmla="*/ 1758 w 2543"/>
              <a:gd name="T39" fmla="*/ 741 h 970"/>
              <a:gd name="T40" fmla="*/ 1830 w 2543"/>
              <a:gd name="T41" fmla="*/ 768 h 970"/>
              <a:gd name="T42" fmla="*/ 1863 w 2543"/>
              <a:gd name="T43" fmla="*/ 789 h 970"/>
              <a:gd name="T44" fmla="*/ 1878 w 2543"/>
              <a:gd name="T45" fmla="*/ 807 h 970"/>
              <a:gd name="T46" fmla="*/ 2016 w 2543"/>
              <a:gd name="T47" fmla="*/ 837 h 970"/>
              <a:gd name="T48" fmla="*/ 2160 w 2543"/>
              <a:gd name="T49" fmla="*/ 843 h 970"/>
              <a:gd name="T50" fmla="*/ 2346 w 2543"/>
              <a:gd name="T51" fmla="*/ 879 h 970"/>
              <a:gd name="T52" fmla="*/ 2408 w 2543"/>
              <a:gd name="T53" fmla="*/ 898 h 970"/>
              <a:gd name="T54" fmla="*/ 2475 w 2543"/>
              <a:gd name="T55" fmla="*/ 945 h 970"/>
              <a:gd name="T56" fmla="*/ 2514 w 2543"/>
              <a:gd name="T57" fmla="*/ 963 h 970"/>
              <a:gd name="T58" fmla="*/ 2542 w 2543"/>
              <a:gd name="T59" fmla="*/ 955 h 970"/>
              <a:gd name="T60" fmla="*/ 2540 w 2543"/>
              <a:gd name="T61" fmla="*/ 771 h 970"/>
              <a:gd name="T62" fmla="*/ 2520 w 2543"/>
              <a:gd name="T63" fmla="*/ 768 h 970"/>
              <a:gd name="T64" fmla="*/ 2481 w 2543"/>
              <a:gd name="T65" fmla="*/ 759 h 970"/>
              <a:gd name="T66" fmla="*/ 2403 w 2543"/>
              <a:gd name="T67" fmla="*/ 726 h 970"/>
              <a:gd name="T68" fmla="*/ 2286 w 2543"/>
              <a:gd name="T69" fmla="*/ 708 h 970"/>
              <a:gd name="T70" fmla="*/ 2226 w 2543"/>
              <a:gd name="T71" fmla="*/ 687 h 970"/>
              <a:gd name="T72" fmla="*/ 2073 w 2543"/>
              <a:gd name="T73" fmla="*/ 633 h 970"/>
              <a:gd name="T74" fmla="*/ 2037 w 2543"/>
              <a:gd name="T75" fmla="*/ 618 h 970"/>
              <a:gd name="T76" fmla="*/ 1986 w 2543"/>
              <a:gd name="T77" fmla="*/ 597 h 970"/>
              <a:gd name="T78" fmla="*/ 1920 w 2543"/>
              <a:gd name="T79" fmla="*/ 573 h 970"/>
              <a:gd name="T80" fmla="*/ 1842 w 2543"/>
              <a:gd name="T81" fmla="*/ 540 h 970"/>
              <a:gd name="T82" fmla="*/ 1752 w 2543"/>
              <a:gd name="T83" fmla="*/ 513 h 970"/>
              <a:gd name="T84" fmla="*/ 1731 w 2543"/>
              <a:gd name="T85" fmla="*/ 504 h 970"/>
              <a:gd name="T86" fmla="*/ 1635 w 2543"/>
              <a:gd name="T87" fmla="*/ 501 h 970"/>
              <a:gd name="T88" fmla="*/ 1527 w 2543"/>
              <a:gd name="T89" fmla="*/ 468 h 970"/>
              <a:gd name="T90" fmla="*/ 1473 w 2543"/>
              <a:gd name="T91" fmla="*/ 450 h 970"/>
              <a:gd name="T92" fmla="*/ 1377 w 2543"/>
              <a:gd name="T93" fmla="*/ 447 h 970"/>
              <a:gd name="T94" fmla="*/ 1329 w 2543"/>
              <a:gd name="T95" fmla="*/ 420 h 970"/>
              <a:gd name="T96" fmla="*/ 1263 w 2543"/>
              <a:gd name="T97" fmla="*/ 384 h 970"/>
              <a:gd name="T98" fmla="*/ 1137 w 2543"/>
              <a:gd name="T99" fmla="*/ 336 h 970"/>
              <a:gd name="T100" fmla="*/ 1098 w 2543"/>
              <a:gd name="T101" fmla="*/ 324 h 970"/>
              <a:gd name="T102" fmla="*/ 978 w 2543"/>
              <a:gd name="T103" fmla="*/ 297 h 970"/>
              <a:gd name="T104" fmla="*/ 795 w 2543"/>
              <a:gd name="T105" fmla="*/ 264 h 970"/>
              <a:gd name="T106" fmla="*/ 591 w 2543"/>
              <a:gd name="T107" fmla="*/ 228 h 970"/>
              <a:gd name="T108" fmla="*/ 501 w 2543"/>
              <a:gd name="T109" fmla="*/ 204 h 970"/>
              <a:gd name="T110" fmla="*/ 444 w 2543"/>
              <a:gd name="T111" fmla="*/ 189 h 970"/>
              <a:gd name="T112" fmla="*/ 381 w 2543"/>
              <a:gd name="T113" fmla="*/ 162 h 970"/>
              <a:gd name="T114" fmla="*/ 303 w 2543"/>
              <a:gd name="T115" fmla="*/ 159 h 970"/>
              <a:gd name="T116" fmla="*/ 299 w 2543"/>
              <a:gd name="T117" fmla="*/ 147 h 970"/>
              <a:gd name="T118" fmla="*/ 287 w 2543"/>
              <a:gd name="T119" fmla="*/ 122 h 970"/>
              <a:gd name="T120" fmla="*/ 281 w 2543"/>
              <a:gd name="T121" fmla="*/ 65 h 970"/>
              <a:gd name="T122" fmla="*/ 288 w 2543"/>
              <a:gd name="T123" fmla="*/ 3 h 970"/>
              <a:gd name="T124" fmla="*/ 0 w 2543"/>
              <a:gd name="T125"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43" h="970">
                <a:moveTo>
                  <a:pt x="0" y="0"/>
                </a:moveTo>
                <a:cubicBezTo>
                  <a:pt x="8" y="40"/>
                  <a:pt x="1" y="80"/>
                  <a:pt x="9" y="120"/>
                </a:cubicBezTo>
                <a:cubicBezTo>
                  <a:pt x="11" y="146"/>
                  <a:pt x="7" y="171"/>
                  <a:pt x="30" y="186"/>
                </a:cubicBezTo>
                <a:cubicBezTo>
                  <a:pt x="44" y="207"/>
                  <a:pt x="71" y="219"/>
                  <a:pt x="96" y="225"/>
                </a:cubicBezTo>
                <a:cubicBezTo>
                  <a:pt x="110" y="234"/>
                  <a:pt x="121" y="236"/>
                  <a:pt x="138" y="240"/>
                </a:cubicBezTo>
                <a:cubicBezTo>
                  <a:pt x="142" y="241"/>
                  <a:pt x="150" y="243"/>
                  <a:pt x="150" y="243"/>
                </a:cubicBezTo>
                <a:cubicBezTo>
                  <a:pt x="172" y="258"/>
                  <a:pt x="197" y="274"/>
                  <a:pt x="222" y="285"/>
                </a:cubicBezTo>
                <a:cubicBezTo>
                  <a:pt x="242" y="294"/>
                  <a:pt x="265" y="295"/>
                  <a:pt x="285" y="303"/>
                </a:cubicBezTo>
                <a:cubicBezTo>
                  <a:pt x="324" y="318"/>
                  <a:pt x="358" y="344"/>
                  <a:pt x="399" y="354"/>
                </a:cubicBezTo>
                <a:cubicBezTo>
                  <a:pt x="423" y="372"/>
                  <a:pt x="397" y="355"/>
                  <a:pt x="429" y="366"/>
                </a:cubicBezTo>
                <a:cubicBezTo>
                  <a:pt x="487" y="385"/>
                  <a:pt x="413" y="366"/>
                  <a:pt x="462" y="381"/>
                </a:cubicBezTo>
                <a:cubicBezTo>
                  <a:pt x="521" y="399"/>
                  <a:pt x="587" y="407"/>
                  <a:pt x="648" y="414"/>
                </a:cubicBezTo>
                <a:cubicBezTo>
                  <a:pt x="667" y="419"/>
                  <a:pt x="686" y="421"/>
                  <a:pt x="705" y="426"/>
                </a:cubicBezTo>
                <a:cubicBezTo>
                  <a:pt x="729" y="444"/>
                  <a:pt x="769" y="450"/>
                  <a:pt x="798" y="453"/>
                </a:cubicBezTo>
                <a:cubicBezTo>
                  <a:pt x="882" y="487"/>
                  <a:pt x="963" y="527"/>
                  <a:pt x="1047" y="558"/>
                </a:cubicBezTo>
                <a:cubicBezTo>
                  <a:pt x="1086" y="572"/>
                  <a:pt x="1132" y="575"/>
                  <a:pt x="1170" y="591"/>
                </a:cubicBezTo>
                <a:cubicBezTo>
                  <a:pt x="1213" y="609"/>
                  <a:pt x="1257" y="631"/>
                  <a:pt x="1302" y="642"/>
                </a:cubicBezTo>
                <a:cubicBezTo>
                  <a:pt x="1331" y="661"/>
                  <a:pt x="1360" y="679"/>
                  <a:pt x="1395" y="684"/>
                </a:cubicBezTo>
                <a:cubicBezTo>
                  <a:pt x="1471" y="722"/>
                  <a:pt x="1559" y="715"/>
                  <a:pt x="1641" y="717"/>
                </a:cubicBezTo>
                <a:cubicBezTo>
                  <a:pt x="1678" y="732"/>
                  <a:pt x="1719" y="737"/>
                  <a:pt x="1758" y="741"/>
                </a:cubicBezTo>
                <a:cubicBezTo>
                  <a:pt x="1784" y="747"/>
                  <a:pt x="1805" y="762"/>
                  <a:pt x="1830" y="768"/>
                </a:cubicBezTo>
                <a:cubicBezTo>
                  <a:pt x="1841" y="776"/>
                  <a:pt x="1853" y="781"/>
                  <a:pt x="1863" y="789"/>
                </a:cubicBezTo>
                <a:cubicBezTo>
                  <a:pt x="1869" y="794"/>
                  <a:pt x="1871" y="803"/>
                  <a:pt x="1878" y="807"/>
                </a:cubicBezTo>
                <a:cubicBezTo>
                  <a:pt x="1915" y="830"/>
                  <a:pt x="1974" y="835"/>
                  <a:pt x="2016" y="837"/>
                </a:cubicBezTo>
                <a:cubicBezTo>
                  <a:pt x="2064" y="840"/>
                  <a:pt x="2160" y="843"/>
                  <a:pt x="2160" y="843"/>
                </a:cubicBezTo>
                <a:cubicBezTo>
                  <a:pt x="2224" y="851"/>
                  <a:pt x="2281" y="875"/>
                  <a:pt x="2346" y="879"/>
                </a:cubicBezTo>
                <a:cubicBezTo>
                  <a:pt x="2380" y="888"/>
                  <a:pt x="2361" y="901"/>
                  <a:pt x="2408" y="898"/>
                </a:cubicBezTo>
                <a:cubicBezTo>
                  <a:pt x="2425" y="923"/>
                  <a:pt x="2454" y="924"/>
                  <a:pt x="2475" y="945"/>
                </a:cubicBezTo>
                <a:cubicBezTo>
                  <a:pt x="2485" y="955"/>
                  <a:pt x="2514" y="963"/>
                  <a:pt x="2514" y="963"/>
                </a:cubicBezTo>
                <a:cubicBezTo>
                  <a:pt x="2529" y="962"/>
                  <a:pt x="2542" y="970"/>
                  <a:pt x="2542" y="955"/>
                </a:cubicBezTo>
                <a:cubicBezTo>
                  <a:pt x="2538" y="895"/>
                  <a:pt x="2543" y="829"/>
                  <a:pt x="2540" y="771"/>
                </a:cubicBezTo>
                <a:cubicBezTo>
                  <a:pt x="2538" y="763"/>
                  <a:pt x="2528" y="769"/>
                  <a:pt x="2520" y="768"/>
                </a:cubicBezTo>
                <a:cubicBezTo>
                  <a:pt x="2506" y="766"/>
                  <a:pt x="2494" y="763"/>
                  <a:pt x="2481" y="759"/>
                </a:cubicBezTo>
                <a:cubicBezTo>
                  <a:pt x="2454" y="751"/>
                  <a:pt x="2430" y="734"/>
                  <a:pt x="2403" y="726"/>
                </a:cubicBezTo>
                <a:cubicBezTo>
                  <a:pt x="2365" y="715"/>
                  <a:pt x="2325" y="711"/>
                  <a:pt x="2286" y="708"/>
                </a:cubicBezTo>
                <a:cubicBezTo>
                  <a:pt x="2262" y="703"/>
                  <a:pt x="2247" y="696"/>
                  <a:pt x="2226" y="687"/>
                </a:cubicBezTo>
                <a:cubicBezTo>
                  <a:pt x="2177" y="666"/>
                  <a:pt x="2123" y="654"/>
                  <a:pt x="2073" y="633"/>
                </a:cubicBezTo>
                <a:cubicBezTo>
                  <a:pt x="2031" y="616"/>
                  <a:pt x="2064" y="625"/>
                  <a:pt x="2037" y="618"/>
                </a:cubicBezTo>
                <a:cubicBezTo>
                  <a:pt x="2023" y="609"/>
                  <a:pt x="2002" y="600"/>
                  <a:pt x="1986" y="597"/>
                </a:cubicBezTo>
                <a:cubicBezTo>
                  <a:pt x="1965" y="587"/>
                  <a:pt x="1941" y="583"/>
                  <a:pt x="1920" y="573"/>
                </a:cubicBezTo>
                <a:cubicBezTo>
                  <a:pt x="1896" y="561"/>
                  <a:pt x="1869" y="547"/>
                  <a:pt x="1842" y="540"/>
                </a:cubicBezTo>
                <a:cubicBezTo>
                  <a:pt x="1816" y="523"/>
                  <a:pt x="1781" y="523"/>
                  <a:pt x="1752" y="513"/>
                </a:cubicBezTo>
                <a:cubicBezTo>
                  <a:pt x="1745" y="511"/>
                  <a:pt x="1739" y="505"/>
                  <a:pt x="1731" y="504"/>
                </a:cubicBezTo>
                <a:cubicBezTo>
                  <a:pt x="1699" y="501"/>
                  <a:pt x="1667" y="502"/>
                  <a:pt x="1635" y="501"/>
                </a:cubicBezTo>
                <a:cubicBezTo>
                  <a:pt x="1599" y="492"/>
                  <a:pt x="1562" y="481"/>
                  <a:pt x="1527" y="468"/>
                </a:cubicBezTo>
                <a:cubicBezTo>
                  <a:pt x="1511" y="462"/>
                  <a:pt x="1491" y="451"/>
                  <a:pt x="1473" y="450"/>
                </a:cubicBezTo>
                <a:cubicBezTo>
                  <a:pt x="1441" y="448"/>
                  <a:pt x="1409" y="448"/>
                  <a:pt x="1377" y="447"/>
                </a:cubicBezTo>
                <a:cubicBezTo>
                  <a:pt x="1359" y="441"/>
                  <a:pt x="1346" y="426"/>
                  <a:pt x="1329" y="420"/>
                </a:cubicBezTo>
                <a:cubicBezTo>
                  <a:pt x="1309" y="400"/>
                  <a:pt x="1288" y="396"/>
                  <a:pt x="1263" y="384"/>
                </a:cubicBezTo>
                <a:cubicBezTo>
                  <a:pt x="1224" y="365"/>
                  <a:pt x="1180" y="347"/>
                  <a:pt x="1137" y="336"/>
                </a:cubicBezTo>
                <a:cubicBezTo>
                  <a:pt x="1123" y="327"/>
                  <a:pt x="1115" y="326"/>
                  <a:pt x="1098" y="324"/>
                </a:cubicBezTo>
                <a:cubicBezTo>
                  <a:pt x="1062" y="306"/>
                  <a:pt x="1017" y="304"/>
                  <a:pt x="978" y="297"/>
                </a:cubicBezTo>
                <a:cubicBezTo>
                  <a:pt x="917" y="286"/>
                  <a:pt x="856" y="274"/>
                  <a:pt x="795" y="264"/>
                </a:cubicBezTo>
                <a:cubicBezTo>
                  <a:pt x="734" y="240"/>
                  <a:pt x="656" y="233"/>
                  <a:pt x="591" y="228"/>
                </a:cubicBezTo>
                <a:cubicBezTo>
                  <a:pt x="560" y="223"/>
                  <a:pt x="531" y="210"/>
                  <a:pt x="501" y="204"/>
                </a:cubicBezTo>
                <a:cubicBezTo>
                  <a:pt x="485" y="201"/>
                  <a:pt x="458" y="198"/>
                  <a:pt x="444" y="189"/>
                </a:cubicBezTo>
                <a:cubicBezTo>
                  <a:pt x="426" y="177"/>
                  <a:pt x="403" y="164"/>
                  <a:pt x="381" y="162"/>
                </a:cubicBezTo>
                <a:cubicBezTo>
                  <a:pt x="355" y="160"/>
                  <a:pt x="329" y="160"/>
                  <a:pt x="303" y="159"/>
                </a:cubicBezTo>
                <a:cubicBezTo>
                  <a:pt x="291" y="156"/>
                  <a:pt x="309" y="154"/>
                  <a:pt x="299" y="147"/>
                </a:cubicBezTo>
                <a:cubicBezTo>
                  <a:pt x="292" y="137"/>
                  <a:pt x="291" y="133"/>
                  <a:pt x="287" y="122"/>
                </a:cubicBezTo>
                <a:cubicBezTo>
                  <a:pt x="288" y="104"/>
                  <a:pt x="284" y="94"/>
                  <a:pt x="281" y="65"/>
                </a:cubicBezTo>
                <a:cubicBezTo>
                  <a:pt x="292" y="46"/>
                  <a:pt x="288" y="26"/>
                  <a:pt x="288" y="3"/>
                </a:cubicBezTo>
                <a:lnTo>
                  <a:pt x="0" y="0"/>
                </a:lnTo>
                <a:close/>
              </a:path>
            </a:pathLst>
          </a:custGeom>
          <a:solidFill>
            <a:srgbClr val="00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8884" name="Text Box 20">
            <a:extLst>
              <a:ext uri="{FF2B5EF4-FFF2-40B4-BE49-F238E27FC236}">
                <a16:creationId xmlns:a16="http://schemas.microsoft.com/office/drawing/2014/main" id="{C662827F-348E-2BA3-AE68-979B4A8751FF}"/>
              </a:ext>
            </a:extLst>
          </p:cNvPr>
          <p:cNvSpPr txBox="1">
            <a:spLocks noChangeArrowheads="1"/>
          </p:cNvSpPr>
          <p:nvPr/>
        </p:nvSpPr>
        <p:spPr bwMode="auto">
          <a:xfrm rot="1021312">
            <a:off x="5827713" y="4225925"/>
            <a:ext cx="1009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a:solidFill>
                  <a:schemeClr val="bg1"/>
                </a:solidFill>
              </a:rPr>
              <a:t>ditch flow</a:t>
            </a:r>
          </a:p>
        </p:txBody>
      </p:sp>
      <p:sp>
        <p:nvSpPr>
          <p:cNvPr id="548885" name="Freeform 21">
            <a:extLst>
              <a:ext uri="{FF2B5EF4-FFF2-40B4-BE49-F238E27FC236}">
                <a16:creationId xmlns:a16="http://schemas.microsoft.com/office/drawing/2014/main" id="{3D40C7DD-7095-40CD-CF37-A732D9B907C3}"/>
              </a:ext>
            </a:extLst>
          </p:cNvPr>
          <p:cNvSpPr>
            <a:spLocks/>
          </p:cNvSpPr>
          <p:nvPr/>
        </p:nvSpPr>
        <p:spPr bwMode="auto">
          <a:xfrm>
            <a:off x="4462463" y="3659188"/>
            <a:ext cx="833437" cy="446087"/>
          </a:xfrm>
          <a:custGeom>
            <a:avLst/>
            <a:gdLst>
              <a:gd name="T0" fmla="*/ 0 w 434"/>
              <a:gd name="T1" fmla="*/ 2 h 241"/>
              <a:gd name="T2" fmla="*/ 0 w 434"/>
              <a:gd name="T3" fmla="*/ 0 h 241"/>
              <a:gd name="T4" fmla="*/ 0 w 434"/>
              <a:gd name="T5" fmla="*/ 59 h 241"/>
              <a:gd name="T6" fmla="*/ 4 w 434"/>
              <a:gd name="T7" fmla="*/ 137 h 241"/>
              <a:gd name="T8" fmla="*/ 75 w 434"/>
              <a:gd name="T9" fmla="*/ 171 h 241"/>
              <a:gd name="T10" fmla="*/ 228 w 434"/>
              <a:gd name="T11" fmla="*/ 199 h 241"/>
              <a:gd name="T12" fmla="*/ 434 w 434"/>
              <a:gd name="T13" fmla="*/ 241 h 241"/>
            </a:gdLst>
            <a:ahLst/>
            <a:cxnLst>
              <a:cxn ang="0">
                <a:pos x="T0" y="T1"/>
              </a:cxn>
              <a:cxn ang="0">
                <a:pos x="T2" y="T3"/>
              </a:cxn>
              <a:cxn ang="0">
                <a:pos x="T4" y="T5"/>
              </a:cxn>
              <a:cxn ang="0">
                <a:pos x="T6" y="T7"/>
              </a:cxn>
              <a:cxn ang="0">
                <a:pos x="T8" y="T9"/>
              </a:cxn>
              <a:cxn ang="0">
                <a:pos x="T10" y="T11"/>
              </a:cxn>
              <a:cxn ang="0">
                <a:pos x="T12" y="T13"/>
              </a:cxn>
            </a:cxnLst>
            <a:rect l="0" t="0" r="r" b="b"/>
            <a:pathLst>
              <a:path w="434" h="241">
                <a:moveTo>
                  <a:pt x="0" y="2"/>
                </a:moveTo>
                <a:lnTo>
                  <a:pt x="0" y="0"/>
                </a:lnTo>
                <a:lnTo>
                  <a:pt x="0" y="59"/>
                </a:lnTo>
                <a:lnTo>
                  <a:pt x="4" y="137"/>
                </a:lnTo>
                <a:lnTo>
                  <a:pt x="75" y="171"/>
                </a:lnTo>
                <a:lnTo>
                  <a:pt x="228" y="199"/>
                </a:lnTo>
                <a:lnTo>
                  <a:pt x="434" y="241"/>
                </a:lnTo>
              </a:path>
            </a:pathLst>
          </a:custGeom>
          <a:noFill/>
          <a:ln w="25400">
            <a:solidFill>
              <a:schemeClr val="bg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8886" name="Line 22">
            <a:extLst>
              <a:ext uri="{FF2B5EF4-FFF2-40B4-BE49-F238E27FC236}">
                <a16:creationId xmlns:a16="http://schemas.microsoft.com/office/drawing/2014/main" id="{F1610C33-68FC-465F-03A3-617EE127D0B3}"/>
              </a:ext>
            </a:extLst>
          </p:cNvPr>
          <p:cNvSpPr>
            <a:spLocks noChangeShapeType="1"/>
          </p:cNvSpPr>
          <p:nvPr/>
        </p:nvSpPr>
        <p:spPr bwMode="auto">
          <a:xfrm>
            <a:off x="6989763" y="4522788"/>
            <a:ext cx="669925" cy="185737"/>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48892" name="Picture 28">
            <a:extLst>
              <a:ext uri="{FF2B5EF4-FFF2-40B4-BE49-F238E27FC236}">
                <a16:creationId xmlns:a16="http://schemas.microsoft.com/office/drawing/2014/main" id="{5CA7345B-A320-1C9E-4F49-87B521740332}"/>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884863" y="1931988"/>
            <a:ext cx="1903412" cy="89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8893" name="Text Box 29">
            <a:extLst>
              <a:ext uri="{FF2B5EF4-FFF2-40B4-BE49-F238E27FC236}">
                <a16:creationId xmlns:a16="http://schemas.microsoft.com/office/drawing/2014/main" id="{2EA1E85B-2E80-65A2-E981-5842C3A05BC6}"/>
              </a:ext>
            </a:extLst>
          </p:cNvPr>
          <p:cNvSpPr txBox="1">
            <a:spLocks noChangeArrowheads="1"/>
          </p:cNvSpPr>
          <p:nvPr/>
        </p:nvSpPr>
        <p:spPr bwMode="auto">
          <a:xfrm>
            <a:off x="1027113" y="1531938"/>
            <a:ext cx="1009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a:solidFill>
                  <a:schemeClr val="bg1"/>
                </a:solidFill>
              </a:rPr>
              <a:t>ditch flow</a:t>
            </a:r>
          </a:p>
        </p:txBody>
      </p:sp>
      <p:sp>
        <p:nvSpPr>
          <p:cNvPr id="548894" name="Line 30">
            <a:extLst>
              <a:ext uri="{FF2B5EF4-FFF2-40B4-BE49-F238E27FC236}">
                <a16:creationId xmlns:a16="http://schemas.microsoft.com/office/drawing/2014/main" id="{965E40BC-496B-AA4B-772C-342E5E6B3AE5}"/>
              </a:ext>
            </a:extLst>
          </p:cNvPr>
          <p:cNvSpPr>
            <a:spLocks noChangeShapeType="1"/>
          </p:cNvSpPr>
          <p:nvPr/>
        </p:nvSpPr>
        <p:spPr bwMode="auto">
          <a:xfrm>
            <a:off x="300038" y="1685925"/>
            <a:ext cx="671512" cy="0"/>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8897" name="Rectangle 33">
            <a:extLst>
              <a:ext uri="{FF2B5EF4-FFF2-40B4-BE49-F238E27FC236}">
                <a16:creationId xmlns:a16="http://schemas.microsoft.com/office/drawing/2014/main" id="{38A7A35B-8A6A-F18A-D1FD-A7BD48F8EDA9}"/>
              </a:ext>
            </a:extLst>
          </p:cNvPr>
          <p:cNvSpPr>
            <a:spLocks noChangeArrowheads="1"/>
          </p:cNvSpPr>
          <p:nvPr/>
        </p:nvSpPr>
        <p:spPr bwMode="auto">
          <a:xfrm rot="-2325695">
            <a:off x="3497263" y="1346200"/>
            <a:ext cx="473075" cy="27178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8898" name="Group 34">
            <a:extLst>
              <a:ext uri="{FF2B5EF4-FFF2-40B4-BE49-F238E27FC236}">
                <a16:creationId xmlns:a16="http://schemas.microsoft.com/office/drawing/2014/main" id="{ABA5C9CA-AAA7-7115-0232-D08D2F906471}"/>
              </a:ext>
            </a:extLst>
          </p:cNvPr>
          <p:cNvGrpSpPr>
            <a:grpSpLocks/>
          </p:cNvGrpSpPr>
          <p:nvPr/>
        </p:nvGrpSpPr>
        <p:grpSpPr bwMode="auto">
          <a:xfrm>
            <a:off x="733425" y="1377950"/>
            <a:ext cx="4562475" cy="4159251"/>
            <a:chOff x="462" y="1514"/>
            <a:chExt cx="2874" cy="2620"/>
          </a:xfrm>
        </p:grpSpPr>
        <p:sp>
          <p:nvSpPr>
            <p:cNvPr id="548899" name="Freeform 35">
              <a:extLst>
                <a:ext uri="{FF2B5EF4-FFF2-40B4-BE49-F238E27FC236}">
                  <a16:creationId xmlns:a16="http://schemas.microsoft.com/office/drawing/2014/main" id="{5A6436EB-9C17-3E8E-2762-7815C7830002}"/>
                </a:ext>
              </a:extLst>
            </p:cNvPr>
            <p:cNvSpPr>
              <a:spLocks/>
            </p:cNvSpPr>
            <p:nvPr/>
          </p:nvSpPr>
          <p:spPr bwMode="auto">
            <a:xfrm rot="-2403602">
              <a:off x="1316" y="1514"/>
              <a:ext cx="960" cy="240"/>
            </a:xfrm>
            <a:custGeom>
              <a:avLst/>
              <a:gdLst>
                <a:gd name="T0" fmla="*/ 168 w 960"/>
                <a:gd name="T1" fmla="*/ 240 h 240"/>
                <a:gd name="T2" fmla="*/ 821 w 960"/>
                <a:gd name="T3" fmla="*/ 235 h 240"/>
                <a:gd name="T4" fmla="*/ 960 w 960"/>
                <a:gd name="T5" fmla="*/ 62 h 240"/>
                <a:gd name="T6" fmla="*/ 883 w 960"/>
                <a:gd name="T7" fmla="*/ 0 h 240"/>
                <a:gd name="T8" fmla="*/ 760 w 960"/>
                <a:gd name="T9" fmla="*/ 141 h 240"/>
                <a:gd name="T10" fmla="*/ 218 w 960"/>
                <a:gd name="T11" fmla="*/ 141 h 240"/>
                <a:gd name="T12" fmla="*/ 86 w 960"/>
                <a:gd name="T13" fmla="*/ 9 h 240"/>
                <a:gd name="T14" fmla="*/ 0 w 960"/>
                <a:gd name="T15" fmla="*/ 86 h 240"/>
                <a:gd name="T16" fmla="*/ 168 w 960"/>
                <a:gd name="T17"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0" h="240">
                  <a:moveTo>
                    <a:pt x="168" y="240"/>
                  </a:moveTo>
                  <a:lnTo>
                    <a:pt x="821" y="235"/>
                  </a:lnTo>
                  <a:lnTo>
                    <a:pt x="960" y="62"/>
                  </a:lnTo>
                  <a:lnTo>
                    <a:pt x="883" y="0"/>
                  </a:lnTo>
                  <a:lnTo>
                    <a:pt x="760" y="141"/>
                  </a:lnTo>
                  <a:lnTo>
                    <a:pt x="218" y="141"/>
                  </a:lnTo>
                  <a:lnTo>
                    <a:pt x="86" y="9"/>
                  </a:lnTo>
                  <a:lnTo>
                    <a:pt x="0" y="86"/>
                  </a:lnTo>
                  <a:lnTo>
                    <a:pt x="168" y="240"/>
                  </a:lnTo>
                  <a:close/>
                </a:path>
              </a:pathLst>
            </a:custGeom>
            <a:pattFill prst="horzBrick">
              <a:fgClr>
                <a:schemeClr val="tx2"/>
              </a:fgClr>
              <a:bgClr>
                <a:srgbClr val="C0C0C0"/>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8900" name="Freeform 36">
              <a:extLst>
                <a:ext uri="{FF2B5EF4-FFF2-40B4-BE49-F238E27FC236}">
                  <a16:creationId xmlns:a16="http://schemas.microsoft.com/office/drawing/2014/main" id="{0A045262-F8A0-3276-D5E0-C306C0C8DE91}"/>
                </a:ext>
              </a:extLst>
            </p:cNvPr>
            <p:cNvSpPr>
              <a:spLocks/>
            </p:cNvSpPr>
            <p:nvPr/>
          </p:nvSpPr>
          <p:spPr bwMode="auto">
            <a:xfrm rot="8951622">
              <a:off x="2376" y="2963"/>
              <a:ext cx="960" cy="240"/>
            </a:xfrm>
            <a:custGeom>
              <a:avLst/>
              <a:gdLst>
                <a:gd name="T0" fmla="*/ 168 w 960"/>
                <a:gd name="T1" fmla="*/ 240 h 240"/>
                <a:gd name="T2" fmla="*/ 821 w 960"/>
                <a:gd name="T3" fmla="*/ 235 h 240"/>
                <a:gd name="T4" fmla="*/ 960 w 960"/>
                <a:gd name="T5" fmla="*/ 62 h 240"/>
                <a:gd name="T6" fmla="*/ 883 w 960"/>
                <a:gd name="T7" fmla="*/ 0 h 240"/>
                <a:gd name="T8" fmla="*/ 760 w 960"/>
                <a:gd name="T9" fmla="*/ 141 h 240"/>
                <a:gd name="T10" fmla="*/ 218 w 960"/>
                <a:gd name="T11" fmla="*/ 141 h 240"/>
                <a:gd name="T12" fmla="*/ 86 w 960"/>
                <a:gd name="T13" fmla="*/ 9 h 240"/>
                <a:gd name="T14" fmla="*/ 0 w 960"/>
                <a:gd name="T15" fmla="*/ 86 h 240"/>
                <a:gd name="T16" fmla="*/ 168 w 960"/>
                <a:gd name="T17"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0" h="240">
                  <a:moveTo>
                    <a:pt x="168" y="240"/>
                  </a:moveTo>
                  <a:lnTo>
                    <a:pt x="821" y="235"/>
                  </a:lnTo>
                  <a:lnTo>
                    <a:pt x="960" y="62"/>
                  </a:lnTo>
                  <a:lnTo>
                    <a:pt x="883" y="0"/>
                  </a:lnTo>
                  <a:lnTo>
                    <a:pt x="760" y="141"/>
                  </a:lnTo>
                  <a:lnTo>
                    <a:pt x="218" y="141"/>
                  </a:lnTo>
                  <a:lnTo>
                    <a:pt x="86" y="9"/>
                  </a:lnTo>
                  <a:lnTo>
                    <a:pt x="0" y="86"/>
                  </a:lnTo>
                  <a:lnTo>
                    <a:pt x="168" y="240"/>
                  </a:lnTo>
                  <a:close/>
                </a:path>
              </a:pathLst>
            </a:custGeom>
            <a:pattFill prst="horzBrick">
              <a:fgClr>
                <a:schemeClr val="tx2"/>
              </a:fgClr>
              <a:bgClr>
                <a:srgbClr val="C0C0C0"/>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8901" name="Line 37">
              <a:extLst>
                <a:ext uri="{FF2B5EF4-FFF2-40B4-BE49-F238E27FC236}">
                  <a16:creationId xmlns:a16="http://schemas.microsoft.com/office/drawing/2014/main" id="{3987606D-390A-7203-77A2-01126BBC25BF}"/>
                </a:ext>
              </a:extLst>
            </p:cNvPr>
            <p:cNvSpPr>
              <a:spLocks noChangeShapeType="1"/>
            </p:cNvSpPr>
            <p:nvPr/>
          </p:nvSpPr>
          <p:spPr bwMode="auto">
            <a:xfrm flipV="1">
              <a:off x="1828" y="3155"/>
              <a:ext cx="614" cy="6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8902" name="Line 38">
              <a:extLst>
                <a:ext uri="{FF2B5EF4-FFF2-40B4-BE49-F238E27FC236}">
                  <a16:creationId xmlns:a16="http://schemas.microsoft.com/office/drawing/2014/main" id="{5F738318-0649-5795-45CC-2FCDF16F1DA8}"/>
                </a:ext>
              </a:extLst>
            </p:cNvPr>
            <p:cNvSpPr>
              <a:spLocks noChangeShapeType="1"/>
            </p:cNvSpPr>
            <p:nvPr/>
          </p:nvSpPr>
          <p:spPr bwMode="auto">
            <a:xfrm flipV="1">
              <a:off x="1600" y="1953"/>
              <a:ext cx="0" cy="1076"/>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8903" name="Text Box 39">
              <a:extLst>
                <a:ext uri="{FF2B5EF4-FFF2-40B4-BE49-F238E27FC236}">
                  <a16:creationId xmlns:a16="http://schemas.microsoft.com/office/drawing/2014/main" id="{2103B89D-43F5-E83F-CD0A-9825A51057AF}"/>
                </a:ext>
              </a:extLst>
            </p:cNvPr>
            <p:cNvSpPr txBox="1">
              <a:spLocks noChangeArrowheads="1"/>
            </p:cNvSpPr>
            <p:nvPr/>
          </p:nvSpPr>
          <p:spPr bwMode="auto">
            <a:xfrm>
              <a:off x="462" y="3029"/>
              <a:ext cx="1431" cy="1105"/>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Don’t forget headwalls!</a:t>
              </a:r>
            </a:p>
          </p:txBody>
        </p:sp>
      </p:grpSp>
      <p:pic>
        <p:nvPicPr>
          <p:cNvPr id="548891" name="Picture 27">
            <a:extLst>
              <a:ext uri="{FF2B5EF4-FFF2-40B4-BE49-F238E27FC236}">
                <a16:creationId xmlns:a16="http://schemas.microsoft.com/office/drawing/2014/main" id="{0AF43FB5-522A-D30F-B17A-E00F00166433}"/>
              </a:ext>
            </a:extLst>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81250" y="2771775"/>
            <a:ext cx="1473200"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48917" name="Group 53">
            <a:extLst>
              <a:ext uri="{FF2B5EF4-FFF2-40B4-BE49-F238E27FC236}">
                <a16:creationId xmlns:a16="http://schemas.microsoft.com/office/drawing/2014/main" id="{6BEE834F-D04B-4145-14DC-06C63D4227DA}"/>
              </a:ext>
            </a:extLst>
          </p:cNvPr>
          <p:cNvGrpSpPr>
            <a:grpSpLocks/>
          </p:cNvGrpSpPr>
          <p:nvPr/>
        </p:nvGrpSpPr>
        <p:grpSpPr bwMode="auto">
          <a:xfrm>
            <a:off x="2511425" y="2801938"/>
            <a:ext cx="1260475" cy="666750"/>
            <a:chOff x="1582" y="2141"/>
            <a:chExt cx="794" cy="420"/>
          </a:xfrm>
        </p:grpSpPr>
        <p:sp>
          <p:nvSpPr>
            <p:cNvPr id="548912" name="Line 48">
              <a:extLst>
                <a:ext uri="{FF2B5EF4-FFF2-40B4-BE49-F238E27FC236}">
                  <a16:creationId xmlns:a16="http://schemas.microsoft.com/office/drawing/2014/main" id="{CE1384EE-9582-13AD-A17A-72B0CBD27252}"/>
                </a:ext>
              </a:extLst>
            </p:cNvPr>
            <p:cNvSpPr>
              <a:spLocks noChangeShapeType="1"/>
            </p:cNvSpPr>
            <p:nvPr/>
          </p:nvSpPr>
          <p:spPr bwMode="auto">
            <a:xfrm flipV="1">
              <a:off x="2254" y="2245"/>
              <a:ext cx="0" cy="279"/>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48910" name="Rectangle 46">
              <a:extLst>
                <a:ext uri="{FF2B5EF4-FFF2-40B4-BE49-F238E27FC236}">
                  <a16:creationId xmlns:a16="http://schemas.microsoft.com/office/drawing/2014/main" id="{BC712BED-9471-CA0B-4A52-46603EFFBEF3}"/>
                </a:ext>
              </a:extLst>
            </p:cNvPr>
            <p:cNvSpPr>
              <a:spLocks noChangeArrowheads="1"/>
            </p:cNvSpPr>
            <p:nvPr/>
          </p:nvSpPr>
          <p:spPr bwMode="auto">
            <a:xfrm>
              <a:off x="2128" y="2143"/>
              <a:ext cx="248" cy="101"/>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48911" name="Rectangle 47">
              <a:extLst>
                <a:ext uri="{FF2B5EF4-FFF2-40B4-BE49-F238E27FC236}">
                  <a16:creationId xmlns:a16="http://schemas.microsoft.com/office/drawing/2014/main" id="{C4B06605-F4F1-80A4-805B-9BF13BDF5754}"/>
                </a:ext>
              </a:extLst>
            </p:cNvPr>
            <p:cNvSpPr>
              <a:spLocks noChangeArrowheads="1"/>
            </p:cNvSpPr>
            <p:nvPr/>
          </p:nvSpPr>
          <p:spPr bwMode="auto">
            <a:xfrm>
              <a:off x="2128" y="2460"/>
              <a:ext cx="248" cy="101"/>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548916" name="Group 52">
              <a:extLst>
                <a:ext uri="{FF2B5EF4-FFF2-40B4-BE49-F238E27FC236}">
                  <a16:creationId xmlns:a16="http://schemas.microsoft.com/office/drawing/2014/main" id="{98A0B75F-AB88-1951-9CAC-93E1283F00DE}"/>
                </a:ext>
              </a:extLst>
            </p:cNvPr>
            <p:cNvGrpSpPr>
              <a:grpSpLocks/>
            </p:cNvGrpSpPr>
            <p:nvPr/>
          </p:nvGrpSpPr>
          <p:grpSpPr bwMode="auto">
            <a:xfrm>
              <a:off x="1582" y="2141"/>
              <a:ext cx="248" cy="418"/>
              <a:chOff x="2704" y="2719"/>
              <a:chExt cx="248" cy="418"/>
            </a:xfrm>
          </p:grpSpPr>
          <p:sp>
            <p:nvSpPr>
              <p:cNvPr id="548913" name="Line 49">
                <a:extLst>
                  <a:ext uri="{FF2B5EF4-FFF2-40B4-BE49-F238E27FC236}">
                    <a16:creationId xmlns:a16="http://schemas.microsoft.com/office/drawing/2014/main" id="{43D4CACE-B755-AE58-F989-9A7B4E45251D}"/>
                  </a:ext>
                </a:extLst>
              </p:cNvPr>
              <p:cNvSpPr>
                <a:spLocks noChangeShapeType="1"/>
              </p:cNvSpPr>
              <p:nvPr/>
            </p:nvSpPr>
            <p:spPr bwMode="auto">
              <a:xfrm flipV="1">
                <a:off x="2830" y="2821"/>
                <a:ext cx="0" cy="279"/>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48914" name="Rectangle 50">
                <a:extLst>
                  <a:ext uri="{FF2B5EF4-FFF2-40B4-BE49-F238E27FC236}">
                    <a16:creationId xmlns:a16="http://schemas.microsoft.com/office/drawing/2014/main" id="{F921FF55-5E8B-7444-0F23-F2056E808424}"/>
                  </a:ext>
                </a:extLst>
              </p:cNvPr>
              <p:cNvSpPr>
                <a:spLocks noChangeArrowheads="1"/>
              </p:cNvSpPr>
              <p:nvPr/>
            </p:nvSpPr>
            <p:spPr bwMode="auto">
              <a:xfrm>
                <a:off x="2704" y="2719"/>
                <a:ext cx="248" cy="101"/>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48915" name="Rectangle 51">
                <a:extLst>
                  <a:ext uri="{FF2B5EF4-FFF2-40B4-BE49-F238E27FC236}">
                    <a16:creationId xmlns:a16="http://schemas.microsoft.com/office/drawing/2014/main" id="{FD6D50BF-9C33-657C-151B-063F7DF433B9}"/>
                  </a:ext>
                </a:extLst>
              </p:cNvPr>
              <p:cNvSpPr>
                <a:spLocks noChangeArrowheads="1"/>
              </p:cNvSpPr>
              <p:nvPr/>
            </p:nvSpPr>
            <p:spPr bwMode="auto">
              <a:xfrm>
                <a:off x="2704" y="3036"/>
                <a:ext cx="248" cy="101"/>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sp>
        <p:nvSpPr>
          <p:cNvPr id="548918" name="Rectangle 54">
            <a:extLst>
              <a:ext uri="{FF2B5EF4-FFF2-40B4-BE49-F238E27FC236}">
                <a16:creationId xmlns:a16="http://schemas.microsoft.com/office/drawing/2014/main" id="{F006A04A-D601-C872-ADB8-3039FFFAB6F6}"/>
              </a:ext>
            </a:extLst>
          </p:cNvPr>
          <p:cNvSpPr>
            <a:spLocks noChangeArrowheads="1"/>
          </p:cNvSpPr>
          <p:nvPr/>
        </p:nvSpPr>
        <p:spPr bwMode="auto">
          <a:xfrm>
            <a:off x="0" y="1588"/>
            <a:ext cx="9144000" cy="628650"/>
          </a:xfrm>
          <a:prstGeom prst="rect">
            <a:avLst/>
          </a:prstGeom>
          <a:solidFill>
            <a:schemeClr val="bg1"/>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8919" name="Rectangle 55">
            <a:extLst>
              <a:ext uri="{FF2B5EF4-FFF2-40B4-BE49-F238E27FC236}">
                <a16:creationId xmlns:a16="http://schemas.microsoft.com/office/drawing/2014/main" id="{65945E53-CC38-4184-7780-5C2889C03C5D}"/>
              </a:ext>
            </a:extLst>
          </p:cNvPr>
          <p:cNvSpPr>
            <a:spLocks noChangeArrowheads="1"/>
          </p:cNvSpPr>
          <p:nvPr/>
        </p:nvSpPr>
        <p:spPr bwMode="auto">
          <a:xfrm>
            <a:off x="4572000" y="9525"/>
            <a:ext cx="4579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altLang="en-US" sz="2800"/>
              <a:t>Proper Pipe Alignment</a:t>
            </a:r>
          </a:p>
        </p:txBody>
      </p:sp>
      <p:grpSp>
        <p:nvGrpSpPr>
          <p:cNvPr id="548920" name="Group 56">
            <a:extLst>
              <a:ext uri="{FF2B5EF4-FFF2-40B4-BE49-F238E27FC236}">
                <a16:creationId xmlns:a16="http://schemas.microsoft.com/office/drawing/2014/main" id="{A9A02161-7659-954C-6032-6AD253F1EBF5}"/>
              </a:ext>
            </a:extLst>
          </p:cNvPr>
          <p:cNvGrpSpPr>
            <a:grpSpLocks/>
          </p:cNvGrpSpPr>
          <p:nvPr/>
        </p:nvGrpSpPr>
        <p:grpSpPr bwMode="auto">
          <a:xfrm>
            <a:off x="0" y="0"/>
            <a:ext cx="4579938" cy="630238"/>
            <a:chOff x="-5" y="0"/>
            <a:chExt cx="2885" cy="480"/>
          </a:xfrm>
        </p:grpSpPr>
        <p:pic>
          <p:nvPicPr>
            <p:cNvPr id="548921" name="Picture 57">
              <a:extLst>
                <a:ext uri="{FF2B5EF4-FFF2-40B4-BE49-F238E27FC236}">
                  <a16:creationId xmlns:a16="http://schemas.microsoft.com/office/drawing/2014/main" id="{4A85B7A5-7246-C354-C0B8-1A5E43C2DFD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 y="0"/>
              <a:ext cx="2880" cy="473"/>
            </a:xfrm>
            <a:prstGeom prst="rect">
              <a:avLst/>
            </a:prstGeom>
            <a:noFill/>
            <a:extLst>
              <a:ext uri="{909E8E84-426E-40DD-AFC4-6F175D3DCCD1}">
                <a14:hiddenFill xmlns:a14="http://schemas.microsoft.com/office/drawing/2010/main">
                  <a:solidFill>
                    <a:srgbClr val="FFFFFF"/>
                  </a:solidFill>
                </a14:hiddenFill>
              </a:ext>
            </a:extLst>
          </p:spPr>
        </p:pic>
        <p:sp>
          <p:nvSpPr>
            <p:cNvPr id="548922" name="Rectangle 58">
              <a:extLst>
                <a:ext uri="{FF2B5EF4-FFF2-40B4-BE49-F238E27FC236}">
                  <a16:creationId xmlns:a16="http://schemas.microsoft.com/office/drawing/2014/main" id="{47DA7741-CC0B-9EB1-2DD7-E1D2C436EF9F}"/>
                </a:ext>
              </a:extLst>
            </p:cNvPr>
            <p:cNvSpPr>
              <a:spLocks noChangeArrowheads="1"/>
            </p:cNvSpPr>
            <p:nvPr/>
          </p:nvSpPr>
          <p:spPr bwMode="auto">
            <a:xfrm>
              <a:off x="0" y="0"/>
              <a:ext cx="2880" cy="480"/>
            </a:xfrm>
            <a:prstGeom prst="rect">
              <a:avLst/>
            </a:prstGeom>
            <a:gradFill rotWithShape="1">
              <a:gsLst>
                <a:gs pos="0">
                  <a:srgbClr val="006600"/>
                </a:gs>
                <a:gs pos="50000">
                  <a:srgbClr val="008000"/>
                </a:gs>
                <a:gs pos="100000">
                  <a:srgbClr val="006600"/>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8923" name="WordArt 59">
              <a:extLst>
                <a:ext uri="{FF2B5EF4-FFF2-40B4-BE49-F238E27FC236}">
                  <a16:creationId xmlns:a16="http://schemas.microsoft.com/office/drawing/2014/main" id="{EBC21050-4145-CFF8-A295-9A9708A320E2}"/>
                </a:ext>
              </a:extLst>
            </p:cNvPr>
            <p:cNvSpPr>
              <a:spLocks noChangeArrowheads="1" noChangeShapeType="1" noTextEdit="1"/>
            </p:cNvSpPr>
            <p:nvPr/>
          </p:nvSpPr>
          <p:spPr bwMode="auto">
            <a:xfrm>
              <a:off x="157" y="35"/>
              <a:ext cx="2574" cy="39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kern="10" spc="360" normalizeH="1">
                  <a:ln w="6350">
                    <a:solidFill>
                      <a:srgbClr val="CC0000"/>
                    </a:solidFill>
                    <a:round/>
                    <a:headEnd/>
                    <a:tailEnd/>
                  </a:ln>
                  <a:solidFill>
                    <a:srgbClr val="FFFF00"/>
                  </a:solidFill>
                  <a:latin typeface="Arial Black" panose="020B0A04020102020204" pitchFamily="34" charset="0"/>
                </a:rPr>
                <a:t>ENVIRONMENTALLY  SENSITIVE</a:t>
              </a:r>
            </a:p>
            <a:p>
              <a:r>
                <a:rPr lang="en-US" kern="10" spc="360" normalizeH="1">
                  <a:ln w="6350">
                    <a:solidFill>
                      <a:srgbClr val="CC0000"/>
                    </a:solidFill>
                    <a:round/>
                    <a:headEnd/>
                    <a:tailEnd/>
                  </a:ln>
                  <a:solidFill>
                    <a:srgbClr val="FFFF00"/>
                  </a:solidFill>
                  <a:latin typeface="Arial Black" panose="020B0A04020102020204" pitchFamily="34" charset="0"/>
                </a:rPr>
                <a:t>MAINTENANCE  PRACTICES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88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6"/>
          <p:cNvSpPr txBox="1">
            <a:spLocks noChangeArrowheads="1"/>
          </p:cNvSpPr>
          <p:nvPr/>
        </p:nvSpPr>
        <p:spPr bwMode="auto">
          <a:xfrm>
            <a:off x="168275" y="860425"/>
            <a:ext cx="4402138" cy="2431435"/>
          </a:xfrm>
          <a:prstGeom prst="rect">
            <a:avLst/>
          </a:prstGeom>
          <a:solidFill>
            <a:schemeClr val="tx1"/>
          </a:solidFill>
          <a:ln w="9525" algn="ctr">
            <a:noFill/>
            <a:miter lim="800000"/>
            <a:headEnd/>
            <a:tailEnd/>
          </a:ln>
        </p:spPr>
        <p:txBody>
          <a:bodyPr>
            <a:spAutoFit/>
          </a:bodyPr>
          <a:lstStyle/>
          <a:p>
            <a:pPr algn="l"/>
            <a:r>
              <a:rPr lang="en-US" sz="2800" u="sng" dirty="0">
                <a:solidFill>
                  <a:schemeClr val="bg1"/>
                </a:solidFill>
              </a:rPr>
              <a:t>Placement:</a:t>
            </a:r>
          </a:p>
          <a:p>
            <a:pPr algn="l"/>
            <a:endParaRPr lang="en-US" sz="1200" u="sng" dirty="0">
              <a:solidFill>
                <a:schemeClr val="bg1"/>
              </a:solidFill>
            </a:endParaRPr>
          </a:p>
          <a:p>
            <a:pPr algn="l"/>
            <a:r>
              <a:rPr lang="en-US" sz="2800" b="0" dirty="0">
                <a:solidFill>
                  <a:schemeClr val="bg1"/>
                </a:solidFill>
              </a:rPr>
              <a:t>Inlet should be located in existing ditch line.</a:t>
            </a:r>
            <a:endParaRPr lang="en-US" sz="1400" b="0" dirty="0">
              <a:solidFill>
                <a:schemeClr val="bg1"/>
              </a:solidFill>
            </a:endParaRPr>
          </a:p>
          <a:p>
            <a:pPr algn="l"/>
            <a:endParaRPr lang="en-US" sz="2800" b="0" dirty="0">
              <a:solidFill>
                <a:schemeClr val="bg1"/>
              </a:solidFill>
            </a:endParaRPr>
          </a:p>
          <a:p>
            <a:pPr algn="l"/>
            <a:endParaRPr lang="en-US" sz="2800" u="sng" dirty="0">
              <a:solidFill>
                <a:schemeClr val="bg1"/>
              </a:solidFill>
            </a:endParaRPr>
          </a:p>
        </p:txBody>
      </p:sp>
      <p:pic>
        <p:nvPicPr>
          <p:cNvPr id="98307" name="Picture 7" descr="DSC0036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0413" y="714375"/>
            <a:ext cx="4581525" cy="6115050"/>
          </a:xfrm>
          <a:prstGeom prst="rect">
            <a:avLst/>
          </a:prstGeom>
          <a:noFill/>
          <a:ln w="9525">
            <a:noFill/>
            <a:miter lim="800000"/>
            <a:headEnd/>
            <a:tailEnd/>
          </a:ln>
        </p:spPr>
      </p:pic>
      <p:sp>
        <p:nvSpPr>
          <p:cNvPr id="98308" name="Text Box 17"/>
          <p:cNvSpPr txBox="1">
            <a:spLocks noChangeArrowheads="1"/>
          </p:cNvSpPr>
          <p:nvPr/>
        </p:nvSpPr>
        <p:spPr bwMode="auto">
          <a:xfrm>
            <a:off x="8302625" y="6551613"/>
            <a:ext cx="696913" cy="304800"/>
          </a:xfrm>
          <a:prstGeom prst="rect">
            <a:avLst/>
          </a:prstGeom>
          <a:solidFill>
            <a:schemeClr val="bg1">
              <a:alpha val="50195"/>
            </a:schemeClr>
          </a:solidFill>
          <a:ln w="9525" algn="ctr">
            <a:noFill/>
            <a:miter lim="800000"/>
            <a:headEnd/>
            <a:tailEnd/>
          </a:ln>
        </p:spPr>
        <p:txBody>
          <a:bodyPr wrap="none">
            <a:spAutoFit/>
          </a:bodyPr>
          <a:lstStyle/>
          <a:p>
            <a:r>
              <a:rPr lang="en-US" sz="1400"/>
              <a:t>Potter</a:t>
            </a:r>
          </a:p>
        </p:txBody>
      </p:sp>
      <p:sp>
        <p:nvSpPr>
          <p:cNvPr id="15" name="Rectangle 14"/>
          <p:cNvSpPr/>
          <p:nvPr/>
        </p:nvSpPr>
        <p:spPr>
          <a:xfrm>
            <a:off x="0" y="0"/>
            <a:ext cx="9144000" cy="714375"/>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endParaRPr>
          </a:p>
        </p:txBody>
      </p:sp>
      <p:sp>
        <p:nvSpPr>
          <p:cNvPr id="98310" name="Text Box 6"/>
          <p:cNvSpPr txBox="1">
            <a:spLocks noChangeArrowheads="1"/>
          </p:cNvSpPr>
          <p:nvPr/>
        </p:nvSpPr>
        <p:spPr bwMode="auto">
          <a:xfrm>
            <a:off x="4343400" y="-55563"/>
            <a:ext cx="4808538" cy="739776"/>
          </a:xfrm>
          <a:prstGeom prst="rect">
            <a:avLst/>
          </a:prstGeom>
          <a:noFill/>
          <a:ln w="9525">
            <a:noFill/>
            <a:miter lim="800000"/>
            <a:headEnd/>
            <a:tailEnd/>
          </a:ln>
        </p:spPr>
        <p:txBody>
          <a:bodyPr>
            <a:spAutoFit/>
          </a:bodyPr>
          <a:lstStyle/>
          <a:p>
            <a:pPr>
              <a:tabLst>
                <a:tab pos="4860925" algn="l"/>
              </a:tabLst>
            </a:pPr>
            <a:r>
              <a:rPr lang="en-US" sz="2200">
                <a:solidFill>
                  <a:srgbClr val="003300"/>
                </a:solidFill>
              </a:rPr>
              <a:t>Proper Crosspipe Installation</a:t>
            </a:r>
          </a:p>
          <a:p>
            <a:pPr>
              <a:tabLst>
                <a:tab pos="4860925" algn="l"/>
              </a:tabLst>
            </a:pPr>
            <a:r>
              <a:rPr lang="en-US" sz="2000">
                <a:solidFill>
                  <a:srgbClr val="003300"/>
                </a:solidFill>
              </a:rPr>
              <a:t>Place Pipe in Trench</a:t>
            </a:r>
          </a:p>
        </p:txBody>
      </p:sp>
      <p:sp>
        <p:nvSpPr>
          <p:cNvPr id="98311" name="Text Box 6"/>
          <p:cNvSpPr txBox="1">
            <a:spLocks noChangeArrowheads="1"/>
          </p:cNvSpPr>
          <p:nvPr/>
        </p:nvSpPr>
        <p:spPr bwMode="auto">
          <a:xfrm>
            <a:off x="-20638" y="141288"/>
            <a:ext cx="4591051" cy="431800"/>
          </a:xfrm>
          <a:prstGeom prst="rect">
            <a:avLst/>
          </a:prstGeom>
          <a:noFill/>
          <a:ln w="9525">
            <a:noFill/>
            <a:miter lim="800000"/>
            <a:headEnd/>
            <a:tailEnd/>
          </a:ln>
        </p:spPr>
        <p:txBody>
          <a:bodyPr anchor="ctr">
            <a:spAutoFit/>
          </a:bodyPr>
          <a:lstStyle/>
          <a:p>
            <a:pPr algn="l">
              <a:tabLst>
                <a:tab pos="4860925" algn="l"/>
              </a:tabLst>
            </a:pPr>
            <a:r>
              <a:rPr lang="en-US" sz="2200">
                <a:solidFill>
                  <a:srgbClr val="FFFFCC"/>
                </a:solidFill>
              </a:rPr>
              <a:t>Ditch Outlets ESMPs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188E5C2B-8949-AD5D-52CF-03C9FA231508}"/>
              </a:ext>
            </a:extLst>
          </p:cNvPr>
          <p:cNvSpPr>
            <a:spLocks noGrp="1" noChangeArrowheads="1"/>
          </p:cNvSpPr>
          <p:nvPr>
            <p:ph type="title"/>
          </p:nvPr>
        </p:nvSpPr>
        <p:spPr>
          <a:noFill/>
        </p:spPr>
        <p:txBody>
          <a:bodyPr/>
          <a:lstStyle/>
          <a:p>
            <a:pPr eaLnBrk="1" hangingPunct="1"/>
            <a:r>
              <a:rPr lang="en-US" altLang="en-US" sz="2400" b="1"/>
              <a:t>Arkansas Nature Conservancy</a:t>
            </a:r>
          </a:p>
        </p:txBody>
      </p:sp>
      <p:sp>
        <p:nvSpPr>
          <p:cNvPr id="51203" name="Text Box 3">
            <a:extLst>
              <a:ext uri="{FF2B5EF4-FFF2-40B4-BE49-F238E27FC236}">
                <a16:creationId xmlns:a16="http://schemas.microsoft.com/office/drawing/2014/main" id="{B304BB3A-A4EF-82B7-F12A-E758E9D2BF7B}"/>
              </a:ext>
            </a:extLst>
          </p:cNvPr>
          <p:cNvSpPr txBox="1">
            <a:spLocks noChangeArrowheads="1"/>
          </p:cNvSpPr>
          <p:nvPr/>
        </p:nvSpPr>
        <p:spPr bwMode="auto">
          <a:xfrm>
            <a:off x="457200" y="533400"/>
            <a:ext cx="833596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2800">
                <a:solidFill>
                  <a:schemeClr val="bg1"/>
                </a:solidFill>
              </a:rPr>
              <a:t>“Workshop-like” event sponsored by the Nature Conservancy in Arkansas</a:t>
            </a:r>
          </a:p>
          <a:p>
            <a:pPr algn="ctr" eaLnBrk="1" hangingPunct="1">
              <a:buFontTx/>
              <a:buChar char="-"/>
            </a:pPr>
            <a:endParaRPr lang="en-US" altLang="en-US" sz="2800">
              <a:solidFill>
                <a:schemeClr val="bg1"/>
              </a:solidFill>
            </a:endParaRPr>
          </a:p>
        </p:txBody>
      </p:sp>
      <p:pic>
        <p:nvPicPr>
          <p:cNvPr id="51204" name="Picture 6" descr="DSC_7515">
            <a:extLst>
              <a:ext uri="{FF2B5EF4-FFF2-40B4-BE49-F238E27FC236}">
                <a16:creationId xmlns:a16="http://schemas.microsoft.com/office/drawing/2014/main" id="{F8012AEC-7779-820F-A13A-4A0769DB5C9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0898" name="Rectangle 4"/>
          <p:cNvSpPr>
            <a:spLocks noGrp="1" noChangeArrowheads="1"/>
          </p:cNvSpPr>
          <p:nvPr>
            <p:ph idx="1"/>
          </p:nvPr>
        </p:nvSpPr>
        <p:spPr>
          <a:xfrm>
            <a:off x="3223491" y="449943"/>
            <a:ext cx="5760852" cy="5638800"/>
          </a:xfrm>
          <a:noFill/>
        </p:spPr>
        <p:txBody>
          <a:bodyPr/>
          <a:lstStyle/>
          <a:p>
            <a:pPr eaLnBrk="1" hangingPunct="1">
              <a:buFontTx/>
              <a:buNone/>
            </a:pPr>
            <a:r>
              <a:rPr lang="en-US" sz="4000" b="1" dirty="0">
                <a:solidFill>
                  <a:srgbClr val="FFFF00"/>
                </a:solidFill>
              </a:rPr>
              <a:t>Shallow Crosspipes</a:t>
            </a:r>
          </a:p>
          <a:p>
            <a:pPr eaLnBrk="1" hangingPunct="1">
              <a:buFontTx/>
              <a:buNone/>
            </a:pPr>
            <a:endParaRPr lang="en-US" sz="1200" b="1" dirty="0">
              <a:solidFill>
                <a:schemeClr val="bg1"/>
              </a:solidFill>
            </a:endParaRPr>
          </a:p>
          <a:p>
            <a:pPr lvl="1" eaLnBrk="1" hangingPunct="1"/>
            <a:r>
              <a:rPr lang="en-US" sz="3200" dirty="0">
                <a:solidFill>
                  <a:schemeClr val="bg1"/>
                </a:solidFill>
              </a:rPr>
              <a:t>New Outlets and Road Fill Projects are all ways good Investments.</a:t>
            </a:r>
          </a:p>
          <a:p>
            <a:pPr lvl="1" eaLnBrk="1" hangingPunct="1"/>
            <a:r>
              <a:rPr lang="en-US" sz="3200" dirty="0">
                <a:solidFill>
                  <a:schemeClr val="bg1"/>
                </a:solidFill>
              </a:rPr>
              <a:t>New outlets need Landowner agreements. </a:t>
            </a:r>
          </a:p>
          <a:p>
            <a:pPr lvl="1" eaLnBrk="1" hangingPunct="1"/>
            <a:r>
              <a:rPr lang="en-US" sz="3200" dirty="0">
                <a:solidFill>
                  <a:schemeClr val="bg1"/>
                </a:solidFill>
              </a:rPr>
              <a:t>Longer pipes and extra pipe bedding/cover need to included in your grant apps.</a:t>
            </a:r>
          </a:p>
          <a:p>
            <a:pPr lvl="1" eaLnBrk="1" hangingPunct="1"/>
            <a:endParaRPr lang="en-US" sz="3200" dirty="0">
              <a:solidFill>
                <a:schemeClr val="bg1"/>
              </a:solidFill>
            </a:endParaRPr>
          </a:p>
        </p:txBody>
      </p:sp>
      <p:pic>
        <p:nvPicPr>
          <p:cNvPr id="6" name="Picture 5" descr="A picture containing tree, ground, outdoor, nature&#10;&#10;Description automatically generated">
            <a:extLst>
              <a:ext uri="{FF2B5EF4-FFF2-40B4-BE49-F238E27FC236}">
                <a16:creationId xmlns:a16="http://schemas.microsoft.com/office/drawing/2014/main" id="{CB997E6F-1524-4A41-9637-4A5BF2F5DA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2712027" cy="6858000"/>
          </a:xfrm>
          <a:prstGeom prst="rect">
            <a:avLst/>
          </a:prstGeom>
        </p:spPr>
      </p:pic>
      <p:pic>
        <p:nvPicPr>
          <p:cNvPr id="2" name="Picture 1" descr="A picture containing tree, grass, outdoor, forest&#10;&#10;Description automatically generated">
            <a:extLst>
              <a:ext uri="{FF2B5EF4-FFF2-40B4-BE49-F238E27FC236}">
                <a16:creationId xmlns:a16="http://schemas.microsoft.com/office/drawing/2014/main" id="{57E6E3FA-FF9A-1CA5-5248-415AB5E880D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3118427" cy="6858000"/>
          </a:xfrm>
          <a:prstGeom prst="rect">
            <a:avLst/>
          </a:prstGeom>
        </p:spPr>
      </p:pic>
    </p:spTree>
    <p:extLst>
      <p:ext uri="{BB962C8B-B14F-4D97-AF65-F5344CB8AC3E}">
        <p14:creationId xmlns:p14="http://schemas.microsoft.com/office/powerpoint/2010/main" val="15286788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0898" name="Rectangle 4"/>
          <p:cNvSpPr>
            <a:spLocks noGrp="1" noChangeArrowheads="1"/>
          </p:cNvSpPr>
          <p:nvPr>
            <p:ph idx="1"/>
          </p:nvPr>
        </p:nvSpPr>
        <p:spPr>
          <a:xfrm>
            <a:off x="3223491" y="449943"/>
            <a:ext cx="5760852" cy="5638800"/>
          </a:xfrm>
          <a:noFill/>
        </p:spPr>
        <p:txBody>
          <a:bodyPr/>
          <a:lstStyle/>
          <a:p>
            <a:pPr eaLnBrk="1" hangingPunct="1">
              <a:buFontTx/>
              <a:buNone/>
            </a:pPr>
            <a:r>
              <a:rPr lang="en-US" sz="4000" b="1" dirty="0">
                <a:solidFill>
                  <a:srgbClr val="FFFF00"/>
                </a:solidFill>
              </a:rPr>
              <a:t>Shallow Crosspipes</a:t>
            </a:r>
          </a:p>
          <a:p>
            <a:pPr eaLnBrk="1" hangingPunct="1">
              <a:buFontTx/>
              <a:buNone/>
            </a:pPr>
            <a:endParaRPr lang="en-US" sz="1200" b="1" dirty="0">
              <a:solidFill>
                <a:schemeClr val="bg1"/>
              </a:solidFill>
            </a:endParaRPr>
          </a:p>
          <a:p>
            <a:pPr lvl="1" eaLnBrk="1" hangingPunct="1"/>
            <a:r>
              <a:rPr lang="en-US" sz="5400" dirty="0">
                <a:solidFill>
                  <a:schemeClr val="bg1"/>
                </a:solidFill>
              </a:rPr>
              <a:t>Questions?</a:t>
            </a:r>
          </a:p>
          <a:p>
            <a:pPr lvl="1" eaLnBrk="1" hangingPunct="1"/>
            <a:endParaRPr lang="en-US" sz="3200" dirty="0">
              <a:solidFill>
                <a:schemeClr val="bg1"/>
              </a:solidFill>
            </a:endParaRPr>
          </a:p>
        </p:txBody>
      </p:sp>
      <p:pic>
        <p:nvPicPr>
          <p:cNvPr id="6" name="Picture 5" descr="A picture containing tree, ground, outdoor, nature&#10;&#10;Description automatically generated">
            <a:extLst>
              <a:ext uri="{FF2B5EF4-FFF2-40B4-BE49-F238E27FC236}">
                <a16:creationId xmlns:a16="http://schemas.microsoft.com/office/drawing/2014/main" id="{CB997E6F-1524-4A41-9637-4A5BF2F5DA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2712027" cy="6858000"/>
          </a:xfrm>
          <a:prstGeom prst="rect">
            <a:avLst/>
          </a:prstGeom>
        </p:spPr>
      </p:pic>
      <p:pic>
        <p:nvPicPr>
          <p:cNvPr id="2" name="Picture 1" descr="A picture containing tree, grass, outdoor, forest&#10;&#10;Description automatically generated">
            <a:extLst>
              <a:ext uri="{FF2B5EF4-FFF2-40B4-BE49-F238E27FC236}">
                <a16:creationId xmlns:a16="http://schemas.microsoft.com/office/drawing/2014/main" id="{57E6E3FA-FF9A-1CA5-5248-415AB5E880D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3118427" cy="6858000"/>
          </a:xfrm>
          <a:prstGeom prst="rect">
            <a:avLst/>
          </a:prstGeom>
        </p:spPr>
      </p:pic>
    </p:spTree>
    <p:extLst>
      <p:ext uri="{BB962C8B-B14F-4D97-AF65-F5344CB8AC3E}">
        <p14:creationId xmlns:p14="http://schemas.microsoft.com/office/powerpoint/2010/main" val="30158410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DSC00888"/>
          <p:cNvPicPr>
            <a:picLocks noChangeAspect="1" noChangeArrowheads="1"/>
          </p:cNvPicPr>
          <p:nvPr/>
        </p:nvPicPr>
        <p:blipFill>
          <a:blip r:embed="rId3" cstate="email">
            <a:lum bright="-12000"/>
            <a:extLst>
              <a:ext uri="{28A0092B-C50C-407E-A947-70E740481C1C}">
                <a14:useLocalDpi xmlns:a14="http://schemas.microsoft.com/office/drawing/2010/main"/>
              </a:ext>
            </a:extLst>
          </a:blip>
          <a:srcRect/>
          <a:stretch>
            <a:fillRect/>
          </a:stretch>
        </p:blipFill>
        <p:spPr bwMode="auto">
          <a:xfrm>
            <a:off x="0" y="9525"/>
            <a:ext cx="9151938" cy="6848475"/>
          </a:xfrm>
          <a:prstGeom prst="rect">
            <a:avLst/>
          </a:prstGeom>
          <a:noFill/>
          <a:ln w="9525">
            <a:noFill/>
            <a:miter lim="800000"/>
            <a:headEnd/>
            <a:tailEnd/>
          </a:ln>
        </p:spPr>
      </p:pic>
      <p:sp>
        <p:nvSpPr>
          <p:cNvPr id="64517" name="Text Box 10"/>
          <p:cNvSpPr txBox="1">
            <a:spLocks noChangeArrowheads="1"/>
          </p:cNvSpPr>
          <p:nvPr/>
        </p:nvSpPr>
        <p:spPr bwMode="auto">
          <a:xfrm>
            <a:off x="8405719" y="6542088"/>
            <a:ext cx="643125" cy="307777"/>
          </a:xfrm>
          <a:prstGeom prst="rect">
            <a:avLst/>
          </a:prstGeom>
          <a:noFill/>
          <a:ln w="9525" algn="ctr">
            <a:noFill/>
            <a:miter lim="800000"/>
            <a:headEnd/>
            <a:tailEnd/>
          </a:ln>
        </p:spPr>
        <p:txBody>
          <a:bodyPr wrap="none">
            <a:spAutoFit/>
          </a:bodyPr>
          <a:lstStyle/>
          <a:p>
            <a:r>
              <a:rPr lang="en-US" sz="1400" b="0" dirty="0">
                <a:solidFill>
                  <a:schemeClr val="bg1"/>
                </a:solidFill>
                <a:latin typeface="Calibri" panose="020F0502020204030204" pitchFamily="34" charset="0"/>
              </a:rPr>
              <a:t>Ex 2/5</a:t>
            </a:r>
          </a:p>
        </p:txBody>
      </p:sp>
      <p:sp>
        <p:nvSpPr>
          <p:cNvPr id="64519" name="Oval 16"/>
          <p:cNvSpPr>
            <a:spLocks noChangeArrowheads="1"/>
          </p:cNvSpPr>
          <p:nvPr/>
        </p:nvSpPr>
        <p:spPr bwMode="auto">
          <a:xfrm>
            <a:off x="5158874" y="4753308"/>
            <a:ext cx="427643" cy="550650"/>
          </a:xfrm>
          <a:prstGeom prst="ellipse">
            <a:avLst/>
          </a:prstGeom>
          <a:noFill/>
          <a:ln w="57150" algn="ctr">
            <a:solidFill>
              <a:srgbClr val="FF0000"/>
            </a:solidFill>
            <a:round/>
            <a:headEnd/>
            <a:tailEnd/>
          </a:ln>
        </p:spPr>
        <p:txBody>
          <a:bodyPr wrap="square" anchor="ctr">
            <a:spAutoFit/>
          </a:bodyPr>
          <a:lstStyle/>
          <a:p>
            <a:endParaRPr lang="en-US" dirty="0">
              <a:latin typeface="Calibri" panose="020F0502020204030204" pitchFamily="34" charset="0"/>
            </a:endParaRPr>
          </a:p>
        </p:txBody>
      </p:sp>
      <p:cxnSp>
        <p:nvCxnSpPr>
          <p:cNvPr id="12" name="Straight Arrow Connector 11"/>
          <p:cNvCxnSpPr/>
          <p:nvPr/>
        </p:nvCxnSpPr>
        <p:spPr>
          <a:xfrm flipH="1">
            <a:off x="5382923" y="2813438"/>
            <a:ext cx="347952" cy="1747044"/>
          </a:xfrm>
          <a:prstGeom prst="straightConnector1">
            <a:avLst/>
          </a:prstGeom>
          <a:ln w="57150">
            <a:solidFill>
              <a:schemeClr val="bg1"/>
            </a:solidFill>
            <a:tailEnd type="triangle"/>
          </a:ln>
          <a:effectLst>
            <a:glow rad="50800">
              <a:schemeClr val="tx1"/>
            </a:glow>
          </a:effectLst>
        </p:spPr>
        <p:style>
          <a:lnRef idx="1">
            <a:schemeClr val="accent1"/>
          </a:lnRef>
          <a:fillRef idx="0">
            <a:schemeClr val="accent1"/>
          </a:fillRef>
          <a:effectRef idx="0">
            <a:schemeClr val="accent1"/>
          </a:effectRef>
          <a:fontRef idx="minor">
            <a:schemeClr val="tx1"/>
          </a:fontRef>
        </p:style>
      </p:cxnSp>
      <p:sp>
        <p:nvSpPr>
          <p:cNvPr id="14" name="Text Box 2"/>
          <p:cNvSpPr txBox="1">
            <a:spLocks noChangeArrowheads="1"/>
          </p:cNvSpPr>
          <p:nvPr/>
        </p:nvSpPr>
        <p:spPr bwMode="auto">
          <a:xfrm>
            <a:off x="4772508" y="2620613"/>
            <a:ext cx="2149949" cy="344710"/>
          </a:xfrm>
          <a:prstGeom prst="rect">
            <a:avLst/>
          </a:prstGeom>
          <a:solidFill>
            <a:srgbClr val="FFFFFF"/>
          </a:solidFill>
          <a:ln w="12700">
            <a:solidFill>
              <a:schemeClr val="tx1"/>
            </a:solidFill>
            <a:miter lim="800000"/>
            <a:headEnd/>
            <a:tailEnd/>
          </a:ln>
          <a:effectLst>
            <a:softEdge rad="0"/>
          </a:effectLst>
        </p:spPr>
        <p:txBody>
          <a:bodyPr wrap="none" lIns="45720" tIns="18288" rIns="45720" bIns="18288">
            <a:spAutoFit/>
          </a:bodyPr>
          <a:lstStyle>
            <a:defPPr>
              <a:defRPr lang="en-US"/>
            </a:defPPr>
            <a:lvl1pPr>
              <a:defRPr sz="2000">
                <a:solidFill>
                  <a:srgbClr val="000000"/>
                </a:solidFill>
              </a:defRPr>
            </a:lvl1pPr>
          </a:lstStyle>
          <a:p>
            <a:r>
              <a:rPr lang="en-US" b="0" dirty="0">
                <a:latin typeface="Calibri" panose="020F0502020204030204" pitchFamily="34" charset="0"/>
              </a:rPr>
              <a:t>Pipe inlet too deep!</a:t>
            </a:r>
          </a:p>
        </p:txBody>
      </p:sp>
      <p:sp>
        <p:nvSpPr>
          <p:cNvPr id="15" name="Rectangle 14"/>
          <p:cNvSpPr/>
          <p:nvPr/>
        </p:nvSpPr>
        <p:spPr>
          <a:xfrm>
            <a:off x="6096" y="-30478"/>
            <a:ext cx="9144000" cy="320040"/>
          </a:xfrm>
          <a:prstGeom prst="rect">
            <a:avLst/>
          </a:prstGeom>
          <a:gradFill>
            <a:gsLst>
              <a:gs pos="55000">
                <a:srgbClr val="CCECFF"/>
              </a:gs>
              <a:gs pos="45000">
                <a:srgbClr val="333399"/>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dirty="0">
              <a:solidFill>
                <a:srgbClr val="FFFFFF"/>
              </a:solidFill>
              <a:latin typeface="Calibri" panose="020F0502020204030204" pitchFamily="34" charset="0"/>
            </a:endParaRPr>
          </a:p>
        </p:txBody>
      </p:sp>
      <p:sp>
        <p:nvSpPr>
          <p:cNvPr id="16" name="Text Box 6"/>
          <p:cNvSpPr txBox="1">
            <a:spLocks noChangeArrowheads="1"/>
          </p:cNvSpPr>
          <p:nvPr/>
        </p:nvSpPr>
        <p:spPr bwMode="auto">
          <a:xfrm>
            <a:off x="-1" y="-104537"/>
            <a:ext cx="5086906" cy="461665"/>
          </a:xfrm>
          <a:prstGeom prst="rect">
            <a:avLst/>
          </a:prstGeom>
          <a:noFill/>
          <a:ln w="9525">
            <a:noFill/>
            <a:miter lim="800000"/>
            <a:headEnd/>
            <a:tailEnd/>
          </a:ln>
        </p:spPr>
        <p:txBody>
          <a:bodyPr wrap="square">
            <a:spAutoFit/>
          </a:bodyPr>
          <a:lstStyle/>
          <a:p>
            <a:pPr algn="l">
              <a:tabLst>
                <a:tab pos="4860925" algn="l"/>
              </a:tabLst>
            </a:pPr>
            <a:r>
              <a:rPr lang="en-US" sz="2400" b="0">
                <a:solidFill>
                  <a:srgbClr val="FFFFCC"/>
                </a:solidFill>
                <a:latin typeface="Calibri" panose="020F0502020204030204" pitchFamily="34" charset="0"/>
              </a:rPr>
              <a:t>Ditch Outlets: Traditional Practices</a:t>
            </a:r>
          </a:p>
        </p:txBody>
      </p:sp>
      <p:sp>
        <p:nvSpPr>
          <p:cNvPr id="17" name="Text Box 6"/>
          <p:cNvSpPr txBox="1">
            <a:spLocks noChangeArrowheads="1"/>
          </p:cNvSpPr>
          <p:nvPr/>
        </p:nvSpPr>
        <p:spPr bwMode="auto">
          <a:xfrm>
            <a:off x="4760214" y="-120829"/>
            <a:ext cx="4214622" cy="461665"/>
          </a:xfrm>
          <a:prstGeom prst="rect">
            <a:avLst/>
          </a:prstGeom>
          <a:noFill/>
          <a:ln w="9525">
            <a:noFill/>
            <a:miter lim="800000"/>
            <a:headEnd/>
            <a:tailEnd/>
          </a:ln>
        </p:spPr>
        <p:txBody>
          <a:bodyPr wrap="square">
            <a:spAutoFit/>
          </a:bodyPr>
          <a:lstStyle/>
          <a:p>
            <a:pPr algn="ctr">
              <a:tabLst>
                <a:tab pos="4860925" algn="l"/>
              </a:tabLst>
            </a:pPr>
            <a:r>
              <a:rPr lang="en-US" sz="2400" b="0">
                <a:solidFill>
                  <a:srgbClr val="003300"/>
                </a:solidFill>
                <a:latin typeface="Calibri" panose="020F0502020204030204" pitchFamily="34" charset="0"/>
              </a:rPr>
              <a:t>Pipes to Deep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97000" name="Text Box 8"/>
          <p:cNvSpPr txBox="1">
            <a:spLocks noChangeArrowheads="1"/>
          </p:cNvSpPr>
          <p:nvPr/>
        </p:nvSpPr>
        <p:spPr bwMode="auto">
          <a:xfrm>
            <a:off x="195263" y="739775"/>
            <a:ext cx="8405812" cy="1876425"/>
          </a:xfrm>
          <a:prstGeom prst="rect">
            <a:avLst/>
          </a:prstGeom>
          <a:solidFill>
            <a:srgbClr val="FFFF99"/>
          </a:solidFill>
          <a:ln w="76200">
            <a:solidFill>
              <a:srgbClr val="FF0000"/>
            </a:solidFill>
            <a:miter lim="800000"/>
            <a:headEnd/>
            <a:tailEnd/>
          </a:ln>
          <a:effectLst>
            <a:outerShdw dist="107763" dir="2700000" algn="ctr" rotWithShape="0">
              <a:schemeClr val="bg2"/>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Shallow Pipe Installation</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Installing a </a:t>
            </a:r>
            <a:r>
              <a:rPr kumimoji="0" lang="en-US" sz="2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crosspipe</a:t>
            </a: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to outlet at natural ground elevation.  This typically involves a shallower trench and additional fill when compared to a traditional installation.</a:t>
            </a:r>
          </a:p>
        </p:txBody>
      </p:sp>
      <p:pic>
        <p:nvPicPr>
          <p:cNvPr id="140291" name="Picture 10" descr="DSC0035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38" y="2979737"/>
            <a:ext cx="9144000" cy="3373438"/>
          </a:xfrm>
          <a:prstGeom prst="rect">
            <a:avLst/>
          </a:prstGeom>
          <a:noFill/>
          <a:ln w="9525">
            <a:noFill/>
            <a:miter lim="800000"/>
            <a:headEnd/>
            <a:tailEnd/>
          </a:ln>
        </p:spPr>
      </p:pic>
      <p:sp>
        <p:nvSpPr>
          <p:cNvPr id="597007" name="Text Box 15"/>
          <p:cNvSpPr txBox="1">
            <a:spLocks noChangeArrowheads="1"/>
          </p:cNvSpPr>
          <p:nvPr/>
        </p:nvSpPr>
        <p:spPr bwMode="auto">
          <a:xfrm>
            <a:off x="2756290" y="2979737"/>
            <a:ext cx="3835665" cy="769441"/>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Let’s compare…</a:t>
            </a:r>
          </a:p>
        </p:txBody>
      </p:sp>
      <p:sp>
        <p:nvSpPr>
          <p:cNvPr id="8" name="Rectangle 7"/>
          <p:cNvSpPr/>
          <p:nvPr/>
        </p:nvSpPr>
        <p:spPr>
          <a:xfrm>
            <a:off x="3175" y="10160"/>
            <a:ext cx="9136380" cy="320040"/>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9" name="Text Box 6"/>
          <p:cNvSpPr txBox="1">
            <a:spLocks noChangeArrowheads="1"/>
          </p:cNvSpPr>
          <p:nvPr/>
        </p:nvSpPr>
        <p:spPr bwMode="auto">
          <a:xfrm>
            <a:off x="4658995" y="-68616"/>
            <a:ext cx="4488180" cy="46166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860925" algn="l"/>
              </a:tabLst>
              <a:defRPr/>
            </a:pPr>
            <a:r>
              <a:rPr kumimoji="0" lang="en-US" sz="2400" b="1" i="0" u="sng" strike="noStrike" kern="1200" cap="none" spc="0" normalizeH="0" baseline="0" noProof="0">
                <a:ln>
                  <a:noFill/>
                </a:ln>
                <a:solidFill>
                  <a:srgbClr val="003300"/>
                </a:solidFill>
                <a:effectLst/>
                <a:uLnTx/>
                <a:uFillTx/>
                <a:latin typeface="Calibri" panose="020F0502020204030204" pitchFamily="34" charset="0"/>
                <a:ea typeface="+mn-ea"/>
                <a:cs typeface="+mn-cs"/>
              </a:rPr>
              <a:t>SHALLOW</a:t>
            </a:r>
            <a:r>
              <a:rPr kumimoji="0" lang="en-US" sz="2400" b="0" i="0" u="none" strike="noStrike" kern="1200" cap="none" spc="0" normalizeH="0" baseline="0" noProof="0">
                <a:ln>
                  <a:noFill/>
                </a:ln>
                <a:solidFill>
                  <a:srgbClr val="003300"/>
                </a:solidFill>
                <a:effectLst/>
                <a:uLnTx/>
                <a:uFillTx/>
                <a:latin typeface="Calibri" panose="020F0502020204030204" pitchFamily="34" charset="0"/>
                <a:ea typeface="+mn-ea"/>
                <a:cs typeface="+mn-cs"/>
              </a:rPr>
              <a:t> Crosspipes</a:t>
            </a:r>
          </a:p>
        </p:txBody>
      </p:sp>
      <p:sp>
        <p:nvSpPr>
          <p:cNvPr id="10" name="Text Box 6"/>
          <p:cNvSpPr txBox="1">
            <a:spLocks noChangeArrowheads="1"/>
          </p:cNvSpPr>
          <p:nvPr/>
        </p:nvSpPr>
        <p:spPr bwMode="auto">
          <a:xfrm>
            <a:off x="-4445" y="-70612"/>
            <a:ext cx="4568335" cy="46166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860925" algn="l"/>
              </a:tabLst>
              <a:defRPr/>
            </a:pPr>
            <a:r>
              <a:rPr kumimoji="0" lang="en-US" sz="2400" b="0" i="0" u="none" strike="noStrike" kern="1200" cap="none" spc="0" normalizeH="0" baseline="0" noProof="0">
                <a:ln>
                  <a:noFill/>
                </a:ln>
                <a:solidFill>
                  <a:srgbClr val="FFFFCC"/>
                </a:solidFill>
                <a:effectLst/>
                <a:uLnTx/>
                <a:uFillTx/>
                <a:latin typeface="Calibri" panose="020F0502020204030204" pitchFamily="34" charset="0"/>
                <a:ea typeface="+mn-ea"/>
                <a:cs typeface="+mn-cs"/>
              </a:rPr>
              <a:t>Ditch Outlets: ESMPs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1317" name="Text Box 21"/>
          <p:cNvSpPr txBox="1">
            <a:spLocks noChangeArrowheads="1"/>
          </p:cNvSpPr>
          <p:nvPr/>
        </p:nvSpPr>
        <p:spPr bwMode="auto">
          <a:xfrm>
            <a:off x="-20638" y="376238"/>
            <a:ext cx="9151938" cy="70167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Calibri" panose="020F0502020204030204" pitchFamily="34" charset="0"/>
                <a:ea typeface="+mn-ea"/>
                <a:cs typeface="+mn-cs"/>
              </a:rPr>
              <a:t>Traditional “Deep” Installation</a:t>
            </a:r>
            <a:endParaRPr kumimoji="0" lang="en-US" sz="3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7" name="Rectangle 56"/>
          <p:cNvSpPr/>
          <p:nvPr/>
        </p:nvSpPr>
        <p:spPr>
          <a:xfrm>
            <a:off x="3175" y="10160"/>
            <a:ext cx="9136380" cy="320040"/>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8" name="Text Box 6"/>
          <p:cNvSpPr txBox="1">
            <a:spLocks noChangeArrowheads="1"/>
          </p:cNvSpPr>
          <p:nvPr/>
        </p:nvSpPr>
        <p:spPr bwMode="auto">
          <a:xfrm>
            <a:off x="4658995" y="-68616"/>
            <a:ext cx="4488180" cy="46166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860925" algn="l"/>
              </a:tabLst>
              <a:defRPr/>
            </a:pPr>
            <a:r>
              <a:rPr kumimoji="0" lang="en-US" sz="2400" b="1" i="0" u="sng" strike="noStrike" kern="1200" cap="none" spc="0" normalizeH="0" baseline="0" noProof="0">
                <a:ln>
                  <a:noFill/>
                </a:ln>
                <a:solidFill>
                  <a:srgbClr val="003300"/>
                </a:solidFill>
                <a:effectLst/>
                <a:uLnTx/>
                <a:uFillTx/>
                <a:latin typeface="Calibri" panose="020F0502020204030204" pitchFamily="34" charset="0"/>
                <a:ea typeface="+mn-ea"/>
                <a:cs typeface="+mn-cs"/>
              </a:rPr>
              <a:t>SHALLOW</a:t>
            </a:r>
            <a:r>
              <a:rPr kumimoji="0" lang="en-US" sz="2400" b="0" i="0" u="none" strike="noStrike" kern="1200" cap="none" spc="0" normalizeH="0" baseline="0" noProof="0">
                <a:ln>
                  <a:noFill/>
                </a:ln>
                <a:solidFill>
                  <a:srgbClr val="003300"/>
                </a:solidFill>
                <a:effectLst/>
                <a:uLnTx/>
                <a:uFillTx/>
                <a:latin typeface="Calibri" panose="020F0502020204030204" pitchFamily="34" charset="0"/>
                <a:ea typeface="+mn-ea"/>
                <a:cs typeface="+mn-cs"/>
              </a:rPr>
              <a:t> Crosspipes</a:t>
            </a:r>
          </a:p>
        </p:txBody>
      </p:sp>
      <p:sp>
        <p:nvSpPr>
          <p:cNvPr id="59" name="Text Box 6"/>
          <p:cNvSpPr txBox="1">
            <a:spLocks noChangeArrowheads="1"/>
          </p:cNvSpPr>
          <p:nvPr/>
        </p:nvSpPr>
        <p:spPr bwMode="auto">
          <a:xfrm>
            <a:off x="-4445" y="-70612"/>
            <a:ext cx="4568335" cy="46166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860925" algn="l"/>
              </a:tabLst>
              <a:defRPr/>
            </a:pPr>
            <a:r>
              <a:rPr kumimoji="0" lang="en-US" sz="2400" b="0" i="0" u="none" strike="noStrike" kern="1200" cap="none" spc="0" normalizeH="0" baseline="0" noProof="0">
                <a:ln>
                  <a:noFill/>
                </a:ln>
                <a:solidFill>
                  <a:srgbClr val="FFFFCC"/>
                </a:solidFill>
                <a:effectLst/>
                <a:uLnTx/>
                <a:uFillTx/>
                <a:latin typeface="Calibri" panose="020F0502020204030204" pitchFamily="34" charset="0"/>
                <a:ea typeface="+mn-ea"/>
                <a:cs typeface="+mn-cs"/>
              </a:rPr>
              <a:t>Ditch Outlets: ESMPs</a:t>
            </a:r>
          </a:p>
        </p:txBody>
      </p:sp>
      <p:sp>
        <p:nvSpPr>
          <p:cNvPr id="3" name="Rectangle 2">
            <a:extLst>
              <a:ext uri="{FF2B5EF4-FFF2-40B4-BE49-F238E27FC236}">
                <a16:creationId xmlns:a16="http://schemas.microsoft.com/office/drawing/2014/main" id="{E68B066A-A4DC-A31D-5C12-F08B4D7F95CE}"/>
              </a:ext>
            </a:extLst>
          </p:cNvPr>
          <p:cNvSpPr>
            <a:spLocks noChangeArrowheads="1"/>
          </p:cNvSpPr>
          <p:nvPr/>
        </p:nvSpPr>
        <p:spPr bwMode="auto">
          <a:xfrm>
            <a:off x="231775" y="1277938"/>
            <a:ext cx="8526463" cy="5265737"/>
          </a:xfrm>
          <a:prstGeom prst="rect">
            <a:avLst/>
          </a:prstGeom>
          <a:solidFill>
            <a:schemeClr val="bg1"/>
          </a:solidFill>
          <a:ln w="9525" algn="ctr">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22">
            <a:extLst>
              <a:ext uri="{FF2B5EF4-FFF2-40B4-BE49-F238E27FC236}">
                <a16:creationId xmlns:a16="http://schemas.microsoft.com/office/drawing/2014/main" id="{29704296-2DF4-9369-D47F-9ECF6CDC51EB}"/>
              </a:ext>
            </a:extLst>
          </p:cNvPr>
          <p:cNvSpPr>
            <a:spLocks noChangeArrowheads="1"/>
          </p:cNvSpPr>
          <p:nvPr/>
        </p:nvSpPr>
        <p:spPr bwMode="auto">
          <a:xfrm>
            <a:off x="231775" y="3160713"/>
            <a:ext cx="8526463" cy="3365500"/>
          </a:xfrm>
          <a:prstGeom prst="rect">
            <a:avLst/>
          </a:prstGeom>
          <a:solidFill>
            <a:srgbClr val="996600"/>
          </a:solidFill>
          <a:ln w="9525" algn="ctr">
            <a:solidFill>
              <a:schemeClr val="tx1"/>
            </a:solid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17" descr="Granite">
            <a:extLst>
              <a:ext uri="{FF2B5EF4-FFF2-40B4-BE49-F238E27FC236}">
                <a16:creationId xmlns:a16="http://schemas.microsoft.com/office/drawing/2014/main" id="{7AF8ECA2-CDFE-9F1D-C6B9-6806852AB19D}"/>
              </a:ext>
            </a:extLst>
          </p:cNvPr>
          <p:cNvSpPr>
            <a:spLocks noChangeArrowheads="1"/>
          </p:cNvSpPr>
          <p:nvPr/>
        </p:nvSpPr>
        <p:spPr bwMode="auto">
          <a:xfrm>
            <a:off x="231775" y="2962275"/>
            <a:ext cx="8526463" cy="227013"/>
          </a:xfrm>
          <a:prstGeom prst="rect">
            <a:avLst/>
          </a:prstGeom>
          <a:blipFill dpi="0" rotWithShape="1">
            <a:blip r:embed="rId3" cstate="print"/>
            <a:srcRect/>
            <a:tile tx="0" ty="0" sx="100000" sy="100000" flip="none" algn="tl"/>
          </a:blipFill>
          <a:ln w="9525" algn="ctr">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Line 24">
            <a:extLst>
              <a:ext uri="{FF2B5EF4-FFF2-40B4-BE49-F238E27FC236}">
                <a16:creationId xmlns:a16="http://schemas.microsoft.com/office/drawing/2014/main" id="{62D0167D-69B4-9D29-F52A-4C819F68340C}"/>
              </a:ext>
            </a:extLst>
          </p:cNvPr>
          <p:cNvSpPr>
            <a:spLocks noChangeShapeType="1"/>
          </p:cNvSpPr>
          <p:nvPr/>
        </p:nvSpPr>
        <p:spPr bwMode="auto">
          <a:xfrm>
            <a:off x="231775" y="4435475"/>
            <a:ext cx="8526463" cy="0"/>
          </a:xfrm>
          <a:prstGeom prst="line">
            <a:avLst/>
          </a:prstGeom>
          <a:noFill/>
          <a:ln w="76200">
            <a:solidFill>
              <a:srgbClr val="008000"/>
            </a:solidFill>
            <a:round/>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pic>
        <p:nvPicPr>
          <p:cNvPr id="12" name="Picture 25">
            <a:extLst>
              <a:ext uri="{FF2B5EF4-FFF2-40B4-BE49-F238E27FC236}">
                <a16:creationId xmlns:a16="http://schemas.microsoft.com/office/drawing/2014/main" id="{6823AF61-15C2-ADC8-45BC-8ABBCA3C9B5F}"/>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17488" y="3881438"/>
            <a:ext cx="1211262" cy="782637"/>
          </a:xfrm>
          <a:prstGeom prst="rect">
            <a:avLst/>
          </a:prstGeom>
          <a:noFill/>
          <a:ln w="9525">
            <a:noFill/>
            <a:miter lim="800000"/>
            <a:headEnd/>
            <a:tailEnd/>
          </a:ln>
        </p:spPr>
      </p:pic>
      <p:pic>
        <p:nvPicPr>
          <p:cNvPr id="13" name="Picture 27">
            <a:extLst>
              <a:ext uri="{FF2B5EF4-FFF2-40B4-BE49-F238E27FC236}">
                <a16:creationId xmlns:a16="http://schemas.microsoft.com/office/drawing/2014/main" id="{D6EEB8DB-B256-B6A6-FA34-346C9EFC064D}"/>
              </a:ext>
            </a:extLst>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388100" y="1882775"/>
            <a:ext cx="1697038" cy="2755900"/>
          </a:xfrm>
          <a:prstGeom prst="rect">
            <a:avLst/>
          </a:prstGeom>
          <a:noFill/>
          <a:ln w="9525">
            <a:noFill/>
            <a:miter lim="800000"/>
            <a:headEnd/>
            <a:tailEnd/>
          </a:ln>
        </p:spPr>
      </p:pic>
      <p:pic>
        <p:nvPicPr>
          <p:cNvPr id="14" name="Picture 30">
            <a:extLst>
              <a:ext uri="{FF2B5EF4-FFF2-40B4-BE49-F238E27FC236}">
                <a16:creationId xmlns:a16="http://schemas.microsoft.com/office/drawing/2014/main" id="{EBC15D0F-DC65-737C-754E-24B908305E48}"/>
              </a:ext>
            </a:extLst>
          </p:cNvPr>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28750" y="3881438"/>
            <a:ext cx="1370013" cy="884237"/>
          </a:xfrm>
          <a:prstGeom prst="rect">
            <a:avLst/>
          </a:prstGeom>
          <a:noFill/>
          <a:ln w="9525">
            <a:noFill/>
            <a:miter lim="800000"/>
            <a:headEnd/>
            <a:tailEnd/>
          </a:ln>
        </p:spPr>
      </p:pic>
      <p:pic>
        <p:nvPicPr>
          <p:cNvPr id="15" name="Picture 31">
            <a:extLst>
              <a:ext uri="{FF2B5EF4-FFF2-40B4-BE49-F238E27FC236}">
                <a16:creationId xmlns:a16="http://schemas.microsoft.com/office/drawing/2014/main" id="{9FEB80F8-DD89-518A-4152-F9A5ACDA4859}"/>
              </a:ext>
            </a:extLst>
          </p:cNvPr>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15900" y="1277938"/>
            <a:ext cx="2552700" cy="1785937"/>
          </a:xfrm>
          <a:prstGeom prst="rect">
            <a:avLst/>
          </a:prstGeom>
          <a:noFill/>
          <a:ln w="9525">
            <a:noFill/>
            <a:miter lim="800000"/>
            <a:headEnd/>
            <a:tailEnd/>
          </a:ln>
        </p:spPr>
      </p:pic>
      <p:sp>
        <p:nvSpPr>
          <p:cNvPr id="16" name="Text Box 18">
            <a:extLst>
              <a:ext uri="{FF2B5EF4-FFF2-40B4-BE49-F238E27FC236}">
                <a16:creationId xmlns:a16="http://schemas.microsoft.com/office/drawing/2014/main" id="{470E45A1-4B53-D6E3-3151-908F3F3F8D51}"/>
              </a:ext>
            </a:extLst>
          </p:cNvPr>
          <p:cNvSpPr txBox="1">
            <a:spLocks noChangeArrowheads="1"/>
          </p:cNvSpPr>
          <p:nvPr/>
        </p:nvSpPr>
        <p:spPr bwMode="auto">
          <a:xfrm>
            <a:off x="217488" y="2905125"/>
            <a:ext cx="627062" cy="304800"/>
          </a:xfrm>
          <a:prstGeom prst="rect">
            <a:avLst/>
          </a:prstGeom>
          <a:noFill/>
          <a:ln w="9525" algn="ctr">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Road</a:t>
            </a:r>
          </a:p>
        </p:txBody>
      </p:sp>
      <p:pic>
        <p:nvPicPr>
          <p:cNvPr id="17" name="Picture 26">
            <a:extLst>
              <a:ext uri="{FF2B5EF4-FFF2-40B4-BE49-F238E27FC236}">
                <a16:creationId xmlns:a16="http://schemas.microsoft.com/office/drawing/2014/main" id="{A342ED1F-156C-9F51-F1DE-47517C830699}"/>
              </a:ext>
            </a:extLst>
          </p:cNvPr>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37413" y="3852863"/>
            <a:ext cx="1577975" cy="1019175"/>
          </a:xfrm>
          <a:prstGeom prst="rect">
            <a:avLst/>
          </a:prstGeom>
          <a:noFill/>
          <a:ln w="9525">
            <a:noFill/>
            <a:miter lim="800000"/>
            <a:headEnd/>
            <a:tailEnd/>
          </a:ln>
        </p:spPr>
      </p:pic>
      <p:grpSp>
        <p:nvGrpSpPr>
          <p:cNvPr id="18" name="Group 94">
            <a:extLst>
              <a:ext uri="{FF2B5EF4-FFF2-40B4-BE49-F238E27FC236}">
                <a16:creationId xmlns:a16="http://schemas.microsoft.com/office/drawing/2014/main" id="{24E20D06-8318-7E1D-68DB-9985638402ED}"/>
              </a:ext>
            </a:extLst>
          </p:cNvPr>
          <p:cNvGrpSpPr>
            <a:grpSpLocks/>
          </p:cNvGrpSpPr>
          <p:nvPr/>
        </p:nvGrpSpPr>
        <p:grpSpPr bwMode="auto">
          <a:xfrm>
            <a:off x="2865438" y="2905125"/>
            <a:ext cx="3176587" cy="2611438"/>
            <a:chOff x="1805" y="1956"/>
            <a:chExt cx="2001" cy="1645"/>
          </a:xfrm>
        </p:grpSpPr>
        <p:sp>
          <p:nvSpPr>
            <p:cNvPr id="19" name="Rectangle 33">
              <a:extLst>
                <a:ext uri="{FF2B5EF4-FFF2-40B4-BE49-F238E27FC236}">
                  <a16:creationId xmlns:a16="http://schemas.microsoft.com/office/drawing/2014/main" id="{C30F9AFF-68D6-649A-D223-2700DCAC8788}"/>
                </a:ext>
              </a:extLst>
            </p:cNvPr>
            <p:cNvSpPr>
              <a:spLocks noChangeArrowheads="1"/>
            </p:cNvSpPr>
            <p:nvPr/>
          </p:nvSpPr>
          <p:spPr bwMode="auto">
            <a:xfrm>
              <a:off x="1805" y="1956"/>
              <a:ext cx="1874" cy="1645"/>
            </a:xfrm>
            <a:prstGeom prst="rect">
              <a:avLst/>
            </a:prstGeom>
            <a:solidFill>
              <a:schemeClr val="bg1"/>
            </a:solidFill>
            <a:ln w="9525" algn="ctr">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0" name="Group 93">
              <a:extLst>
                <a:ext uri="{FF2B5EF4-FFF2-40B4-BE49-F238E27FC236}">
                  <a16:creationId xmlns:a16="http://schemas.microsoft.com/office/drawing/2014/main" id="{CBB7481B-363B-2C4E-AC08-EE7147F7B05D}"/>
                </a:ext>
              </a:extLst>
            </p:cNvPr>
            <p:cNvGrpSpPr>
              <a:grpSpLocks/>
            </p:cNvGrpSpPr>
            <p:nvPr/>
          </p:nvGrpSpPr>
          <p:grpSpPr bwMode="auto">
            <a:xfrm>
              <a:off x="3458" y="2131"/>
              <a:ext cx="348" cy="1454"/>
              <a:chOff x="3458" y="2131"/>
              <a:chExt cx="348" cy="1454"/>
            </a:xfrm>
          </p:grpSpPr>
          <p:sp>
            <p:nvSpPr>
              <p:cNvPr id="21" name="Text Box 89">
                <a:extLst>
                  <a:ext uri="{FF2B5EF4-FFF2-40B4-BE49-F238E27FC236}">
                    <a16:creationId xmlns:a16="http://schemas.microsoft.com/office/drawing/2014/main" id="{A4162809-07A1-A524-BE7B-C34625A598C7}"/>
                  </a:ext>
                </a:extLst>
              </p:cNvPr>
              <p:cNvSpPr txBox="1">
                <a:spLocks noChangeArrowheads="1"/>
              </p:cNvSpPr>
              <p:nvPr/>
            </p:nvSpPr>
            <p:spPr bwMode="auto">
              <a:xfrm>
                <a:off x="3458" y="2641"/>
                <a:ext cx="348" cy="231"/>
              </a:xfrm>
              <a:prstGeom prst="rect">
                <a:avLst/>
              </a:prstGeom>
              <a:noFill/>
              <a:ln w="9525" algn="ctr">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charset="0"/>
                    <a:ea typeface="+mn-ea"/>
                    <a:cs typeface="+mn-cs"/>
                  </a:rPr>
                  <a:t>31”</a:t>
                </a:r>
              </a:p>
            </p:txBody>
          </p:sp>
          <p:sp>
            <p:nvSpPr>
              <p:cNvPr id="22" name="Line 91">
                <a:extLst>
                  <a:ext uri="{FF2B5EF4-FFF2-40B4-BE49-F238E27FC236}">
                    <a16:creationId xmlns:a16="http://schemas.microsoft.com/office/drawing/2014/main" id="{3934E26E-6180-4530-E761-71C86D45D84A}"/>
                  </a:ext>
                </a:extLst>
              </p:cNvPr>
              <p:cNvSpPr>
                <a:spLocks noChangeShapeType="1"/>
              </p:cNvSpPr>
              <p:nvPr/>
            </p:nvSpPr>
            <p:spPr bwMode="auto">
              <a:xfrm flipV="1">
                <a:off x="3594" y="2131"/>
                <a:ext cx="0" cy="539"/>
              </a:xfrm>
              <a:prstGeom prst="line">
                <a:avLst/>
              </a:prstGeom>
              <a:noFill/>
              <a:ln w="9525">
                <a:solidFill>
                  <a:schemeClr val="tx1"/>
                </a:solidFill>
                <a:round/>
                <a:headEnd/>
                <a:tailEnd type="triangle" w="med" len="me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3" name="Line 92">
                <a:extLst>
                  <a:ext uri="{FF2B5EF4-FFF2-40B4-BE49-F238E27FC236}">
                    <a16:creationId xmlns:a16="http://schemas.microsoft.com/office/drawing/2014/main" id="{CE98165A-EEA7-8F39-92D5-649B758E9E41}"/>
                  </a:ext>
                </a:extLst>
              </p:cNvPr>
              <p:cNvSpPr>
                <a:spLocks noChangeShapeType="1"/>
              </p:cNvSpPr>
              <p:nvPr/>
            </p:nvSpPr>
            <p:spPr bwMode="auto">
              <a:xfrm flipH="1">
                <a:off x="3599" y="2872"/>
                <a:ext cx="0" cy="713"/>
              </a:xfrm>
              <a:prstGeom prst="line">
                <a:avLst/>
              </a:prstGeom>
              <a:noFill/>
              <a:ln w="9525">
                <a:solidFill>
                  <a:schemeClr val="tx1"/>
                </a:solidFill>
                <a:round/>
                <a:headEnd/>
                <a:tailEnd type="triangle" w="med" len="me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grpSp>
      </p:grpSp>
      <p:grpSp>
        <p:nvGrpSpPr>
          <p:cNvPr id="24" name="Group 80">
            <a:extLst>
              <a:ext uri="{FF2B5EF4-FFF2-40B4-BE49-F238E27FC236}">
                <a16:creationId xmlns:a16="http://schemas.microsoft.com/office/drawing/2014/main" id="{68B1D8BB-D0E0-73F7-F473-C55978EF0A09}"/>
              </a:ext>
            </a:extLst>
          </p:cNvPr>
          <p:cNvGrpSpPr>
            <a:grpSpLocks/>
          </p:cNvGrpSpPr>
          <p:nvPr/>
        </p:nvGrpSpPr>
        <p:grpSpPr bwMode="auto">
          <a:xfrm>
            <a:off x="2863850" y="3186113"/>
            <a:ext cx="3184525" cy="2330450"/>
            <a:chOff x="1804" y="2133"/>
            <a:chExt cx="2006" cy="1468"/>
          </a:xfrm>
        </p:grpSpPr>
        <p:grpSp>
          <p:nvGrpSpPr>
            <p:cNvPr id="25" name="Group 77">
              <a:extLst>
                <a:ext uri="{FF2B5EF4-FFF2-40B4-BE49-F238E27FC236}">
                  <a16:creationId xmlns:a16="http://schemas.microsoft.com/office/drawing/2014/main" id="{EC5A730C-913A-F34E-EBAB-D5352D560BEE}"/>
                </a:ext>
              </a:extLst>
            </p:cNvPr>
            <p:cNvGrpSpPr>
              <a:grpSpLocks/>
            </p:cNvGrpSpPr>
            <p:nvPr/>
          </p:nvGrpSpPr>
          <p:grpSpPr bwMode="auto">
            <a:xfrm>
              <a:off x="1804" y="2133"/>
              <a:ext cx="2006" cy="1468"/>
              <a:chOff x="1804" y="2133"/>
              <a:chExt cx="2006" cy="1468"/>
            </a:xfrm>
          </p:grpSpPr>
          <p:sp>
            <p:nvSpPr>
              <p:cNvPr id="28" name="Rectangle 3" descr="Canvas">
                <a:extLst>
                  <a:ext uri="{FF2B5EF4-FFF2-40B4-BE49-F238E27FC236}">
                    <a16:creationId xmlns:a16="http://schemas.microsoft.com/office/drawing/2014/main" id="{70A47627-8E65-59DB-2CC4-48A55B6DE8B0}"/>
                  </a:ext>
                </a:extLst>
              </p:cNvPr>
              <p:cNvSpPr>
                <a:spLocks noChangeArrowheads="1"/>
              </p:cNvSpPr>
              <p:nvPr/>
            </p:nvSpPr>
            <p:spPr bwMode="auto">
              <a:xfrm>
                <a:off x="1804" y="2133"/>
                <a:ext cx="1874" cy="1468"/>
              </a:xfrm>
              <a:prstGeom prst="rect">
                <a:avLst/>
              </a:prstGeom>
              <a:blipFill dpi="0" rotWithShape="0">
                <a:blip r:embed="rId9" cstate="print"/>
                <a:srcRect/>
                <a:tile tx="0" ty="0" sx="100000" sy="100000" flip="none" algn="tl"/>
              </a:blipFill>
              <a:ln w="9525" algn="ctr">
                <a:solidFill>
                  <a:schemeClr val="tx1"/>
                </a:solid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9" name="Line 4">
                <a:extLst>
                  <a:ext uri="{FF2B5EF4-FFF2-40B4-BE49-F238E27FC236}">
                    <a16:creationId xmlns:a16="http://schemas.microsoft.com/office/drawing/2014/main" id="{B8445C4C-6994-7AC6-9FBE-0E2AA9FA29E6}"/>
                  </a:ext>
                </a:extLst>
              </p:cNvPr>
              <p:cNvSpPr>
                <a:spLocks noChangeShapeType="1"/>
              </p:cNvSpPr>
              <p:nvPr/>
            </p:nvSpPr>
            <p:spPr bwMode="auto">
              <a:xfrm>
                <a:off x="3316" y="2133"/>
                <a:ext cx="0" cy="632"/>
              </a:xfrm>
              <a:prstGeom prst="line">
                <a:avLst/>
              </a:prstGeom>
              <a:noFill/>
              <a:ln w="9525">
                <a:solidFill>
                  <a:schemeClr val="tx1"/>
                </a:solidFill>
                <a:round/>
                <a:headEnd type="triangle" w="med" len="med"/>
                <a:tailEnd type="triangle" w="med" len="me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30" name="Text Box 5" descr="Canvas">
                <a:extLst>
                  <a:ext uri="{FF2B5EF4-FFF2-40B4-BE49-F238E27FC236}">
                    <a16:creationId xmlns:a16="http://schemas.microsoft.com/office/drawing/2014/main" id="{2B90A82A-57F8-BAF2-4B3B-F4D80BEA2429}"/>
                  </a:ext>
                </a:extLst>
              </p:cNvPr>
              <p:cNvSpPr txBox="1">
                <a:spLocks noChangeArrowheads="1"/>
              </p:cNvSpPr>
              <p:nvPr/>
            </p:nvSpPr>
            <p:spPr bwMode="auto">
              <a:xfrm>
                <a:off x="2983" y="2335"/>
                <a:ext cx="655" cy="231"/>
              </a:xfrm>
              <a:prstGeom prst="rect">
                <a:avLst/>
              </a:prstGeom>
              <a:blipFill dpi="0" rotWithShape="0">
                <a:blip r:embed="rId9" cstate="print"/>
                <a:srcRect/>
                <a:tile tx="0" ty="0" sx="100000" sy="100000" flip="none" algn="tl"/>
              </a:blipFill>
              <a:ln w="9525" algn="ctr">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charset="0"/>
                    <a:ea typeface="+mn-ea"/>
                    <a:cs typeface="+mn-cs"/>
                  </a:rPr>
                  <a:t>&gt;12”</a:t>
                </a:r>
              </a:p>
            </p:txBody>
          </p:sp>
          <p:sp>
            <p:nvSpPr>
              <p:cNvPr id="31" name="Text Box 7">
                <a:extLst>
                  <a:ext uri="{FF2B5EF4-FFF2-40B4-BE49-F238E27FC236}">
                    <a16:creationId xmlns:a16="http://schemas.microsoft.com/office/drawing/2014/main" id="{5064A19B-C078-17BA-DE51-4708278AAF05}"/>
                  </a:ext>
                </a:extLst>
              </p:cNvPr>
              <p:cNvSpPr txBox="1">
                <a:spLocks noChangeArrowheads="1"/>
              </p:cNvSpPr>
              <p:nvPr/>
            </p:nvSpPr>
            <p:spPr bwMode="auto">
              <a:xfrm>
                <a:off x="3462" y="2643"/>
                <a:ext cx="348" cy="231"/>
              </a:xfrm>
              <a:prstGeom prst="rect">
                <a:avLst/>
              </a:prstGeom>
              <a:noFill/>
              <a:ln w="9525" algn="ctr">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charset="0"/>
                    <a:ea typeface="+mn-ea"/>
                    <a:cs typeface="+mn-cs"/>
                  </a:rPr>
                  <a:t>31”</a:t>
                </a:r>
              </a:p>
            </p:txBody>
          </p:sp>
          <p:sp>
            <p:nvSpPr>
              <p:cNvPr id="32" name="Text Box 6">
                <a:extLst>
                  <a:ext uri="{FF2B5EF4-FFF2-40B4-BE49-F238E27FC236}">
                    <a16:creationId xmlns:a16="http://schemas.microsoft.com/office/drawing/2014/main" id="{4D5892DC-5139-DF20-C24C-0997B71ED842}"/>
                  </a:ext>
                </a:extLst>
              </p:cNvPr>
              <p:cNvSpPr txBox="1">
                <a:spLocks noChangeArrowheads="1"/>
              </p:cNvSpPr>
              <p:nvPr/>
            </p:nvSpPr>
            <p:spPr bwMode="auto">
              <a:xfrm>
                <a:off x="1820" y="2212"/>
                <a:ext cx="724" cy="460"/>
              </a:xfrm>
              <a:prstGeom prst="rect">
                <a:avLst/>
              </a:prstGeom>
              <a:noFill/>
              <a:ln w="9525" algn="ctr">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Compacted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Pipe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Fill</a:t>
                </a:r>
              </a:p>
            </p:txBody>
          </p:sp>
        </p:grpSp>
        <p:sp>
          <p:nvSpPr>
            <p:cNvPr id="26" name="Line 78">
              <a:extLst>
                <a:ext uri="{FF2B5EF4-FFF2-40B4-BE49-F238E27FC236}">
                  <a16:creationId xmlns:a16="http://schemas.microsoft.com/office/drawing/2014/main" id="{4FCEA20F-9AD8-77D2-1B3B-F1D475E6D620}"/>
                </a:ext>
              </a:extLst>
            </p:cNvPr>
            <p:cNvSpPr>
              <a:spLocks noChangeShapeType="1"/>
            </p:cNvSpPr>
            <p:nvPr/>
          </p:nvSpPr>
          <p:spPr bwMode="auto">
            <a:xfrm flipV="1">
              <a:off x="3598" y="2133"/>
              <a:ext cx="0" cy="539"/>
            </a:xfrm>
            <a:prstGeom prst="line">
              <a:avLst/>
            </a:prstGeom>
            <a:noFill/>
            <a:ln w="9525">
              <a:solidFill>
                <a:schemeClr val="tx1"/>
              </a:solidFill>
              <a:round/>
              <a:headEnd/>
              <a:tailEnd type="triangle" w="med" len="me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7" name="Line 79">
              <a:extLst>
                <a:ext uri="{FF2B5EF4-FFF2-40B4-BE49-F238E27FC236}">
                  <a16:creationId xmlns:a16="http://schemas.microsoft.com/office/drawing/2014/main" id="{5A56ABCF-39DD-3929-4D3A-75DD4F1BF7DB}"/>
                </a:ext>
              </a:extLst>
            </p:cNvPr>
            <p:cNvSpPr>
              <a:spLocks noChangeShapeType="1"/>
            </p:cNvSpPr>
            <p:nvPr/>
          </p:nvSpPr>
          <p:spPr bwMode="auto">
            <a:xfrm flipH="1">
              <a:off x="3603" y="2874"/>
              <a:ext cx="0" cy="713"/>
            </a:xfrm>
            <a:prstGeom prst="line">
              <a:avLst/>
            </a:prstGeom>
            <a:noFill/>
            <a:ln w="9525">
              <a:solidFill>
                <a:schemeClr val="tx1"/>
              </a:solidFill>
              <a:round/>
              <a:headEnd/>
              <a:tailEnd type="triangle" w="med" len="me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grpSp>
      <p:pic>
        <p:nvPicPr>
          <p:cNvPr id="33" name="Picture 28">
            <a:extLst>
              <a:ext uri="{FF2B5EF4-FFF2-40B4-BE49-F238E27FC236}">
                <a16:creationId xmlns:a16="http://schemas.microsoft.com/office/drawing/2014/main" id="{B0BB2DE0-8A14-180D-4925-E1D64C1DF848}"/>
              </a:ext>
            </a:extLst>
          </p:cNvPr>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867400" y="3983038"/>
            <a:ext cx="1370013" cy="884237"/>
          </a:xfrm>
          <a:prstGeom prst="rect">
            <a:avLst/>
          </a:prstGeom>
          <a:noFill/>
          <a:ln w="9525">
            <a:noFill/>
            <a:miter lim="800000"/>
            <a:headEnd/>
            <a:tailEnd/>
          </a:ln>
        </p:spPr>
      </p:pic>
      <p:grpSp>
        <p:nvGrpSpPr>
          <p:cNvPr id="34" name="Group 76">
            <a:extLst>
              <a:ext uri="{FF2B5EF4-FFF2-40B4-BE49-F238E27FC236}">
                <a16:creationId xmlns:a16="http://schemas.microsoft.com/office/drawing/2014/main" id="{672A0C33-5A2A-4961-B7A5-3F56FAFC6024}"/>
              </a:ext>
            </a:extLst>
          </p:cNvPr>
          <p:cNvGrpSpPr>
            <a:grpSpLocks/>
          </p:cNvGrpSpPr>
          <p:nvPr/>
        </p:nvGrpSpPr>
        <p:grpSpPr bwMode="auto">
          <a:xfrm>
            <a:off x="3706813" y="4213225"/>
            <a:ext cx="1841500" cy="1289050"/>
            <a:chOff x="2335" y="2780"/>
            <a:chExt cx="1160" cy="812"/>
          </a:xfrm>
        </p:grpSpPr>
        <p:sp>
          <p:nvSpPr>
            <p:cNvPr id="35" name="Oval 13">
              <a:extLst>
                <a:ext uri="{FF2B5EF4-FFF2-40B4-BE49-F238E27FC236}">
                  <a16:creationId xmlns:a16="http://schemas.microsoft.com/office/drawing/2014/main" id="{675077F6-D7C4-F416-16DA-C9A0984D57B8}"/>
                </a:ext>
              </a:extLst>
            </p:cNvPr>
            <p:cNvSpPr>
              <a:spLocks noChangeArrowheads="1"/>
            </p:cNvSpPr>
            <p:nvPr/>
          </p:nvSpPr>
          <p:spPr bwMode="auto">
            <a:xfrm>
              <a:off x="2335" y="2789"/>
              <a:ext cx="794" cy="798"/>
            </a:xfrm>
            <a:prstGeom prst="ellipse">
              <a:avLst/>
            </a:prstGeom>
            <a:solidFill>
              <a:schemeClr val="bg2"/>
            </a:solidFill>
            <a:ln w="57150" algn="ctr">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36" name="Line 14">
              <a:extLst>
                <a:ext uri="{FF2B5EF4-FFF2-40B4-BE49-F238E27FC236}">
                  <a16:creationId xmlns:a16="http://schemas.microsoft.com/office/drawing/2014/main" id="{57F48CE3-46D0-3309-7AA4-80EFB891D41C}"/>
                </a:ext>
              </a:extLst>
            </p:cNvPr>
            <p:cNvSpPr>
              <a:spLocks noChangeShapeType="1"/>
            </p:cNvSpPr>
            <p:nvPr/>
          </p:nvSpPr>
          <p:spPr bwMode="auto">
            <a:xfrm>
              <a:off x="3321" y="2780"/>
              <a:ext cx="0" cy="812"/>
            </a:xfrm>
            <a:prstGeom prst="line">
              <a:avLst/>
            </a:prstGeom>
            <a:noFill/>
            <a:ln w="9525">
              <a:solidFill>
                <a:schemeClr val="tx1"/>
              </a:solidFill>
              <a:round/>
              <a:headEnd type="triangle" w="med" len="med"/>
              <a:tailEnd type="triangle" w="med" len="me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37" name="Text Box 15" descr="Canvas">
              <a:extLst>
                <a:ext uri="{FF2B5EF4-FFF2-40B4-BE49-F238E27FC236}">
                  <a16:creationId xmlns:a16="http://schemas.microsoft.com/office/drawing/2014/main" id="{8C68108E-E9ED-2965-E54D-D52BB3DB6B35}"/>
                </a:ext>
              </a:extLst>
            </p:cNvPr>
            <p:cNvSpPr txBox="1">
              <a:spLocks noChangeArrowheads="1"/>
            </p:cNvSpPr>
            <p:nvPr/>
          </p:nvSpPr>
          <p:spPr bwMode="auto">
            <a:xfrm>
              <a:off x="3147" y="3081"/>
              <a:ext cx="348" cy="231"/>
            </a:xfrm>
            <a:prstGeom prst="rect">
              <a:avLst/>
            </a:prstGeom>
            <a:blipFill dpi="0" rotWithShape="0">
              <a:blip r:embed="rId9" cstate="print"/>
              <a:srcRect/>
              <a:tile tx="0" ty="0" sx="100000" sy="100000" flip="none" algn="tl"/>
            </a:blipFill>
            <a:ln w="9525" algn="ctr">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charset="0"/>
                  <a:ea typeface="+mn-ea"/>
                  <a:cs typeface="+mn-cs"/>
                </a:rPr>
                <a:t>19”</a:t>
              </a:r>
            </a:p>
          </p:txBody>
        </p:sp>
        <p:sp>
          <p:nvSpPr>
            <p:cNvPr id="38" name="Line 73">
              <a:extLst>
                <a:ext uri="{FF2B5EF4-FFF2-40B4-BE49-F238E27FC236}">
                  <a16:creationId xmlns:a16="http://schemas.microsoft.com/office/drawing/2014/main" id="{08993704-3D37-76B1-F1A2-96C69441EA76}"/>
                </a:ext>
              </a:extLst>
            </p:cNvPr>
            <p:cNvSpPr>
              <a:spLocks noChangeShapeType="1"/>
            </p:cNvSpPr>
            <p:nvPr/>
          </p:nvSpPr>
          <p:spPr bwMode="auto">
            <a:xfrm>
              <a:off x="2779" y="2780"/>
              <a:ext cx="547" cy="0"/>
            </a:xfrm>
            <a:prstGeom prst="line">
              <a:avLst/>
            </a:prstGeom>
            <a:noFill/>
            <a:ln w="12700">
              <a:solidFill>
                <a:schemeClr val="tx1"/>
              </a:solidFill>
              <a:round/>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39" name="Text Box 75" descr="Canvas">
              <a:extLst>
                <a:ext uri="{FF2B5EF4-FFF2-40B4-BE49-F238E27FC236}">
                  <a16:creationId xmlns:a16="http://schemas.microsoft.com/office/drawing/2014/main" id="{08CF5790-760A-D686-F5E2-A1601DE44BA3}"/>
                </a:ext>
              </a:extLst>
            </p:cNvPr>
            <p:cNvSpPr txBox="1">
              <a:spLocks noChangeArrowheads="1"/>
            </p:cNvSpPr>
            <p:nvPr/>
          </p:nvSpPr>
          <p:spPr bwMode="auto">
            <a:xfrm>
              <a:off x="2407" y="3002"/>
              <a:ext cx="650" cy="326"/>
            </a:xfrm>
            <a:prstGeom prst="rect">
              <a:avLst/>
            </a:prstGeom>
            <a:noFill/>
            <a:ln w="9525" algn="ctr">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15” inside diameter</a:t>
              </a:r>
            </a:p>
          </p:txBody>
        </p:sp>
      </p:grpSp>
      <p:grpSp>
        <p:nvGrpSpPr>
          <p:cNvPr id="40" name="Group 113">
            <a:extLst>
              <a:ext uri="{FF2B5EF4-FFF2-40B4-BE49-F238E27FC236}">
                <a16:creationId xmlns:a16="http://schemas.microsoft.com/office/drawing/2014/main" id="{4562F446-7B59-F772-2EE7-385D4BCC2544}"/>
              </a:ext>
            </a:extLst>
          </p:cNvPr>
          <p:cNvGrpSpPr>
            <a:grpSpLocks/>
          </p:cNvGrpSpPr>
          <p:nvPr/>
        </p:nvGrpSpPr>
        <p:grpSpPr bwMode="auto">
          <a:xfrm>
            <a:off x="2478088" y="4362450"/>
            <a:ext cx="5049837" cy="1493838"/>
            <a:chOff x="1561" y="2874"/>
            <a:chExt cx="3181" cy="941"/>
          </a:xfrm>
        </p:grpSpPr>
        <p:grpSp>
          <p:nvGrpSpPr>
            <p:cNvPr id="41" name="Group 83">
              <a:extLst>
                <a:ext uri="{FF2B5EF4-FFF2-40B4-BE49-F238E27FC236}">
                  <a16:creationId xmlns:a16="http://schemas.microsoft.com/office/drawing/2014/main" id="{1A02A907-BF45-D14E-8354-069CA82735CB}"/>
                </a:ext>
              </a:extLst>
            </p:cNvPr>
            <p:cNvGrpSpPr>
              <a:grpSpLocks/>
            </p:cNvGrpSpPr>
            <p:nvPr/>
          </p:nvGrpSpPr>
          <p:grpSpPr bwMode="auto">
            <a:xfrm>
              <a:off x="1561" y="2874"/>
              <a:ext cx="2195" cy="941"/>
              <a:chOff x="1561" y="2874"/>
              <a:chExt cx="2195" cy="941"/>
            </a:xfrm>
          </p:grpSpPr>
          <p:grpSp>
            <p:nvGrpSpPr>
              <p:cNvPr id="44" name="Group 69">
                <a:extLst>
                  <a:ext uri="{FF2B5EF4-FFF2-40B4-BE49-F238E27FC236}">
                    <a16:creationId xmlns:a16="http://schemas.microsoft.com/office/drawing/2014/main" id="{E4B1066D-75A4-D067-D527-3827CC6095B1}"/>
                  </a:ext>
                </a:extLst>
              </p:cNvPr>
              <p:cNvGrpSpPr>
                <a:grpSpLocks/>
              </p:cNvGrpSpPr>
              <p:nvPr/>
            </p:nvGrpSpPr>
            <p:grpSpPr bwMode="auto">
              <a:xfrm>
                <a:off x="1561" y="2937"/>
                <a:ext cx="2195" cy="878"/>
                <a:chOff x="1636" y="2907"/>
                <a:chExt cx="2195" cy="878"/>
              </a:xfrm>
            </p:grpSpPr>
            <p:sp>
              <p:nvSpPr>
                <p:cNvPr id="47" name="Freeform 66">
                  <a:extLst>
                    <a:ext uri="{FF2B5EF4-FFF2-40B4-BE49-F238E27FC236}">
                      <a16:creationId xmlns:a16="http://schemas.microsoft.com/office/drawing/2014/main" id="{94DC7B1D-A513-7127-1482-62C9171D1B2A}"/>
                    </a:ext>
                  </a:extLst>
                </p:cNvPr>
                <p:cNvSpPr>
                  <a:spLocks/>
                </p:cNvSpPr>
                <p:nvPr/>
              </p:nvSpPr>
              <p:spPr bwMode="auto">
                <a:xfrm>
                  <a:off x="1920" y="2907"/>
                  <a:ext cx="1664" cy="695"/>
                </a:xfrm>
                <a:custGeom>
                  <a:avLst/>
                  <a:gdLst>
                    <a:gd name="T0" fmla="*/ 0 w 1664"/>
                    <a:gd name="T1" fmla="*/ 19 h 695"/>
                    <a:gd name="T2" fmla="*/ 357 w 1664"/>
                    <a:gd name="T3" fmla="*/ 695 h 695"/>
                    <a:gd name="T4" fmla="*/ 1344 w 1664"/>
                    <a:gd name="T5" fmla="*/ 686 h 695"/>
                    <a:gd name="T6" fmla="*/ 1664 w 1664"/>
                    <a:gd name="T7" fmla="*/ 0 h 695"/>
                    <a:gd name="T8" fmla="*/ 0 w 1664"/>
                    <a:gd name="T9" fmla="*/ 19 h 695"/>
                    <a:gd name="T10" fmla="*/ 0 60000 65536"/>
                    <a:gd name="T11" fmla="*/ 0 60000 65536"/>
                    <a:gd name="T12" fmla="*/ 0 60000 65536"/>
                    <a:gd name="T13" fmla="*/ 0 60000 65536"/>
                    <a:gd name="T14" fmla="*/ 0 60000 65536"/>
                    <a:gd name="T15" fmla="*/ 0 w 1664"/>
                    <a:gd name="T16" fmla="*/ 0 h 695"/>
                    <a:gd name="T17" fmla="*/ 1664 w 1664"/>
                    <a:gd name="T18" fmla="*/ 695 h 695"/>
                  </a:gdLst>
                  <a:ahLst/>
                  <a:cxnLst>
                    <a:cxn ang="T10">
                      <a:pos x="T0" y="T1"/>
                    </a:cxn>
                    <a:cxn ang="T11">
                      <a:pos x="T2" y="T3"/>
                    </a:cxn>
                    <a:cxn ang="T12">
                      <a:pos x="T4" y="T5"/>
                    </a:cxn>
                    <a:cxn ang="T13">
                      <a:pos x="T6" y="T7"/>
                    </a:cxn>
                    <a:cxn ang="T14">
                      <a:pos x="T8" y="T9"/>
                    </a:cxn>
                  </a:cxnLst>
                  <a:rect l="T15" t="T16" r="T17" b="T18"/>
                  <a:pathLst>
                    <a:path w="1664" h="695">
                      <a:moveTo>
                        <a:pt x="0" y="19"/>
                      </a:moveTo>
                      <a:lnTo>
                        <a:pt x="357" y="695"/>
                      </a:lnTo>
                      <a:lnTo>
                        <a:pt x="1344" y="686"/>
                      </a:lnTo>
                      <a:lnTo>
                        <a:pt x="1664" y="0"/>
                      </a:lnTo>
                      <a:lnTo>
                        <a:pt x="0" y="19"/>
                      </a:lnTo>
                      <a:close/>
                    </a:path>
                  </a:pathLst>
                </a:custGeom>
                <a:solidFill>
                  <a:srgbClr val="CC9900">
                    <a:alpha val="59999"/>
                  </a:srgbClr>
                </a:solidFill>
                <a:ln w="9525" cap="flat" cmpd="sng">
                  <a:solidFill>
                    <a:schemeClr val="tx1"/>
                  </a:solidFill>
                  <a:prstDash val="solid"/>
                  <a:round/>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48" name="Freeform 67">
                  <a:extLst>
                    <a:ext uri="{FF2B5EF4-FFF2-40B4-BE49-F238E27FC236}">
                      <a16:creationId xmlns:a16="http://schemas.microsoft.com/office/drawing/2014/main" id="{68E8F0B3-C1FE-2379-A540-CEF4F24872B8}"/>
                    </a:ext>
                  </a:extLst>
                </p:cNvPr>
                <p:cNvSpPr>
                  <a:spLocks/>
                </p:cNvSpPr>
                <p:nvPr/>
              </p:nvSpPr>
              <p:spPr bwMode="auto">
                <a:xfrm>
                  <a:off x="1636" y="2935"/>
                  <a:ext cx="677" cy="850"/>
                </a:xfrm>
                <a:custGeom>
                  <a:avLst/>
                  <a:gdLst>
                    <a:gd name="T0" fmla="*/ 659 w 677"/>
                    <a:gd name="T1" fmla="*/ 686 h 850"/>
                    <a:gd name="T2" fmla="*/ 613 w 677"/>
                    <a:gd name="T3" fmla="*/ 649 h 850"/>
                    <a:gd name="T4" fmla="*/ 284 w 677"/>
                    <a:gd name="T5" fmla="*/ 0 h 850"/>
                    <a:gd name="T6" fmla="*/ 0 w 677"/>
                    <a:gd name="T7" fmla="*/ 82 h 850"/>
                    <a:gd name="T8" fmla="*/ 74 w 677"/>
                    <a:gd name="T9" fmla="*/ 823 h 850"/>
                    <a:gd name="T10" fmla="*/ 677 w 677"/>
                    <a:gd name="T11" fmla="*/ 850 h 850"/>
                    <a:gd name="T12" fmla="*/ 659 w 677"/>
                    <a:gd name="T13" fmla="*/ 686 h 850"/>
                    <a:gd name="T14" fmla="*/ 0 60000 65536"/>
                    <a:gd name="T15" fmla="*/ 0 60000 65536"/>
                    <a:gd name="T16" fmla="*/ 0 60000 65536"/>
                    <a:gd name="T17" fmla="*/ 0 60000 65536"/>
                    <a:gd name="T18" fmla="*/ 0 60000 65536"/>
                    <a:gd name="T19" fmla="*/ 0 60000 65536"/>
                    <a:gd name="T20" fmla="*/ 0 60000 65536"/>
                    <a:gd name="T21" fmla="*/ 0 w 677"/>
                    <a:gd name="T22" fmla="*/ 0 h 850"/>
                    <a:gd name="T23" fmla="*/ 677 w 677"/>
                    <a:gd name="T24" fmla="*/ 850 h 8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7" h="850">
                      <a:moveTo>
                        <a:pt x="659" y="686"/>
                      </a:moveTo>
                      <a:cubicBezTo>
                        <a:pt x="644" y="674"/>
                        <a:pt x="628" y="661"/>
                        <a:pt x="613" y="649"/>
                      </a:cubicBezTo>
                      <a:lnTo>
                        <a:pt x="284" y="0"/>
                      </a:lnTo>
                      <a:lnTo>
                        <a:pt x="0" y="82"/>
                      </a:lnTo>
                      <a:lnTo>
                        <a:pt x="74" y="823"/>
                      </a:lnTo>
                      <a:lnTo>
                        <a:pt x="677" y="850"/>
                      </a:lnTo>
                      <a:lnTo>
                        <a:pt x="659" y="686"/>
                      </a:lnTo>
                      <a:close/>
                    </a:path>
                  </a:pathLst>
                </a:custGeom>
                <a:solidFill>
                  <a:srgbClr val="99FF99"/>
                </a:solidFill>
                <a:ln w="9525" cap="flat" cmpd="sng">
                  <a:noFill/>
                  <a:prstDash val="solid"/>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49" name="Freeform 68">
                  <a:extLst>
                    <a:ext uri="{FF2B5EF4-FFF2-40B4-BE49-F238E27FC236}">
                      <a16:creationId xmlns:a16="http://schemas.microsoft.com/office/drawing/2014/main" id="{6B3B8FE6-21FD-59E0-C933-97EACEFAC9F5}"/>
                    </a:ext>
                  </a:extLst>
                </p:cNvPr>
                <p:cNvSpPr>
                  <a:spLocks/>
                </p:cNvSpPr>
                <p:nvPr/>
              </p:nvSpPr>
              <p:spPr bwMode="auto">
                <a:xfrm>
                  <a:off x="3218" y="2935"/>
                  <a:ext cx="613" cy="814"/>
                </a:xfrm>
                <a:custGeom>
                  <a:avLst/>
                  <a:gdLst>
                    <a:gd name="T0" fmla="*/ 0 w 613"/>
                    <a:gd name="T1" fmla="*/ 768 h 814"/>
                    <a:gd name="T2" fmla="*/ 357 w 613"/>
                    <a:gd name="T3" fmla="*/ 0 h 814"/>
                    <a:gd name="T4" fmla="*/ 613 w 613"/>
                    <a:gd name="T5" fmla="*/ 36 h 814"/>
                    <a:gd name="T6" fmla="*/ 567 w 613"/>
                    <a:gd name="T7" fmla="*/ 814 h 814"/>
                    <a:gd name="T8" fmla="*/ 0 w 613"/>
                    <a:gd name="T9" fmla="*/ 768 h 814"/>
                    <a:gd name="T10" fmla="*/ 0 60000 65536"/>
                    <a:gd name="T11" fmla="*/ 0 60000 65536"/>
                    <a:gd name="T12" fmla="*/ 0 60000 65536"/>
                    <a:gd name="T13" fmla="*/ 0 60000 65536"/>
                    <a:gd name="T14" fmla="*/ 0 60000 65536"/>
                    <a:gd name="T15" fmla="*/ 0 w 613"/>
                    <a:gd name="T16" fmla="*/ 0 h 814"/>
                    <a:gd name="T17" fmla="*/ 613 w 613"/>
                    <a:gd name="T18" fmla="*/ 814 h 814"/>
                  </a:gdLst>
                  <a:ahLst/>
                  <a:cxnLst>
                    <a:cxn ang="T10">
                      <a:pos x="T0" y="T1"/>
                    </a:cxn>
                    <a:cxn ang="T11">
                      <a:pos x="T2" y="T3"/>
                    </a:cxn>
                    <a:cxn ang="T12">
                      <a:pos x="T4" y="T5"/>
                    </a:cxn>
                    <a:cxn ang="T13">
                      <a:pos x="T6" y="T7"/>
                    </a:cxn>
                    <a:cxn ang="T14">
                      <a:pos x="T8" y="T9"/>
                    </a:cxn>
                  </a:cxnLst>
                  <a:rect l="T15" t="T16" r="T17" b="T18"/>
                  <a:pathLst>
                    <a:path w="613" h="814">
                      <a:moveTo>
                        <a:pt x="0" y="768"/>
                      </a:moveTo>
                      <a:lnTo>
                        <a:pt x="357" y="0"/>
                      </a:lnTo>
                      <a:lnTo>
                        <a:pt x="613" y="36"/>
                      </a:lnTo>
                      <a:lnTo>
                        <a:pt x="567" y="814"/>
                      </a:lnTo>
                      <a:lnTo>
                        <a:pt x="0" y="768"/>
                      </a:lnTo>
                      <a:close/>
                    </a:path>
                  </a:pathLst>
                </a:custGeom>
                <a:solidFill>
                  <a:srgbClr val="99FF99"/>
                </a:solidFill>
                <a:ln w="9525" cap="flat" cmpd="sng">
                  <a:noFill/>
                  <a:prstDash val="solid"/>
                  <a:round/>
                  <a:headEnd type="none" w="med" len="med"/>
                  <a:tailEnd type="non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45" name="Line 81">
                <a:extLst>
                  <a:ext uri="{FF2B5EF4-FFF2-40B4-BE49-F238E27FC236}">
                    <a16:creationId xmlns:a16="http://schemas.microsoft.com/office/drawing/2014/main" id="{37EB7ED6-EDDB-50BF-CF20-C75E91D40182}"/>
                  </a:ext>
                </a:extLst>
              </p:cNvPr>
              <p:cNvSpPr>
                <a:spLocks noChangeShapeType="1"/>
              </p:cNvSpPr>
              <p:nvPr/>
            </p:nvSpPr>
            <p:spPr bwMode="auto">
              <a:xfrm>
                <a:off x="3598" y="2874"/>
                <a:ext cx="0" cy="713"/>
              </a:xfrm>
              <a:prstGeom prst="line">
                <a:avLst/>
              </a:prstGeom>
              <a:noFill/>
              <a:ln w="9525">
                <a:solidFill>
                  <a:schemeClr val="tx1"/>
                </a:solidFill>
                <a:round/>
                <a:headEnd/>
                <a:tailEnd type="triangle" w="med" len="me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46" name="Line 82">
                <a:extLst>
                  <a:ext uri="{FF2B5EF4-FFF2-40B4-BE49-F238E27FC236}">
                    <a16:creationId xmlns:a16="http://schemas.microsoft.com/office/drawing/2014/main" id="{912FB716-0126-7D30-E1EB-5D3DD3E8FD7D}"/>
                  </a:ext>
                </a:extLst>
              </p:cNvPr>
              <p:cNvSpPr>
                <a:spLocks noChangeShapeType="1"/>
              </p:cNvSpPr>
              <p:nvPr/>
            </p:nvSpPr>
            <p:spPr bwMode="auto">
              <a:xfrm>
                <a:off x="3326" y="3312"/>
                <a:ext cx="0" cy="280"/>
              </a:xfrm>
              <a:prstGeom prst="line">
                <a:avLst/>
              </a:prstGeom>
              <a:noFill/>
              <a:ln w="9525">
                <a:solidFill>
                  <a:schemeClr val="tx1"/>
                </a:solidFill>
                <a:round/>
                <a:headEnd/>
                <a:tailEnd type="triangle" w="med" len="me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42" name="Freeform 105">
              <a:extLst>
                <a:ext uri="{FF2B5EF4-FFF2-40B4-BE49-F238E27FC236}">
                  <a16:creationId xmlns:a16="http://schemas.microsoft.com/office/drawing/2014/main" id="{C38FBB20-C835-F823-908D-AF20CAF8E798}"/>
                </a:ext>
              </a:extLst>
            </p:cNvPr>
            <p:cNvSpPr>
              <a:spLocks/>
            </p:cNvSpPr>
            <p:nvPr/>
          </p:nvSpPr>
          <p:spPr bwMode="auto">
            <a:xfrm flipH="1">
              <a:off x="3147" y="3601"/>
              <a:ext cx="546" cy="93"/>
            </a:xfrm>
            <a:custGeom>
              <a:avLst/>
              <a:gdLst>
                <a:gd name="T0" fmla="*/ 0 w 331"/>
                <a:gd name="T1" fmla="*/ 5 h 416"/>
                <a:gd name="T2" fmla="*/ 1014 w 331"/>
                <a:gd name="T3" fmla="*/ 3 h 416"/>
                <a:gd name="T4" fmla="*/ 1486 w 331"/>
                <a:gd name="T5" fmla="*/ 0 h 416"/>
                <a:gd name="T6" fmla="*/ 0 60000 65536"/>
                <a:gd name="T7" fmla="*/ 0 60000 65536"/>
                <a:gd name="T8" fmla="*/ 0 60000 65536"/>
                <a:gd name="T9" fmla="*/ 0 w 331"/>
                <a:gd name="T10" fmla="*/ 0 h 416"/>
                <a:gd name="T11" fmla="*/ 331 w 331"/>
                <a:gd name="T12" fmla="*/ 416 h 416"/>
              </a:gdLst>
              <a:ahLst/>
              <a:cxnLst>
                <a:cxn ang="T6">
                  <a:pos x="T0" y="T1"/>
                </a:cxn>
                <a:cxn ang="T7">
                  <a:pos x="T2" y="T3"/>
                </a:cxn>
                <a:cxn ang="T8">
                  <a:pos x="T4" y="T5"/>
                </a:cxn>
              </a:cxnLst>
              <a:rect l="T9" t="T10" r="T11" b="T12"/>
              <a:pathLst>
                <a:path w="331" h="416">
                  <a:moveTo>
                    <a:pt x="0" y="416"/>
                  </a:moveTo>
                  <a:cubicBezTo>
                    <a:pt x="85" y="374"/>
                    <a:pt x="171" y="332"/>
                    <a:pt x="226" y="263"/>
                  </a:cubicBezTo>
                  <a:cubicBezTo>
                    <a:pt x="281" y="194"/>
                    <a:pt x="314" y="44"/>
                    <a:pt x="331" y="0"/>
                  </a:cubicBezTo>
                </a:path>
              </a:pathLst>
            </a:custGeom>
            <a:noFill/>
            <a:ln w="76200" cap="flat" cmpd="sng">
              <a:solidFill>
                <a:schemeClr val="tx1"/>
              </a:solidFill>
              <a:prstDash val="solid"/>
              <a:round/>
              <a:headEnd type="none" w="med" len="med"/>
              <a:tailEnd type="triangle" w="med" len="me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43" name="Text Box 106">
              <a:extLst>
                <a:ext uri="{FF2B5EF4-FFF2-40B4-BE49-F238E27FC236}">
                  <a16:creationId xmlns:a16="http://schemas.microsoft.com/office/drawing/2014/main" id="{35E08468-EDB5-736B-D9CC-3C656354A42F}"/>
                </a:ext>
              </a:extLst>
            </p:cNvPr>
            <p:cNvSpPr txBox="1">
              <a:spLocks noChangeArrowheads="1"/>
            </p:cNvSpPr>
            <p:nvPr/>
          </p:nvSpPr>
          <p:spPr bwMode="auto">
            <a:xfrm>
              <a:off x="3684" y="3308"/>
              <a:ext cx="1058" cy="410"/>
            </a:xfrm>
            <a:prstGeom prst="rect">
              <a:avLst/>
            </a:prstGeom>
            <a:solidFill>
              <a:schemeClr val="bg1"/>
            </a:solidFill>
            <a:ln w="9525" algn="ctr">
              <a:solidFill>
                <a:schemeClr val="tx1"/>
              </a:solid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charset="0"/>
                  <a:ea typeface="+mn-ea"/>
                  <a:cs typeface="+mn-cs"/>
                </a:rPr>
                <a:t>Outlet Trench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charset="0"/>
                  <a:ea typeface="+mn-ea"/>
                  <a:cs typeface="+mn-cs"/>
                </a:rPr>
                <a:t>Required!</a:t>
              </a:r>
            </a:p>
          </p:txBody>
        </p:sp>
      </p:grpSp>
      <p:grpSp>
        <p:nvGrpSpPr>
          <p:cNvPr id="50" name="Group 110">
            <a:extLst>
              <a:ext uri="{FF2B5EF4-FFF2-40B4-BE49-F238E27FC236}">
                <a16:creationId xmlns:a16="http://schemas.microsoft.com/office/drawing/2014/main" id="{2D383BE2-5B65-7C2A-6DA9-9BA3C9E96A07}"/>
              </a:ext>
            </a:extLst>
          </p:cNvPr>
          <p:cNvGrpSpPr>
            <a:grpSpLocks/>
          </p:cNvGrpSpPr>
          <p:nvPr/>
        </p:nvGrpSpPr>
        <p:grpSpPr bwMode="auto">
          <a:xfrm>
            <a:off x="1252538" y="1341438"/>
            <a:ext cx="7242175" cy="5024437"/>
            <a:chOff x="3726" y="1960"/>
            <a:chExt cx="1787" cy="1712"/>
          </a:xfrm>
        </p:grpSpPr>
        <p:sp>
          <p:nvSpPr>
            <p:cNvPr id="51" name="Oval 111">
              <a:extLst>
                <a:ext uri="{FF2B5EF4-FFF2-40B4-BE49-F238E27FC236}">
                  <a16:creationId xmlns:a16="http://schemas.microsoft.com/office/drawing/2014/main" id="{C6E023EA-0183-66E6-7278-3F8F5BA9B370}"/>
                </a:ext>
              </a:extLst>
            </p:cNvPr>
            <p:cNvSpPr>
              <a:spLocks noChangeArrowheads="1"/>
            </p:cNvSpPr>
            <p:nvPr/>
          </p:nvSpPr>
          <p:spPr bwMode="auto">
            <a:xfrm>
              <a:off x="3726" y="1960"/>
              <a:ext cx="1787" cy="1712"/>
            </a:xfrm>
            <a:prstGeom prst="ellipse">
              <a:avLst/>
            </a:prstGeom>
            <a:noFill/>
            <a:ln w="76200">
              <a:solidFill>
                <a:srgbClr val="FF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52" name="Line 112">
              <a:extLst>
                <a:ext uri="{FF2B5EF4-FFF2-40B4-BE49-F238E27FC236}">
                  <a16:creationId xmlns:a16="http://schemas.microsoft.com/office/drawing/2014/main" id="{46E57365-9628-FE1B-7EDC-E7B61ABD6482}"/>
                </a:ext>
              </a:extLst>
            </p:cNvPr>
            <p:cNvSpPr>
              <a:spLocks noChangeShapeType="1"/>
            </p:cNvSpPr>
            <p:nvPr/>
          </p:nvSpPr>
          <p:spPr bwMode="auto">
            <a:xfrm flipV="1">
              <a:off x="4065" y="2165"/>
              <a:ext cx="1131" cy="1319"/>
            </a:xfrm>
            <a:prstGeom prst="line">
              <a:avLst/>
            </a:prstGeom>
            <a:noFill/>
            <a:ln w="76200">
              <a:solidFill>
                <a:srgbClr val="FF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53" name="Group 100">
            <a:extLst>
              <a:ext uri="{FF2B5EF4-FFF2-40B4-BE49-F238E27FC236}">
                <a16:creationId xmlns:a16="http://schemas.microsoft.com/office/drawing/2014/main" id="{A74134F7-6060-1C29-B8E7-620F6C030F05}"/>
              </a:ext>
            </a:extLst>
          </p:cNvPr>
          <p:cNvGrpSpPr>
            <a:grpSpLocks/>
          </p:cNvGrpSpPr>
          <p:nvPr/>
        </p:nvGrpSpPr>
        <p:grpSpPr bwMode="auto">
          <a:xfrm>
            <a:off x="839788" y="2962275"/>
            <a:ext cx="5022850" cy="2613025"/>
            <a:chOff x="529" y="1992"/>
            <a:chExt cx="3164" cy="1646"/>
          </a:xfrm>
        </p:grpSpPr>
        <p:grpSp>
          <p:nvGrpSpPr>
            <p:cNvPr id="54" name="Group 96">
              <a:extLst>
                <a:ext uri="{FF2B5EF4-FFF2-40B4-BE49-F238E27FC236}">
                  <a16:creationId xmlns:a16="http://schemas.microsoft.com/office/drawing/2014/main" id="{702F9768-3342-AF1B-873C-F593A259092C}"/>
                </a:ext>
              </a:extLst>
            </p:cNvPr>
            <p:cNvGrpSpPr>
              <a:grpSpLocks/>
            </p:cNvGrpSpPr>
            <p:nvPr/>
          </p:nvGrpSpPr>
          <p:grpSpPr bwMode="auto">
            <a:xfrm>
              <a:off x="1802" y="1992"/>
              <a:ext cx="1891" cy="935"/>
              <a:chOff x="1802" y="1992"/>
              <a:chExt cx="1891" cy="935"/>
            </a:xfrm>
          </p:grpSpPr>
          <p:sp>
            <p:nvSpPr>
              <p:cNvPr id="60" name="Line 35">
                <a:extLst>
                  <a:ext uri="{FF2B5EF4-FFF2-40B4-BE49-F238E27FC236}">
                    <a16:creationId xmlns:a16="http://schemas.microsoft.com/office/drawing/2014/main" id="{E7FD69F8-649E-649F-BCC8-5495201145D0}"/>
                  </a:ext>
                </a:extLst>
              </p:cNvPr>
              <p:cNvSpPr>
                <a:spLocks noChangeShapeType="1"/>
              </p:cNvSpPr>
              <p:nvPr/>
            </p:nvSpPr>
            <p:spPr bwMode="auto">
              <a:xfrm flipV="1">
                <a:off x="1802" y="2918"/>
                <a:ext cx="1891" cy="9"/>
              </a:xfrm>
              <a:prstGeom prst="line">
                <a:avLst/>
              </a:prstGeom>
              <a:noFill/>
              <a:ln w="76200">
                <a:solidFill>
                  <a:srgbClr val="008000"/>
                </a:solidFill>
                <a:prstDash val="sysDot"/>
                <a:round/>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61" name="Rectangle 95" descr="Granite">
                <a:extLst>
                  <a:ext uri="{FF2B5EF4-FFF2-40B4-BE49-F238E27FC236}">
                    <a16:creationId xmlns:a16="http://schemas.microsoft.com/office/drawing/2014/main" id="{595A7D8A-A677-C49F-13AB-09D65FF5A503}"/>
                  </a:ext>
                </a:extLst>
              </p:cNvPr>
              <p:cNvSpPr>
                <a:spLocks noChangeArrowheads="1"/>
              </p:cNvSpPr>
              <p:nvPr/>
            </p:nvSpPr>
            <p:spPr bwMode="auto">
              <a:xfrm>
                <a:off x="1805" y="1992"/>
                <a:ext cx="1874" cy="143"/>
              </a:xfrm>
              <a:prstGeom prst="rect">
                <a:avLst/>
              </a:prstGeom>
              <a:blipFill dpi="0" rotWithShape="1">
                <a:blip r:embed="rId3" cstate="print"/>
                <a:srcRect/>
                <a:tile tx="0" ty="0" sx="100000" sy="100000" flip="none" algn="tl"/>
              </a:blipFill>
              <a:ln w="9525" algn="ctr">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55" name="Freeform 99">
              <a:extLst>
                <a:ext uri="{FF2B5EF4-FFF2-40B4-BE49-F238E27FC236}">
                  <a16:creationId xmlns:a16="http://schemas.microsoft.com/office/drawing/2014/main" id="{FDEB489F-33DF-2149-6490-F7A12B79A4F8}"/>
                </a:ext>
              </a:extLst>
            </p:cNvPr>
            <p:cNvSpPr>
              <a:spLocks/>
            </p:cNvSpPr>
            <p:nvPr/>
          </p:nvSpPr>
          <p:spPr bwMode="auto">
            <a:xfrm>
              <a:off x="1716" y="2954"/>
              <a:ext cx="331" cy="416"/>
            </a:xfrm>
            <a:custGeom>
              <a:avLst/>
              <a:gdLst>
                <a:gd name="T0" fmla="*/ 0 w 331"/>
                <a:gd name="T1" fmla="*/ 416 h 416"/>
                <a:gd name="T2" fmla="*/ 226 w 331"/>
                <a:gd name="T3" fmla="*/ 263 h 416"/>
                <a:gd name="T4" fmla="*/ 331 w 331"/>
                <a:gd name="T5" fmla="*/ 0 h 416"/>
                <a:gd name="T6" fmla="*/ 0 60000 65536"/>
                <a:gd name="T7" fmla="*/ 0 60000 65536"/>
                <a:gd name="T8" fmla="*/ 0 60000 65536"/>
                <a:gd name="T9" fmla="*/ 0 w 331"/>
                <a:gd name="T10" fmla="*/ 0 h 416"/>
                <a:gd name="T11" fmla="*/ 331 w 331"/>
                <a:gd name="T12" fmla="*/ 416 h 416"/>
              </a:gdLst>
              <a:ahLst/>
              <a:cxnLst>
                <a:cxn ang="T6">
                  <a:pos x="T0" y="T1"/>
                </a:cxn>
                <a:cxn ang="T7">
                  <a:pos x="T2" y="T3"/>
                </a:cxn>
                <a:cxn ang="T8">
                  <a:pos x="T4" y="T5"/>
                </a:cxn>
              </a:cxnLst>
              <a:rect l="T9" t="T10" r="T11" b="T12"/>
              <a:pathLst>
                <a:path w="331" h="416">
                  <a:moveTo>
                    <a:pt x="0" y="416"/>
                  </a:moveTo>
                  <a:cubicBezTo>
                    <a:pt x="85" y="374"/>
                    <a:pt x="171" y="332"/>
                    <a:pt x="226" y="263"/>
                  </a:cubicBezTo>
                  <a:cubicBezTo>
                    <a:pt x="281" y="194"/>
                    <a:pt x="314" y="44"/>
                    <a:pt x="331" y="0"/>
                  </a:cubicBezTo>
                </a:path>
              </a:pathLst>
            </a:custGeom>
            <a:noFill/>
            <a:ln w="76200" cap="flat" cmpd="sng">
              <a:solidFill>
                <a:schemeClr val="tx1"/>
              </a:solidFill>
              <a:prstDash val="solid"/>
              <a:round/>
              <a:headEnd type="none" w="med" len="med"/>
              <a:tailEnd type="triangle" w="med" len="me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56" name="Text Box 98">
              <a:extLst>
                <a:ext uri="{FF2B5EF4-FFF2-40B4-BE49-F238E27FC236}">
                  <a16:creationId xmlns:a16="http://schemas.microsoft.com/office/drawing/2014/main" id="{F1B14436-A110-734D-448F-61AB6C6BF5B4}"/>
                </a:ext>
              </a:extLst>
            </p:cNvPr>
            <p:cNvSpPr txBox="1">
              <a:spLocks noChangeArrowheads="1"/>
            </p:cNvSpPr>
            <p:nvPr/>
          </p:nvSpPr>
          <p:spPr bwMode="auto">
            <a:xfrm>
              <a:off x="529" y="3228"/>
              <a:ext cx="1218" cy="410"/>
            </a:xfrm>
            <a:prstGeom prst="rect">
              <a:avLst/>
            </a:prstGeom>
            <a:solidFill>
              <a:schemeClr val="bg1"/>
            </a:solidFill>
            <a:ln w="9525" algn="ctr">
              <a:solidFill>
                <a:schemeClr val="tx1"/>
              </a:solid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charset="0"/>
                  <a:ea typeface="+mn-ea"/>
                  <a:cs typeface="+mn-cs"/>
                </a:rPr>
                <a:t>Natural Ground </a:t>
              </a:r>
              <a:br>
                <a:rPr kumimoji="0" lang="en-US" sz="1800" b="1" i="0" u="none" strike="noStrike" kern="1200" cap="none" spc="0" normalizeH="0" baseline="0" noProof="0">
                  <a:ln>
                    <a:noFill/>
                  </a:ln>
                  <a:solidFill>
                    <a:srgbClr val="000000"/>
                  </a:solidFill>
                  <a:effectLst/>
                  <a:uLnTx/>
                  <a:uFillTx/>
                  <a:latin typeface="Arial" charset="0"/>
                  <a:ea typeface="+mn-ea"/>
                  <a:cs typeface="+mn-cs"/>
                </a:rPr>
              </a:br>
              <a:r>
                <a:rPr kumimoji="0" lang="en-US" sz="1800" b="1" i="0" u="none" strike="noStrike" kern="1200" cap="none" spc="0" normalizeH="0" baseline="0" noProof="0">
                  <a:ln>
                    <a:noFill/>
                  </a:ln>
                  <a:solidFill>
                    <a:srgbClr val="000000"/>
                  </a:solidFill>
                  <a:effectLst/>
                  <a:uLnTx/>
                  <a:uFillTx/>
                  <a:latin typeface="Arial" charset="0"/>
                  <a:ea typeface="+mn-ea"/>
                  <a:cs typeface="+mn-cs"/>
                </a:rPr>
                <a:t>Elevation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dissolv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dissolve">
                                      <p:cBhvr>
                                        <p:cTn id="26" dur="500"/>
                                        <p:tgtEl>
                                          <p:spTgt spid="40"/>
                                        </p:tgtEl>
                                      </p:cBhvr>
                                    </p:animEffect>
                                  </p:childTnLst>
                                </p:cTn>
                              </p:par>
                              <p:par>
                                <p:cTn id="27" presetID="1" presetClass="entr" presetSubtype="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2338" name="Picture 39" descr="IMG_1157"/>
          <p:cNvPicPr>
            <a:picLocks noChangeAspect="1" noChangeArrowheads="1"/>
          </p:cNvPicPr>
          <p:nvPr/>
        </p:nvPicPr>
        <p:blipFill>
          <a:blip r:embed="rId3" cstate="email">
            <a:extLst>
              <a:ext uri="{28A0092B-C50C-407E-A947-70E740481C1C}">
                <a14:useLocalDpi xmlns:a14="http://schemas.microsoft.com/office/drawing/2010/main"/>
              </a:ext>
            </a:extLst>
          </a:blip>
          <a:srcRect r="-83"/>
          <a:stretch>
            <a:fillRect/>
          </a:stretch>
        </p:blipFill>
        <p:spPr bwMode="auto">
          <a:xfrm>
            <a:off x="0" y="1239838"/>
            <a:ext cx="9144000" cy="5389562"/>
          </a:xfrm>
          <a:prstGeom prst="rect">
            <a:avLst/>
          </a:prstGeom>
          <a:noFill/>
          <a:ln w="9525">
            <a:noFill/>
            <a:miter lim="800000"/>
            <a:headEnd/>
            <a:tailEnd/>
          </a:ln>
        </p:spPr>
      </p:pic>
      <p:grpSp>
        <p:nvGrpSpPr>
          <p:cNvPr id="142339" name="Group 44"/>
          <p:cNvGrpSpPr>
            <a:grpSpLocks/>
          </p:cNvGrpSpPr>
          <p:nvPr/>
        </p:nvGrpSpPr>
        <p:grpSpPr bwMode="auto">
          <a:xfrm>
            <a:off x="1252538" y="1327150"/>
            <a:ext cx="7242175" cy="5024438"/>
            <a:chOff x="3726" y="1960"/>
            <a:chExt cx="1787" cy="1712"/>
          </a:xfrm>
        </p:grpSpPr>
        <p:sp>
          <p:nvSpPr>
            <p:cNvPr id="142347" name="Oval 45"/>
            <p:cNvSpPr>
              <a:spLocks noChangeArrowheads="1"/>
            </p:cNvSpPr>
            <p:nvPr/>
          </p:nvSpPr>
          <p:spPr bwMode="auto">
            <a:xfrm>
              <a:off x="3726" y="1960"/>
              <a:ext cx="1787" cy="1712"/>
            </a:xfrm>
            <a:prstGeom prst="ellipse">
              <a:avLst/>
            </a:prstGeom>
            <a:noFill/>
            <a:ln w="76200">
              <a:solidFill>
                <a:srgbClr val="FF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42348" name="Line 46"/>
            <p:cNvSpPr>
              <a:spLocks noChangeShapeType="1"/>
            </p:cNvSpPr>
            <p:nvPr/>
          </p:nvSpPr>
          <p:spPr bwMode="auto">
            <a:xfrm flipV="1">
              <a:off x="4065" y="2165"/>
              <a:ext cx="1131" cy="1319"/>
            </a:xfrm>
            <a:prstGeom prst="line">
              <a:avLst/>
            </a:prstGeom>
            <a:noFill/>
            <a:ln w="76200">
              <a:solidFill>
                <a:srgbClr val="FF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pSp>
      <p:sp>
        <p:nvSpPr>
          <p:cNvPr id="142340" name="Text Box 47"/>
          <p:cNvSpPr txBox="1">
            <a:spLocks noChangeArrowheads="1"/>
          </p:cNvSpPr>
          <p:nvPr/>
        </p:nvSpPr>
        <p:spPr bwMode="auto">
          <a:xfrm>
            <a:off x="-9525" y="376238"/>
            <a:ext cx="9151938" cy="70167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Calibri" panose="020F0502020204030204" pitchFamily="34" charset="0"/>
                <a:ea typeface="+mn-ea"/>
                <a:cs typeface="+mn-cs"/>
              </a:rPr>
              <a:t>Traditional “Deep” Installation</a:t>
            </a:r>
            <a:endParaRPr kumimoji="0" lang="en-US" sz="32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42341" name="Text Box 71"/>
          <p:cNvSpPr txBox="1">
            <a:spLocks noChangeArrowheads="1"/>
          </p:cNvSpPr>
          <p:nvPr/>
        </p:nvSpPr>
        <p:spPr bwMode="auto">
          <a:xfrm>
            <a:off x="944192" y="4910138"/>
            <a:ext cx="1724767" cy="646331"/>
          </a:xfrm>
          <a:prstGeom prst="rect">
            <a:avLst/>
          </a:prstGeom>
          <a:solidFill>
            <a:schemeClr val="bg1"/>
          </a:solidFill>
          <a:ln w="9525" algn="ctr">
            <a:solidFill>
              <a:schemeClr val="tx1"/>
            </a:solid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Natural Ground </a:t>
            </a:r>
            <a:b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Elevation</a:t>
            </a:r>
          </a:p>
        </p:txBody>
      </p:sp>
      <p:sp>
        <p:nvSpPr>
          <p:cNvPr id="142342" name="Freeform 72"/>
          <p:cNvSpPr>
            <a:spLocks/>
          </p:cNvSpPr>
          <p:nvPr/>
        </p:nvSpPr>
        <p:spPr bwMode="auto">
          <a:xfrm flipH="1">
            <a:off x="4995863" y="5502275"/>
            <a:ext cx="866775" cy="369332"/>
          </a:xfrm>
          <a:custGeom>
            <a:avLst/>
            <a:gdLst>
              <a:gd name="T0" fmla="*/ 0 w 331"/>
              <a:gd name="T1" fmla="*/ 2147483647 h 416"/>
              <a:gd name="T2" fmla="*/ 2147483647 w 331"/>
              <a:gd name="T3" fmla="*/ 2147483647 h 416"/>
              <a:gd name="T4" fmla="*/ 2147483647 w 331"/>
              <a:gd name="T5" fmla="*/ 0 h 416"/>
              <a:gd name="T6" fmla="*/ 0 60000 65536"/>
              <a:gd name="T7" fmla="*/ 0 60000 65536"/>
              <a:gd name="T8" fmla="*/ 0 60000 65536"/>
              <a:gd name="T9" fmla="*/ 0 w 331"/>
              <a:gd name="T10" fmla="*/ 0 h 416"/>
              <a:gd name="T11" fmla="*/ 331 w 331"/>
              <a:gd name="T12" fmla="*/ 416 h 416"/>
            </a:gdLst>
            <a:ahLst/>
            <a:cxnLst>
              <a:cxn ang="T6">
                <a:pos x="T0" y="T1"/>
              </a:cxn>
              <a:cxn ang="T7">
                <a:pos x="T2" y="T3"/>
              </a:cxn>
              <a:cxn ang="T8">
                <a:pos x="T4" y="T5"/>
              </a:cxn>
            </a:cxnLst>
            <a:rect l="T9" t="T10" r="T11" b="T12"/>
            <a:pathLst>
              <a:path w="331" h="416">
                <a:moveTo>
                  <a:pt x="0" y="416"/>
                </a:moveTo>
                <a:cubicBezTo>
                  <a:pt x="85" y="374"/>
                  <a:pt x="171" y="332"/>
                  <a:pt x="226" y="263"/>
                </a:cubicBezTo>
                <a:cubicBezTo>
                  <a:pt x="281" y="194"/>
                  <a:pt x="314" y="44"/>
                  <a:pt x="331" y="0"/>
                </a:cubicBezTo>
              </a:path>
            </a:pathLst>
          </a:custGeom>
          <a:ln w="57150">
            <a:solidFill>
              <a:schemeClr val="bg1"/>
            </a:solidFill>
            <a:tailEnd type="triangle"/>
          </a:ln>
          <a:effectLst>
            <a:glow rad="50800">
              <a:schemeClr val="tx1"/>
            </a:glow>
          </a:effectLst>
        </p:spPr>
        <p:style>
          <a:lnRef idx="1">
            <a:schemeClr val="accent1"/>
          </a:lnRef>
          <a:fillRef idx="0">
            <a:schemeClr val="accent1"/>
          </a:fillRef>
          <a:effectRef idx="0">
            <a:schemeClr val="accent1"/>
          </a:effectRef>
          <a:fontRef idx="minor">
            <a:schemeClr val="tx1"/>
          </a:fontRef>
        </p:style>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42343" name="Text Box 73"/>
          <p:cNvSpPr txBox="1">
            <a:spLocks noChangeArrowheads="1"/>
          </p:cNvSpPr>
          <p:nvPr/>
        </p:nvSpPr>
        <p:spPr bwMode="auto">
          <a:xfrm>
            <a:off x="5793170" y="5474401"/>
            <a:ext cx="1486304" cy="646331"/>
          </a:xfrm>
          <a:prstGeom prst="rect">
            <a:avLst/>
          </a:prstGeom>
          <a:solidFill>
            <a:schemeClr val="bg1"/>
          </a:solidFill>
          <a:ln w="9525" algn="ctr">
            <a:solidFill>
              <a:schemeClr val="tx1"/>
            </a:solid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Outlet Trench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Required!</a:t>
            </a:r>
          </a:p>
        </p:txBody>
      </p:sp>
      <p:sp>
        <p:nvSpPr>
          <p:cNvPr id="13" name="Rectangle 12"/>
          <p:cNvSpPr/>
          <p:nvPr/>
        </p:nvSpPr>
        <p:spPr>
          <a:xfrm>
            <a:off x="3175" y="10160"/>
            <a:ext cx="9136380" cy="320040"/>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4" name="Text Box 6"/>
          <p:cNvSpPr txBox="1">
            <a:spLocks noChangeArrowheads="1"/>
          </p:cNvSpPr>
          <p:nvPr/>
        </p:nvSpPr>
        <p:spPr bwMode="auto">
          <a:xfrm>
            <a:off x="4658995" y="-68616"/>
            <a:ext cx="4488180" cy="46166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860925" algn="l"/>
              </a:tabLst>
              <a:defRPr/>
            </a:pPr>
            <a:r>
              <a:rPr kumimoji="0" lang="en-US" sz="2400" b="1" i="0" u="sng" strike="noStrike" kern="1200" cap="none" spc="0" normalizeH="0" baseline="0" noProof="0">
                <a:ln>
                  <a:noFill/>
                </a:ln>
                <a:solidFill>
                  <a:srgbClr val="003300"/>
                </a:solidFill>
                <a:effectLst/>
                <a:uLnTx/>
                <a:uFillTx/>
                <a:latin typeface="Calibri" panose="020F0502020204030204" pitchFamily="34" charset="0"/>
                <a:ea typeface="+mn-ea"/>
                <a:cs typeface="+mn-cs"/>
              </a:rPr>
              <a:t>SHALLOW</a:t>
            </a:r>
            <a:r>
              <a:rPr kumimoji="0" lang="en-US" sz="2400" b="0" i="0" u="none" strike="noStrike" kern="1200" cap="none" spc="0" normalizeH="0" baseline="0" noProof="0">
                <a:ln>
                  <a:noFill/>
                </a:ln>
                <a:solidFill>
                  <a:srgbClr val="003300"/>
                </a:solidFill>
                <a:effectLst/>
                <a:uLnTx/>
                <a:uFillTx/>
                <a:latin typeface="Calibri" panose="020F0502020204030204" pitchFamily="34" charset="0"/>
                <a:ea typeface="+mn-ea"/>
                <a:cs typeface="+mn-cs"/>
              </a:rPr>
              <a:t> Crosspipes</a:t>
            </a:r>
          </a:p>
        </p:txBody>
      </p:sp>
      <p:sp>
        <p:nvSpPr>
          <p:cNvPr id="15" name="Text Box 6"/>
          <p:cNvSpPr txBox="1">
            <a:spLocks noChangeArrowheads="1"/>
          </p:cNvSpPr>
          <p:nvPr/>
        </p:nvSpPr>
        <p:spPr bwMode="auto">
          <a:xfrm>
            <a:off x="-4445" y="-70612"/>
            <a:ext cx="4568335" cy="46166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860925" algn="l"/>
              </a:tabLst>
              <a:defRPr/>
            </a:pPr>
            <a:r>
              <a:rPr kumimoji="0" lang="en-US" sz="2400" b="0" i="0" u="none" strike="noStrike" kern="1200" cap="none" spc="0" normalizeH="0" baseline="0" noProof="0">
                <a:ln>
                  <a:noFill/>
                </a:ln>
                <a:solidFill>
                  <a:srgbClr val="FFFFCC"/>
                </a:solidFill>
                <a:effectLst/>
                <a:uLnTx/>
                <a:uFillTx/>
                <a:latin typeface="Calibri" panose="020F0502020204030204" pitchFamily="34" charset="0"/>
                <a:ea typeface="+mn-ea"/>
                <a:cs typeface="+mn-cs"/>
              </a:rPr>
              <a:t>Ditch Outlets: ESMPs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231775" y="1320800"/>
            <a:ext cx="8526463" cy="5265738"/>
          </a:xfrm>
          <a:prstGeom prst="rect">
            <a:avLst/>
          </a:prstGeom>
          <a:solidFill>
            <a:schemeClr val="bg1"/>
          </a:solidFill>
          <a:ln w="9525" algn="ctr">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3363" name="Rectangle 8"/>
          <p:cNvSpPr>
            <a:spLocks noChangeArrowheads="1"/>
          </p:cNvSpPr>
          <p:nvPr/>
        </p:nvSpPr>
        <p:spPr bwMode="auto">
          <a:xfrm>
            <a:off x="231775" y="3216275"/>
            <a:ext cx="8526463" cy="3124200"/>
          </a:xfrm>
          <a:prstGeom prst="rect">
            <a:avLst/>
          </a:prstGeom>
          <a:solidFill>
            <a:srgbClr val="996600"/>
          </a:solidFill>
          <a:ln w="9525" algn="ctr">
            <a:solidFill>
              <a:schemeClr val="tx1"/>
            </a:solid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3364" name="Rectangle 6" descr="Granite"/>
          <p:cNvSpPr>
            <a:spLocks noChangeArrowheads="1"/>
          </p:cNvSpPr>
          <p:nvPr/>
        </p:nvSpPr>
        <p:spPr bwMode="auto">
          <a:xfrm>
            <a:off x="219075" y="2979738"/>
            <a:ext cx="8539163" cy="255587"/>
          </a:xfrm>
          <a:prstGeom prst="rect">
            <a:avLst/>
          </a:prstGeom>
          <a:blipFill dpi="0" rotWithShape="1">
            <a:blip r:embed="rId3" cstate="print"/>
            <a:srcRect/>
            <a:tile tx="0" ty="0" sx="100000" sy="100000" flip="none" algn="tl"/>
          </a:blipFill>
          <a:ln w="9525" algn="ctr">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3365" name="Text Box 121"/>
          <p:cNvSpPr txBox="1">
            <a:spLocks noChangeArrowheads="1"/>
          </p:cNvSpPr>
          <p:nvPr/>
        </p:nvSpPr>
        <p:spPr bwMode="auto">
          <a:xfrm>
            <a:off x="-20638" y="376238"/>
            <a:ext cx="9151938" cy="70167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a:ln>
                  <a:noFill/>
                </a:ln>
                <a:solidFill>
                  <a:srgbClr val="FFFFFF"/>
                </a:solidFill>
                <a:effectLst/>
                <a:uLnTx/>
                <a:uFillTx/>
                <a:latin typeface="Arial" charset="0"/>
                <a:ea typeface="+mn-ea"/>
                <a:cs typeface="+mn-cs"/>
              </a:rPr>
              <a:t>Shallow  Pipe  Installation</a:t>
            </a: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143366" name="Group 132"/>
          <p:cNvGrpSpPr>
            <a:grpSpLocks/>
          </p:cNvGrpSpPr>
          <p:nvPr/>
        </p:nvGrpSpPr>
        <p:grpSpPr bwMode="auto">
          <a:xfrm>
            <a:off x="217488" y="1925638"/>
            <a:ext cx="8597900" cy="4643437"/>
            <a:chOff x="137" y="1312"/>
            <a:chExt cx="5416" cy="2925"/>
          </a:xfrm>
        </p:grpSpPr>
        <p:grpSp>
          <p:nvGrpSpPr>
            <p:cNvPr id="143373" name="Group 131"/>
            <p:cNvGrpSpPr>
              <a:grpSpLocks/>
            </p:cNvGrpSpPr>
            <p:nvPr/>
          </p:nvGrpSpPr>
          <p:grpSpPr bwMode="auto">
            <a:xfrm>
              <a:off x="137" y="1312"/>
              <a:ext cx="5416" cy="2925"/>
              <a:chOff x="137" y="1312"/>
              <a:chExt cx="5416" cy="2925"/>
            </a:xfrm>
          </p:grpSpPr>
          <p:sp>
            <p:nvSpPr>
              <p:cNvPr id="143375" name="Rectangle 9"/>
              <p:cNvSpPr>
                <a:spLocks noChangeArrowheads="1"/>
              </p:cNvSpPr>
              <p:nvPr/>
            </p:nvSpPr>
            <p:spPr bwMode="auto">
              <a:xfrm>
                <a:off x="146" y="2914"/>
                <a:ext cx="5371" cy="1323"/>
              </a:xfrm>
              <a:prstGeom prst="rect">
                <a:avLst/>
              </a:prstGeom>
              <a:solidFill>
                <a:srgbClr val="99FF99"/>
              </a:solidFill>
              <a:ln w="9525" algn="ctr">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3376" name="Line 10"/>
              <p:cNvSpPr>
                <a:spLocks noChangeShapeType="1"/>
              </p:cNvSpPr>
              <p:nvPr/>
            </p:nvSpPr>
            <p:spPr bwMode="auto">
              <a:xfrm>
                <a:off x="146" y="2920"/>
                <a:ext cx="5371" cy="0"/>
              </a:xfrm>
              <a:prstGeom prst="line">
                <a:avLst/>
              </a:prstGeom>
              <a:noFill/>
              <a:ln w="76200">
                <a:solidFill>
                  <a:srgbClr val="008000"/>
                </a:solidFill>
                <a:round/>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pic>
            <p:nvPicPr>
              <p:cNvPr id="143377" name="Picture 11"/>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7" y="2571"/>
                <a:ext cx="763" cy="493"/>
              </a:xfrm>
              <a:prstGeom prst="rect">
                <a:avLst/>
              </a:prstGeom>
              <a:noFill/>
              <a:ln w="9525">
                <a:noFill/>
                <a:miter lim="800000"/>
                <a:headEnd/>
                <a:tailEnd/>
              </a:ln>
            </p:spPr>
          </p:pic>
          <p:pic>
            <p:nvPicPr>
              <p:cNvPr id="143378" name="Picture 14"/>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00" y="2571"/>
                <a:ext cx="863" cy="557"/>
              </a:xfrm>
              <a:prstGeom prst="rect">
                <a:avLst/>
              </a:prstGeom>
              <a:noFill/>
              <a:ln w="9525">
                <a:noFill/>
                <a:miter lim="800000"/>
                <a:headEnd/>
                <a:tailEnd/>
              </a:ln>
            </p:spPr>
          </p:pic>
          <p:pic>
            <p:nvPicPr>
              <p:cNvPr id="143379" name="Picture 18"/>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59" y="2553"/>
                <a:ext cx="994" cy="642"/>
              </a:xfrm>
              <a:prstGeom prst="rect">
                <a:avLst/>
              </a:prstGeom>
              <a:noFill/>
              <a:ln w="9525">
                <a:noFill/>
                <a:miter lim="800000"/>
                <a:headEnd/>
                <a:tailEnd/>
              </a:ln>
            </p:spPr>
          </p:pic>
          <p:pic>
            <p:nvPicPr>
              <p:cNvPr id="143380" name="Picture 12"/>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024" y="1312"/>
                <a:ext cx="1069" cy="1736"/>
              </a:xfrm>
              <a:prstGeom prst="rect">
                <a:avLst/>
              </a:prstGeom>
              <a:noFill/>
              <a:ln w="9525">
                <a:noFill/>
                <a:miter lim="800000"/>
                <a:headEnd/>
                <a:tailEnd/>
              </a:ln>
            </p:spPr>
          </p:pic>
        </p:grpSp>
        <p:pic>
          <p:nvPicPr>
            <p:cNvPr id="143374" name="Picture 13"/>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696" y="2581"/>
              <a:ext cx="863" cy="557"/>
            </a:xfrm>
            <a:prstGeom prst="rect">
              <a:avLst/>
            </a:prstGeom>
            <a:noFill/>
            <a:ln w="9525">
              <a:noFill/>
              <a:miter lim="800000"/>
              <a:headEnd/>
              <a:tailEnd/>
            </a:ln>
          </p:spPr>
        </p:pic>
      </p:grpSp>
      <p:grpSp>
        <p:nvGrpSpPr>
          <p:cNvPr id="4" name="Group 146"/>
          <p:cNvGrpSpPr>
            <a:grpSpLocks/>
          </p:cNvGrpSpPr>
          <p:nvPr/>
        </p:nvGrpSpPr>
        <p:grpSpPr bwMode="auto">
          <a:xfrm>
            <a:off x="2865438" y="1998663"/>
            <a:ext cx="2641600" cy="2454275"/>
            <a:chOff x="1805" y="1259"/>
            <a:chExt cx="1664" cy="1546"/>
          </a:xfrm>
        </p:grpSpPr>
        <p:sp>
          <p:nvSpPr>
            <p:cNvPr id="143371" name="Rectangle 116"/>
            <p:cNvSpPr>
              <a:spLocks noChangeArrowheads="1"/>
            </p:cNvSpPr>
            <p:nvPr/>
          </p:nvSpPr>
          <p:spPr bwMode="auto">
            <a:xfrm>
              <a:off x="1805" y="1259"/>
              <a:ext cx="1664" cy="1546"/>
            </a:xfrm>
            <a:prstGeom prst="rect">
              <a:avLst/>
            </a:prstGeom>
            <a:solidFill>
              <a:schemeClr val="bg1"/>
            </a:solidFill>
            <a:ln w="9525" algn="ctr">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3372" name="Text Box 145"/>
            <p:cNvSpPr txBox="1">
              <a:spLocks noChangeArrowheads="1"/>
            </p:cNvSpPr>
            <p:nvPr/>
          </p:nvSpPr>
          <p:spPr bwMode="auto">
            <a:xfrm>
              <a:off x="1974" y="1922"/>
              <a:ext cx="1220" cy="231"/>
            </a:xfrm>
            <a:prstGeom prst="rect">
              <a:avLst/>
            </a:prstGeom>
            <a:noFill/>
            <a:ln w="9525" algn="ctr">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charset="0"/>
                  <a:ea typeface="+mn-ea"/>
                  <a:cs typeface="+mn-cs"/>
                </a:rPr>
                <a:t>Excavate trench</a:t>
              </a:r>
            </a:p>
          </p:txBody>
        </p:sp>
      </p:grpSp>
      <p:sp>
        <p:nvSpPr>
          <p:cNvPr id="21" name="Rectangle 20"/>
          <p:cNvSpPr/>
          <p:nvPr/>
        </p:nvSpPr>
        <p:spPr>
          <a:xfrm>
            <a:off x="3175" y="10160"/>
            <a:ext cx="9136380" cy="320040"/>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Text Box 6"/>
          <p:cNvSpPr txBox="1">
            <a:spLocks noChangeArrowheads="1"/>
          </p:cNvSpPr>
          <p:nvPr/>
        </p:nvSpPr>
        <p:spPr bwMode="auto">
          <a:xfrm>
            <a:off x="4658995" y="-68616"/>
            <a:ext cx="4488180" cy="46166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860925" algn="l"/>
              </a:tabLst>
              <a:defRPr/>
            </a:pPr>
            <a:r>
              <a:rPr kumimoji="0" lang="en-US" sz="2400" b="1" i="0" u="sng" strike="noStrike" kern="1200" cap="none" spc="0" normalizeH="0" baseline="0" noProof="0" dirty="0">
                <a:ln>
                  <a:noFill/>
                </a:ln>
                <a:solidFill>
                  <a:srgbClr val="003300"/>
                </a:solidFill>
                <a:effectLst/>
                <a:uLnTx/>
                <a:uFillTx/>
                <a:latin typeface="Calibri" panose="020F0502020204030204" pitchFamily="34" charset="0"/>
                <a:ea typeface="+mn-ea"/>
                <a:cs typeface="+mn-cs"/>
              </a:rPr>
              <a:t>SHALLOW</a:t>
            </a:r>
            <a:r>
              <a:rPr kumimoji="0" lang="en-US" sz="2400" b="0" i="0" u="none" strike="noStrike" kern="1200" cap="none" spc="0" normalizeH="0" baseline="0" noProof="0" dirty="0">
                <a:ln>
                  <a:noFill/>
                </a:ln>
                <a:solidFill>
                  <a:srgbClr val="003300"/>
                </a:solidFill>
                <a:effectLst/>
                <a:uLnTx/>
                <a:uFillTx/>
                <a:latin typeface="Calibri" panose="020F0502020204030204" pitchFamily="34" charset="0"/>
                <a:ea typeface="+mn-ea"/>
                <a:cs typeface="+mn-cs"/>
              </a:rPr>
              <a:t> Crosspipes</a:t>
            </a:r>
          </a:p>
        </p:txBody>
      </p:sp>
      <p:sp>
        <p:nvSpPr>
          <p:cNvPr id="23" name="Text Box 6"/>
          <p:cNvSpPr txBox="1">
            <a:spLocks noChangeArrowheads="1"/>
          </p:cNvSpPr>
          <p:nvPr/>
        </p:nvSpPr>
        <p:spPr bwMode="auto">
          <a:xfrm>
            <a:off x="-4445" y="-70612"/>
            <a:ext cx="4568335" cy="46166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860925" algn="l"/>
              </a:tabLst>
              <a:defRPr/>
            </a:pPr>
            <a:r>
              <a:rPr kumimoji="0" lang="en-US" sz="2400" b="0" i="0" u="none" strike="noStrike" kern="1200" cap="none" spc="0" normalizeH="0" baseline="0" noProof="0" dirty="0">
                <a:ln>
                  <a:noFill/>
                </a:ln>
                <a:solidFill>
                  <a:srgbClr val="FFFFCC"/>
                </a:solidFill>
                <a:effectLst/>
                <a:uLnTx/>
                <a:uFillTx/>
                <a:latin typeface="Calibri" panose="020F0502020204030204" pitchFamily="34" charset="0"/>
                <a:ea typeface="+mn-ea"/>
                <a:cs typeface="+mn-cs"/>
              </a:rPr>
              <a:t>Ditch Outlets: ESMPs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231775" y="1520825"/>
            <a:ext cx="8526463" cy="5065713"/>
          </a:xfrm>
          <a:prstGeom prst="rect">
            <a:avLst/>
          </a:prstGeom>
          <a:solidFill>
            <a:schemeClr val="bg1"/>
          </a:solidFill>
          <a:ln w="9525" algn="ctr">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4387" name="Rectangle 3"/>
          <p:cNvSpPr>
            <a:spLocks noChangeArrowheads="1"/>
          </p:cNvSpPr>
          <p:nvPr/>
        </p:nvSpPr>
        <p:spPr bwMode="auto">
          <a:xfrm>
            <a:off x="231775" y="3216275"/>
            <a:ext cx="8526463" cy="3124200"/>
          </a:xfrm>
          <a:prstGeom prst="rect">
            <a:avLst/>
          </a:prstGeom>
          <a:solidFill>
            <a:srgbClr val="996600"/>
          </a:solidFill>
          <a:ln w="9525" algn="ctr">
            <a:solidFill>
              <a:schemeClr val="tx1"/>
            </a:solid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4388" name="Rectangle 5"/>
          <p:cNvSpPr>
            <a:spLocks noChangeArrowheads="1"/>
          </p:cNvSpPr>
          <p:nvPr/>
        </p:nvSpPr>
        <p:spPr bwMode="auto">
          <a:xfrm>
            <a:off x="2865438" y="1998663"/>
            <a:ext cx="2641600" cy="2454275"/>
          </a:xfrm>
          <a:prstGeom prst="rect">
            <a:avLst/>
          </a:prstGeom>
          <a:solidFill>
            <a:schemeClr val="bg1"/>
          </a:solidFill>
          <a:ln w="9525" algn="ctr">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4389" name="Text Box 13"/>
          <p:cNvSpPr txBox="1">
            <a:spLocks noChangeArrowheads="1"/>
          </p:cNvSpPr>
          <p:nvPr/>
        </p:nvSpPr>
        <p:spPr bwMode="auto">
          <a:xfrm>
            <a:off x="-20638" y="577850"/>
            <a:ext cx="9151938" cy="70167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a:ln>
                  <a:noFill/>
                </a:ln>
                <a:solidFill>
                  <a:srgbClr val="FFFFFF"/>
                </a:solidFill>
                <a:effectLst/>
                <a:uLnTx/>
                <a:uFillTx/>
                <a:latin typeface="Arial" charset="0"/>
                <a:ea typeface="+mn-ea"/>
                <a:cs typeface="+mn-cs"/>
              </a:rPr>
              <a:t>Shallow  Pipe  Installation</a:t>
            </a: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44390" name="Rectangle 57"/>
          <p:cNvSpPr>
            <a:spLocks noChangeArrowheads="1"/>
          </p:cNvSpPr>
          <p:nvPr/>
        </p:nvSpPr>
        <p:spPr bwMode="auto">
          <a:xfrm>
            <a:off x="2865438" y="2052638"/>
            <a:ext cx="2643187" cy="2381250"/>
          </a:xfrm>
          <a:prstGeom prst="rect">
            <a:avLst/>
          </a:prstGeom>
          <a:solidFill>
            <a:srgbClr val="FFFFFF"/>
          </a:solidFill>
          <a:ln w="9525" algn="ctr">
            <a:no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 name="Group 60"/>
          <p:cNvGrpSpPr>
            <a:grpSpLocks/>
          </p:cNvGrpSpPr>
          <p:nvPr/>
        </p:nvGrpSpPr>
        <p:grpSpPr bwMode="auto">
          <a:xfrm>
            <a:off x="223838" y="1546225"/>
            <a:ext cx="8547100" cy="2986088"/>
            <a:chOff x="141" y="974"/>
            <a:chExt cx="5384" cy="1881"/>
          </a:xfrm>
        </p:grpSpPr>
        <p:sp>
          <p:nvSpPr>
            <p:cNvPr id="144416" name="Rectangle 4" descr="Granite"/>
            <p:cNvSpPr>
              <a:spLocks noChangeArrowheads="1"/>
            </p:cNvSpPr>
            <p:nvPr/>
          </p:nvSpPr>
          <p:spPr bwMode="auto">
            <a:xfrm>
              <a:off x="146" y="1893"/>
              <a:ext cx="5379" cy="161"/>
            </a:xfrm>
            <a:prstGeom prst="rect">
              <a:avLst/>
            </a:prstGeom>
            <a:blipFill dpi="0" rotWithShape="1">
              <a:blip r:embed="rId3" cstate="print"/>
              <a:srcRect/>
              <a:tile tx="0" ty="0" sx="100000" sy="100000" flip="none" algn="tl"/>
            </a:blipFill>
            <a:ln w="9525" algn="ctr">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4417" name="Text Box 6"/>
            <p:cNvSpPr txBox="1">
              <a:spLocks noChangeArrowheads="1"/>
            </p:cNvSpPr>
            <p:nvPr/>
          </p:nvSpPr>
          <p:spPr bwMode="auto">
            <a:xfrm>
              <a:off x="1990" y="1437"/>
              <a:ext cx="724" cy="460"/>
            </a:xfrm>
            <a:prstGeom prst="rect">
              <a:avLst/>
            </a:prstGeom>
            <a:noFill/>
            <a:ln w="9525" algn="ctr">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Compacted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Pipe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Fill</a:t>
              </a:r>
            </a:p>
          </p:txBody>
        </p:sp>
        <p:sp>
          <p:nvSpPr>
            <p:cNvPr id="144418" name="Freeform 7" descr="Granite"/>
            <p:cNvSpPr>
              <a:spLocks/>
            </p:cNvSpPr>
            <p:nvPr/>
          </p:nvSpPr>
          <p:spPr bwMode="auto">
            <a:xfrm>
              <a:off x="141" y="1293"/>
              <a:ext cx="5369" cy="761"/>
            </a:xfrm>
            <a:custGeom>
              <a:avLst/>
              <a:gdLst>
                <a:gd name="T0" fmla="*/ 11 w 5369"/>
                <a:gd name="T1" fmla="*/ 21 h 1545"/>
                <a:gd name="T2" fmla="*/ 725 w 5369"/>
                <a:gd name="T3" fmla="*/ 12 h 1545"/>
                <a:gd name="T4" fmla="*/ 1883 w 5369"/>
                <a:gd name="T5" fmla="*/ 0 h 1545"/>
                <a:gd name="T6" fmla="*/ 2919 w 5369"/>
                <a:gd name="T7" fmla="*/ 0 h 1545"/>
                <a:gd name="T8" fmla="*/ 3803 w 5369"/>
                <a:gd name="T9" fmla="*/ 5 h 1545"/>
                <a:gd name="T10" fmla="*/ 4907 w 5369"/>
                <a:gd name="T11" fmla="*/ 18 h 1545"/>
                <a:gd name="T12" fmla="*/ 5369 w 5369"/>
                <a:gd name="T13" fmla="*/ 24 h 1545"/>
                <a:gd name="T14" fmla="*/ 5367 w 5369"/>
                <a:gd name="T15" fmla="*/ 65 h 1545"/>
                <a:gd name="T16" fmla="*/ 5355 w 5369"/>
                <a:gd name="T17" fmla="*/ 185 h 1545"/>
                <a:gd name="T18" fmla="*/ 0 w 5369"/>
                <a:gd name="T19" fmla="*/ 183 h 1545"/>
                <a:gd name="T20" fmla="*/ 11 w 5369"/>
                <a:gd name="T21" fmla="*/ 21 h 15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69"/>
                <a:gd name="T34" fmla="*/ 0 h 1545"/>
                <a:gd name="T35" fmla="*/ 5369 w 5369"/>
                <a:gd name="T36" fmla="*/ 1545 h 15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69" h="1545">
                  <a:moveTo>
                    <a:pt x="11" y="174"/>
                  </a:moveTo>
                  <a:lnTo>
                    <a:pt x="725" y="102"/>
                  </a:lnTo>
                  <a:lnTo>
                    <a:pt x="1883" y="0"/>
                  </a:lnTo>
                  <a:lnTo>
                    <a:pt x="2919" y="3"/>
                  </a:lnTo>
                  <a:lnTo>
                    <a:pt x="3803" y="42"/>
                  </a:lnTo>
                  <a:lnTo>
                    <a:pt x="4907" y="150"/>
                  </a:lnTo>
                  <a:lnTo>
                    <a:pt x="5369" y="198"/>
                  </a:lnTo>
                  <a:lnTo>
                    <a:pt x="5367" y="547"/>
                  </a:lnTo>
                  <a:lnTo>
                    <a:pt x="5355" y="1545"/>
                  </a:lnTo>
                  <a:lnTo>
                    <a:pt x="0" y="1528"/>
                  </a:lnTo>
                  <a:lnTo>
                    <a:pt x="11" y="174"/>
                  </a:lnTo>
                  <a:close/>
                </a:path>
              </a:pathLst>
            </a:custGeom>
            <a:blipFill dpi="0" rotWithShape="1">
              <a:blip r:embed="rId3" cstate="print"/>
              <a:srcRect/>
              <a:tile tx="0" ty="0" sx="100000" sy="100000" flip="none" algn="tl"/>
            </a:blipFill>
            <a:ln w="9525" cap="flat" cmpd="sng">
              <a:solidFill>
                <a:schemeClr val="tx1"/>
              </a:solidFill>
              <a:prstDash val="solid"/>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4419" name="Freeform 8" descr="Canvas"/>
            <p:cNvSpPr>
              <a:spLocks/>
            </p:cNvSpPr>
            <p:nvPr/>
          </p:nvSpPr>
          <p:spPr bwMode="auto">
            <a:xfrm>
              <a:off x="153" y="1457"/>
              <a:ext cx="5369" cy="436"/>
            </a:xfrm>
            <a:custGeom>
              <a:avLst/>
              <a:gdLst>
                <a:gd name="T0" fmla="*/ 11 w 5369"/>
                <a:gd name="T1" fmla="*/ 4 h 1545"/>
                <a:gd name="T2" fmla="*/ 725 w 5369"/>
                <a:gd name="T3" fmla="*/ 2 h 1545"/>
                <a:gd name="T4" fmla="*/ 1883 w 5369"/>
                <a:gd name="T5" fmla="*/ 0 h 1545"/>
                <a:gd name="T6" fmla="*/ 2919 w 5369"/>
                <a:gd name="T7" fmla="*/ 0 h 1545"/>
                <a:gd name="T8" fmla="*/ 3803 w 5369"/>
                <a:gd name="T9" fmla="*/ 1 h 1545"/>
                <a:gd name="T10" fmla="*/ 4907 w 5369"/>
                <a:gd name="T11" fmla="*/ 3 h 1545"/>
                <a:gd name="T12" fmla="*/ 5369 w 5369"/>
                <a:gd name="T13" fmla="*/ 5 h 1545"/>
                <a:gd name="T14" fmla="*/ 5367 w 5369"/>
                <a:gd name="T15" fmla="*/ 12 h 1545"/>
                <a:gd name="T16" fmla="*/ 5355 w 5369"/>
                <a:gd name="T17" fmla="*/ 35 h 1545"/>
                <a:gd name="T18" fmla="*/ 0 w 5369"/>
                <a:gd name="T19" fmla="*/ 34 h 1545"/>
                <a:gd name="T20" fmla="*/ 11 w 5369"/>
                <a:gd name="T21" fmla="*/ 4 h 15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69"/>
                <a:gd name="T34" fmla="*/ 0 h 1545"/>
                <a:gd name="T35" fmla="*/ 5369 w 5369"/>
                <a:gd name="T36" fmla="*/ 1545 h 15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69" h="1545">
                  <a:moveTo>
                    <a:pt x="11" y="174"/>
                  </a:moveTo>
                  <a:lnTo>
                    <a:pt x="725" y="102"/>
                  </a:lnTo>
                  <a:lnTo>
                    <a:pt x="1883" y="0"/>
                  </a:lnTo>
                  <a:lnTo>
                    <a:pt x="2919" y="3"/>
                  </a:lnTo>
                  <a:lnTo>
                    <a:pt x="3803" y="42"/>
                  </a:lnTo>
                  <a:lnTo>
                    <a:pt x="4907" y="150"/>
                  </a:lnTo>
                  <a:lnTo>
                    <a:pt x="5369" y="198"/>
                  </a:lnTo>
                  <a:lnTo>
                    <a:pt x="5367" y="547"/>
                  </a:lnTo>
                  <a:lnTo>
                    <a:pt x="5355" y="1545"/>
                  </a:lnTo>
                  <a:lnTo>
                    <a:pt x="0" y="1528"/>
                  </a:lnTo>
                  <a:lnTo>
                    <a:pt x="11" y="174"/>
                  </a:lnTo>
                  <a:close/>
                </a:path>
              </a:pathLst>
            </a:custGeom>
            <a:blipFill dpi="0" rotWithShape="0">
              <a:blip r:embed="rId4" cstate="print"/>
              <a:srcRect/>
              <a:tile tx="0" ty="0" sx="100000" sy="100000" flip="none" algn="tl"/>
            </a:blipFill>
            <a:ln w="9525" cap="flat" cmpd="sng">
              <a:noFill/>
              <a:prstDash val="solid"/>
              <a:round/>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4420" name="Line 10"/>
            <p:cNvSpPr>
              <a:spLocks noChangeShapeType="1"/>
            </p:cNvSpPr>
            <p:nvPr/>
          </p:nvSpPr>
          <p:spPr bwMode="auto">
            <a:xfrm>
              <a:off x="3572" y="1457"/>
              <a:ext cx="0" cy="1352"/>
            </a:xfrm>
            <a:prstGeom prst="line">
              <a:avLst/>
            </a:prstGeom>
            <a:noFill/>
            <a:ln w="9525">
              <a:solidFill>
                <a:schemeClr val="tx1"/>
              </a:solidFill>
              <a:round/>
              <a:headEnd type="triangle" w="med" len="med"/>
              <a:tailEnd type="triangle" w="med" len="me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4421" name="Text Box 11" descr="Canvas"/>
            <p:cNvSpPr txBox="1">
              <a:spLocks noChangeArrowheads="1"/>
            </p:cNvSpPr>
            <p:nvPr/>
          </p:nvSpPr>
          <p:spPr bwMode="auto">
            <a:xfrm>
              <a:off x="3436" y="1616"/>
              <a:ext cx="433" cy="231"/>
            </a:xfrm>
            <a:prstGeom prst="rect">
              <a:avLst/>
            </a:prstGeom>
            <a:blipFill dpi="0" rotWithShape="0">
              <a:blip r:embed="rId4" cstate="print"/>
              <a:srcRect/>
              <a:tile tx="0" ty="0" sx="100000" sy="100000" flip="none" algn="tl"/>
            </a:blipFill>
            <a:ln w="9525" algn="ctr">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charset="0"/>
                  <a:ea typeface="+mn-ea"/>
                  <a:cs typeface="+mn-cs"/>
                </a:rPr>
                <a:t>31”</a:t>
              </a:r>
            </a:p>
          </p:txBody>
        </p:sp>
        <p:pic>
          <p:nvPicPr>
            <p:cNvPr id="144422" name="Picture 24"/>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2" y="974"/>
              <a:ext cx="1552" cy="450"/>
            </a:xfrm>
            <a:prstGeom prst="rect">
              <a:avLst/>
            </a:prstGeom>
            <a:noFill/>
            <a:ln w="9525">
              <a:noFill/>
              <a:miter lim="800000"/>
              <a:headEnd/>
              <a:tailEnd/>
            </a:ln>
          </p:spPr>
        </p:pic>
        <p:sp>
          <p:nvSpPr>
            <p:cNvPr id="144423" name="Rectangle 35" descr="Canvas"/>
            <p:cNvSpPr>
              <a:spLocks noChangeArrowheads="1"/>
            </p:cNvSpPr>
            <p:nvPr/>
          </p:nvSpPr>
          <p:spPr bwMode="auto">
            <a:xfrm>
              <a:off x="1815" y="1864"/>
              <a:ext cx="1655" cy="991"/>
            </a:xfrm>
            <a:prstGeom prst="rect">
              <a:avLst/>
            </a:prstGeom>
            <a:blipFill dpi="0" rotWithShape="0">
              <a:blip r:embed="rId4" cstate="print"/>
              <a:srcRect/>
              <a:tile tx="0" ty="0" sx="100000" sy="100000" flip="none" algn="tl"/>
            </a:blipFill>
            <a:ln w="9525" algn="ctr">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4424" name="Line 9"/>
            <p:cNvSpPr>
              <a:spLocks noChangeShapeType="1"/>
            </p:cNvSpPr>
            <p:nvPr/>
          </p:nvSpPr>
          <p:spPr bwMode="auto">
            <a:xfrm flipH="1">
              <a:off x="3233" y="1445"/>
              <a:ext cx="6" cy="550"/>
            </a:xfrm>
            <a:prstGeom prst="line">
              <a:avLst/>
            </a:prstGeom>
            <a:noFill/>
            <a:ln w="9525">
              <a:solidFill>
                <a:schemeClr val="tx1"/>
              </a:solidFill>
              <a:round/>
              <a:headEnd type="triangle" w="med" len="med"/>
              <a:tailEnd type="triangle" w="med" len="me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4425" name="Text Box 12" descr="Canvas"/>
            <p:cNvSpPr txBox="1">
              <a:spLocks noChangeArrowheads="1"/>
            </p:cNvSpPr>
            <p:nvPr/>
          </p:nvSpPr>
          <p:spPr bwMode="auto">
            <a:xfrm>
              <a:off x="2881" y="1609"/>
              <a:ext cx="511" cy="231"/>
            </a:xfrm>
            <a:prstGeom prst="rect">
              <a:avLst/>
            </a:prstGeom>
            <a:blipFill dpi="0" rotWithShape="0">
              <a:blip r:embed="rId4" cstate="print"/>
              <a:srcRect/>
              <a:tile tx="0" ty="0" sx="100000" sy="100000" flip="none" algn="tl"/>
            </a:blipFill>
            <a:ln w="9525" algn="ctr">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charset="0"/>
                  <a:ea typeface="+mn-ea"/>
                  <a:cs typeface="+mn-cs"/>
                </a:rPr>
                <a:t>&gt;12”</a:t>
              </a:r>
            </a:p>
          </p:txBody>
        </p:sp>
      </p:grpSp>
      <p:sp>
        <p:nvSpPr>
          <p:cNvPr id="144392" name="Rectangle 61" descr="Granite"/>
          <p:cNvSpPr>
            <a:spLocks noChangeArrowheads="1"/>
          </p:cNvSpPr>
          <p:nvPr/>
        </p:nvSpPr>
        <p:spPr bwMode="auto">
          <a:xfrm>
            <a:off x="219075" y="2992438"/>
            <a:ext cx="2646363" cy="268287"/>
          </a:xfrm>
          <a:prstGeom prst="rect">
            <a:avLst/>
          </a:prstGeom>
          <a:blipFill dpi="0" rotWithShape="1">
            <a:blip r:embed="rId3" cstate="print"/>
            <a:srcRect/>
            <a:tile tx="0" ty="0" sx="100000" sy="100000" flip="none" algn="tl"/>
          </a:blipFill>
          <a:ln w="9525" algn="ctr">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4393" name="Rectangle 62" descr="Granite"/>
          <p:cNvSpPr>
            <a:spLocks noChangeArrowheads="1"/>
          </p:cNvSpPr>
          <p:nvPr/>
        </p:nvSpPr>
        <p:spPr bwMode="auto">
          <a:xfrm>
            <a:off x="5508625" y="2997200"/>
            <a:ext cx="3238500" cy="257175"/>
          </a:xfrm>
          <a:prstGeom prst="rect">
            <a:avLst/>
          </a:prstGeom>
          <a:blipFill dpi="0" rotWithShape="1">
            <a:blip r:embed="rId3" cstate="print"/>
            <a:srcRect/>
            <a:tile tx="0" ty="0" sx="100000" sy="100000" flip="none" algn="tl"/>
          </a:blipFill>
          <a:ln w="9525" algn="ctr">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144394" name="Group 14"/>
          <p:cNvGrpSpPr>
            <a:grpSpLocks/>
          </p:cNvGrpSpPr>
          <p:nvPr/>
        </p:nvGrpSpPr>
        <p:grpSpPr bwMode="auto">
          <a:xfrm>
            <a:off x="217488" y="1925638"/>
            <a:ext cx="8597900" cy="4643437"/>
            <a:chOff x="137" y="1312"/>
            <a:chExt cx="5416" cy="2925"/>
          </a:xfrm>
        </p:grpSpPr>
        <p:grpSp>
          <p:nvGrpSpPr>
            <p:cNvPr id="144408" name="Group 15"/>
            <p:cNvGrpSpPr>
              <a:grpSpLocks/>
            </p:cNvGrpSpPr>
            <p:nvPr/>
          </p:nvGrpSpPr>
          <p:grpSpPr bwMode="auto">
            <a:xfrm>
              <a:off x="137" y="1312"/>
              <a:ext cx="5416" cy="2925"/>
              <a:chOff x="137" y="1312"/>
              <a:chExt cx="5416" cy="2925"/>
            </a:xfrm>
          </p:grpSpPr>
          <p:sp>
            <p:nvSpPr>
              <p:cNvPr id="144410" name="Rectangle 16"/>
              <p:cNvSpPr>
                <a:spLocks noChangeArrowheads="1"/>
              </p:cNvSpPr>
              <p:nvPr/>
            </p:nvSpPr>
            <p:spPr bwMode="auto">
              <a:xfrm>
                <a:off x="146" y="2914"/>
                <a:ext cx="5371" cy="1323"/>
              </a:xfrm>
              <a:prstGeom prst="rect">
                <a:avLst/>
              </a:prstGeom>
              <a:solidFill>
                <a:srgbClr val="99FF99"/>
              </a:solidFill>
              <a:ln w="9525" algn="ctr">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4411" name="Line 17"/>
              <p:cNvSpPr>
                <a:spLocks noChangeShapeType="1"/>
              </p:cNvSpPr>
              <p:nvPr/>
            </p:nvSpPr>
            <p:spPr bwMode="auto">
              <a:xfrm>
                <a:off x="146" y="2920"/>
                <a:ext cx="5371" cy="0"/>
              </a:xfrm>
              <a:prstGeom prst="line">
                <a:avLst/>
              </a:prstGeom>
              <a:noFill/>
              <a:ln w="76200">
                <a:solidFill>
                  <a:srgbClr val="008000"/>
                </a:solidFill>
                <a:round/>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pic>
            <p:nvPicPr>
              <p:cNvPr id="144412" name="Picture 18"/>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7" y="2571"/>
                <a:ext cx="763" cy="493"/>
              </a:xfrm>
              <a:prstGeom prst="rect">
                <a:avLst/>
              </a:prstGeom>
              <a:noFill/>
              <a:ln w="9525">
                <a:noFill/>
                <a:miter lim="800000"/>
                <a:headEnd/>
                <a:tailEnd/>
              </a:ln>
            </p:spPr>
          </p:pic>
          <p:pic>
            <p:nvPicPr>
              <p:cNvPr id="144413" name="Picture 19"/>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00" y="2571"/>
                <a:ext cx="863" cy="557"/>
              </a:xfrm>
              <a:prstGeom prst="rect">
                <a:avLst/>
              </a:prstGeom>
              <a:noFill/>
              <a:ln w="9525">
                <a:noFill/>
                <a:miter lim="800000"/>
                <a:headEnd/>
                <a:tailEnd/>
              </a:ln>
            </p:spPr>
          </p:pic>
          <p:pic>
            <p:nvPicPr>
              <p:cNvPr id="144414" name="Picture 20"/>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59" y="2553"/>
                <a:ext cx="994" cy="642"/>
              </a:xfrm>
              <a:prstGeom prst="rect">
                <a:avLst/>
              </a:prstGeom>
              <a:noFill/>
              <a:ln w="9525">
                <a:noFill/>
                <a:miter lim="800000"/>
                <a:headEnd/>
                <a:tailEnd/>
              </a:ln>
            </p:spPr>
          </p:pic>
          <p:pic>
            <p:nvPicPr>
              <p:cNvPr id="144415" name="Picture 21"/>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024" y="1312"/>
                <a:ext cx="1069" cy="1736"/>
              </a:xfrm>
              <a:prstGeom prst="rect">
                <a:avLst/>
              </a:prstGeom>
              <a:noFill/>
              <a:ln w="9525">
                <a:noFill/>
                <a:miter lim="800000"/>
                <a:headEnd/>
                <a:tailEnd/>
              </a:ln>
            </p:spPr>
          </p:pic>
        </p:grpSp>
        <p:pic>
          <p:nvPicPr>
            <p:cNvPr id="144409" name="Picture 22"/>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696" y="2581"/>
              <a:ext cx="863" cy="557"/>
            </a:xfrm>
            <a:prstGeom prst="rect">
              <a:avLst/>
            </a:prstGeom>
            <a:noFill/>
            <a:ln w="9525">
              <a:noFill/>
              <a:miter lim="800000"/>
              <a:headEnd/>
              <a:tailEnd/>
            </a:ln>
          </p:spPr>
        </p:pic>
      </p:grpSp>
      <p:grpSp>
        <p:nvGrpSpPr>
          <p:cNvPr id="5" name="Group 44"/>
          <p:cNvGrpSpPr>
            <a:grpSpLocks/>
          </p:cNvGrpSpPr>
          <p:nvPr/>
        </p:nvGrpSpPr>
        <p:grpSpPr bwMode="auto">
          <a:xfrm>
            <a:off x="1163638" y="3152775"/>
            <a:ext cx="6797675" cy="2698750"/>
            <a:chOff x="733" y="1986"/>
            <a:chExt cx="4282" cy="1700"/>
          </a:xfrm>
        </p:grpSpPr>
        <p:grpSp>
          <p:nvGrpSpPr>
            <p:cNvPr id="144399" name="Group 25"/>
            <p:cNvGrpSpPr>
              <a:grpSpLocks/>
            </p:cNvGrpSpPr>
            <p:nvPr/>
          </p:nvGrpSpPr>
          <p:grpSpPr bwMode="auto">
            <a:xfrm>
              <a:off x="733" y="2877"/>
              <a:ext cx="4282" cy="809"/>
              <a:chOff x="733" y="2976"/>
              <a:chExt cx="4282" cy="809"/>
            </a:xfrm>
          </p:grpSpPr>
          <p:sp>
            <p:nvSpPr>
              <p:cNvPr id="144406" name="Line 26"/>
              <p:cNvSpPr>
                <a:spLocks noChangeShapeType="1"/>
              </p:cNvSpPr>
              <p:nvPr/>
            </p:nvSpPr>
            <p:spPr bwMode="auto">
              <a:xfrm flipV="1">
                <a:off x="2633" y="2976"/>
                <a:ext cx="0" cy="593"/>
              </a:xfrm>
              <a:prstGeom prst="line">
                <a:avLst/>
              </a:prstGeom>
              <a:noFill/>
              <a:ln w="57150">
                <a:solidFill>
                  <a:schemeClr val="tx1"/>
                </a:solidFill>
                <a:round/>
                <a:headEnd/>
                <a:tailEnd type="triangle" w="med" len="me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4407" name="Text Box 27"/>
              <p:cNvSpPr txBox="1">
                <a:spLocks noChangeArrowheads="1"/>
              </p:cNvSpPr>
              <p:nvPr/>
            </p:nvSpPr>
            <p:spPr bwMode="auto">
              <a:xfrm>
                <a:off x="733" y="3548"/>
                <a:ext cx="4282" cy="237"/>
              </a:xfrm>
              <a:prstGeom prst="rect">
                <a:avLst/>
              </a:prstGeom>
              <a:solidFill>
                <a:schemeClr val="bg1"/>
              </a:solidFill>
              <a:ln w="9525" algn="ctr">
                <a:solidFill>
                  <a:schemeClr val="tx1"/>
                </a:solid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charset="0"/>
                    <a:ea typeface="+mn-ea"/>
                    <a:cs typeface="+mn-cs"/>
                  </a:rPr>
                  <a:t>Pipe bottom is at natural ground elevation:  No outlet trench!</a:t>
                </a:r>
              </a:p>
            </p:txBody>
          </p:sp>
        </p:grpSp>
        <p:grpSp>
          <p:nvGrpSpPr>
            <p:cNvPr id="144400" name="Group 36"/>
            <p:cNvGrpSpPr>
              <a:grpSpLocks/>
            </p:cNvGrpSpPr>
            <p:nvPr/>
          </p:nvGrpSpPr>
          <p:grpSpPr bwMode="auto">
            <a:xfrm>
              <a:off x="2237" y="1986"/>
              <a:ext cx="1160" cy="812"/>
              <a:chOff x="2335" y="2780"/>
              <a:chExt cx="1160" cy="812"/>
            </a:xfrm>
          </p:grpSpPr>
          <p:sp>
            <p:nvSpPr>
              <p:cNvPr id="144401" name="Oval 37"/>
              <p:cNvSpPr>
                <a:spLocks noChangeArrowheads="1"/>
              </p:cNvSpPr>
              <p:nvPr/>
            </p:nvSpPr>
            <p:spPr bwMode="auto">
              <a:xfrm>
                <a:off x="2335" y="2789"/>
                <a:ext cx="794" cy="798"/>
              </a:xfrm>
              <a:prstGeom prst="ellipse">
                <a:avLst/>
              </a:prstGeom>
              <a:solidFill>
                <a:schemeClr val="bg2"/>
              </a:solidFill>
              <a:ln w="57150" algn="ctr">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4402" name="Line 38"/>
              <p:cNvSpPr>
                <a:spLocks noChangeShapeType="1"/>
              </p:cNvSpPr>
              <p:nvPr/>
            </p:nvSpPr>
            <p:spPr bwMode="auto">
              <a:xfrm>
                <a:off x="3321" y="2780"/>
                <a:ext cx="0" cy="812"/>
              </a:xfrm>
              <a:prstGeom prst="line">
                <a:avLst/>
              </a:prstGeom>
              <a:noFill/>
              <a:ln w="9525">
                <a:solidFill>
                  <a:schemeClr val="tx1"/>
                </a:solidFill>
                <a:round/>
                <a:headEnd type="triangle" w="med" len="med"/>
                <a:tailEnd type="triangle" w="med" len="me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4403" name="Text Box 39" descr="Canvas"/>
              <p:cNvSpPr txBox="1">
                <a:spLocks noChangeArrowheads="1"/>
              </p:cNvSpPr>
              <p:nvPr/>
            </p:nvSpPr>
            <p:spPr bwMode="auto">
              <a:xfrm>
                <a:off x="3147" y="3081"/>
                <a:ext cx="348" cy="231"/>
              </a:xfrm>
              <a:prstGeom prst="rect">
                <a:avLst/>
              </a:prstGeom>
              <a:blipFill dpi="0" rotWithShape="0">
                <a:blip r:embed="rId4" cstate="print"/>
                <a:srcRect/>
                <a:tile tx="0" ty="0" sx="100000" sy="100000" flip="none" algn="tl"/>
              </a:blipFill>
              <a:ln w="9525" algn="ctr">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charset="0"/>
                    <a:ea typeface="+mn-ea"/>
                    <a:cs typeface="+mn-cs"/>
                  </a:rPr>
                  <a:t>19”</a:t>
                </a:r>
              </a:p>
            </p:txBody>
          </p:sp>
          <p:sp>
            <p:nvSpPr>
              <p:cNvPr id="144404" name="Line 40"/>
              <p:cNvSpPr>
                <a:spLocks noChangeShapeType="1"/>
              </p:cNvSpPr>
              <p:nvPr/>
            </p:nvSpPr>
            <p:spPr bwMode="auto">
              <a:xfrm>
                <a:off x="2779" y="2780"/>
                <a:ext cx="547" cy="0"/>
              </a:xfrm>
              <a:prstGeom prst="line">
                <a:avLst/>
              </a:prstGeom>
              <a:noFill/>
              <a:ln w="12700">
                <a:solidFill>
                  <a:schemeClr val="tx1"/>
                </a:solidFill>
                <a:round/>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4405" name="Text Box 41" descr="Canvas"/>
              <p:cNvSpPr txBox="1">
                <a:spLocks noChangeArrowheads="1"/>
              </p:cNvSpPr>
              <p:nvPr/>
            </p:nvSpPr>
            <p:spPr bwMode="auto">
              <a:xfrm>
                <a:off x="2407" y="3002"/>
                <a:ext cx="650" cy="326"/>
              </a:xfrm>
              <a:prstGeom prst="rect">
                <a:avLst/>
              </a:prstGeom>
              <a:noFill/>
              <a:ln w="9525" algn="ctr">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mn-ea"/>
                    <a:cs typeface="+mn-cs"/>
                  </a:rPr>
                  <a:t>15” inside diameter</a:t>
                </a:r>
              </a:p>
            </p:txBody>
          </p:sp>
        </p:grpSp>
      </p:grpSp>
      <p:sp>
        <p:nvSpPr>
          <p:cNvPr id="42" name="Rectangle 41"/>
          <p:cNvSpPr/>
          <p:nvPr/>
        </p:nvSpPr>
        <p:spPr>
          <a:xfrm>
            <a:off x="3175" y="10160"/>
            <a:ext cx="9136380" cy="320040"/>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3" name="Text Box 6"/>
          <p:cNvSpPr txBox="1">
            <a:spLocks noChangeArrowheads="1"/>
          </p:cNvSpPr>
          <p:nvPr/>
        </p:nvSpPr>
        <p:spPr bwMode="auto">
          <a:xfrm>
            <a:off x="4658995" y="-68616"/>
            <a:ext cx="4488180" cy="46166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860925" algn="l"/>
              </a:tabLst>
              <a:defRPr/>
            </a:pPr>
            <a:r>
              <a:rPr kumimoji="0" lang="en-US" sz="2400" b="1" i="0" u="sng" strike="noStrike" kern="1200" cap="none" spc="0" normalizeH="0" baseline="0" noProof="0" dirty="0">
                <a:ln>
                  <a:noFill/>
                </a:ln>
                <a:solidFill>
                  <a:srgbClr val="003300"/>
                </a:solidFill>
                <a:effectLst/>
                <a:uLnTx/>
                <a:uFillTx/>
                <a:latin typeface="Calibri" panose="020F0502020204030204" pitchFamily="34" charset="0"/>
                <a:ea typeface="+mn-ea"/>
                <a:cs typeface="+mn-cs"/>
              </a:rPr>
              <a:t>SHALLOW</a:t>
            </a:r>
            <a:r>
              <a:rPr kumimoji="0" lang="en-US" sz="2400" b="0" i="0" u="none" strike="noStrike" kern="1200" cap="none" spc="0" normalizeH="0" baseline="0" noProof="0" dirty="0">
                <a:ln>
                  <a:noFill/>
                </a:ln>
                <a:solidFill>
                  <a:srgbClr val="003300"/>
                </a:solidFill>
                <a:effectLst/>
                <a:uLnTx/>
                <a:uFillTx/>
                <a:latin typeface="Calibri" panose="020F0502020204030204" pitchFamily="34" charset="0"/>
                <a:ea typeface="+mn-ea"/>
                <a:cs typeface="+mn-cs"/>
              </a:rPr>
              <a:t> Crosspipes</a:t>
            </a:r>
          </a:p>
        </p:txBody>
      </p:sp>
      <p:sp>
        <p:nvSpPr>
          <p:cNvPr id="44" name="Text Box 6"/>
          <p:cNvSpPr txBox="1">
            <a:spLocks noChangeArrowheads="1"/>
          </p:cNvSpPr>
          <p:nvPr/>
        </p:nvSpPr>
        <p:spPr bwMode="auto">
          <a:xfrm>
            <a:off x="-4445" y="-70612"/>
            <a:ext cx="4568335" cy="46166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860925" algn="l"/>
              </a:tabLst>
              <a:defRPr/>
            </a:pPr>
            <a:r>
              <a:rPr kumimoji="0" lang="en-US" sz="2400" b="0" i="0" u="none" strike="noStrike" kern="1200" cap="none" spc="0" normalizeH="0" baseline="0" noProof="0" dirty="0">
                <a:ln>
                  <a:noFill/>
                </a:ln>
                <a:solidFill>
                  <a:srgbClr val="FFFFCC"/>
                </a:solidFill>
                <a:effectLst/>
                <a:uLnTx/>
                <a:uFillTx/>
                <a:latin typeface="Calibri" panose="020F0502020204030204" pitchFamily="34" charset="0"/>
                <a:ea typeface="+mn-ea"/>
                <a:cs typeface="+mn-cs"/>
              </a:rPr>
              <a:t>Ditch Outlets: ESMPs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57F1826BE94E4F8C498D058587594D" ma:contentTypeVersion="10" ma:contentTypeDescription="Create a new document." ma:contentTypeScope="" ma:versionID="feb95a9aa613a11e50b4c5a61e26da52">
  <xsd:schema xmlns:xsd="http://www.w3.org/2001/XMLSchema" xmlns:xs="http://www.w3.org/2001/XMLSchema" xmlns:p="http://schemas.microsoft.com/office/2006/metadata/properties" xmlns:ns2="8b48f31f-2b2d-4fa5-b908-07cfe7bb0b7b" xmlns:ns3="ac1ce589-04ea-4ea2-88f6-89ff3a94414c" targetNamespace="http://schemas.microsoft.com/office/2006/metadata/properties" ma:root="true" ma:fieldsID="0363c4ff5ccef9d9791cd50d702034ab" ns2:_="" ns3:_="">
    <xsd:import namespace="8b48f31f-2b2d-4fa5-b908-07cfe7bb0b7b"/>
    <xsd:import namespace="ac1ce589-04ea-4ea2-88f6-89ff3a9441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48f31f-2b2d-4fa5-b908-07cfe7bb0b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8b28469-8996-4088-bd89-44d87d6385e5"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1ce589-04ea-4ea2-88f6-89ff3a94414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d09977ae-f1e3-4507-8742-c5042005bcd7}" ma:internalName="TaxCatchAll" ma:showField="CatchAllData" ma:web="ac1ce589-04ea-4ea2-88f6-89ff3a9441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b48f31f-2b2d-4fa5-b908-07cfe7bb0b7b">
      <Terms xmlns="http://schemas.microsoft.com/office/infopath/2007/PartnerControls"/>
    </lcf76f155ced4ddcb4097134ff3c332f>
    <TaxCatchAll xmlns="ac1ce589-04ea-4ea2-88f6-89ff3a94414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BCFEAA-0BB0-4CA4-9F4A-F8F349BC75F2}">
  <ds:schemaRefs>
    <ds:schemaRef ds:uri="8b48f31f-2b2d-4fa5-b908-07cfe7bb0b7b"/>
    <ds:schemaRef ds:uri="ac1ce589-04ea-4ea2-88f6-89ff3a9441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9995DDB-7208-4EA7-8850-A2ADBF732867}">
  <ds:schemaRefs>
    <ds:schemaRef ds:uri="http://schemas.microsoft.com/office/2006/documentManagement/types"/>
    <ds:schemaRef ds:uri="http://www.w3.org/XML/1998/namespace"/>
    <ds:schemaRef ds:uri="http://purl.org/dc/dcmitype/"/>
    <ds:schemaRef ds:uri="ac1ce589-04ea-4ea2-88f6-89ff3a94414c"/>
    <ds:schemaRef ds:uri="http://schemas.microsoft.com/office/infopath/2007/PartnerControls"/>
    <ds:schemaRef ds:uri="http://purl.org/dc/terms/"/>
    <ds:schemaRef ds:uri="http://purl.org/dc/elements/1.1/"/>
    <ds:schemaRef ds:uri="8b48f31f-2b2d-4fa5-b908-07cfe7bb0b7b"/>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71E166F1-C31B-4268-9C7F-FB2C3177C3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411</TotalTime>
  <Words>1245</Words>
  <Application>Microsoft Office PowerPoint</Application>
  <PresentationFormat>On-screen Show (4:3)</PresentationFormat>
  <Paragraphs>319</Paragraphs>
  <Slides>39</Slides>
  <Notes>36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39</vt:i4>
      </vt:variant>
    </vt:vector>
  </HeadingPairs>
  <TitlesOfParts>
    <vt:vector size="48" baseType="lpstr">
      <vt:lpstr>Arial</vt:lpstr>
      <vt:lpstr>Arial Black</vt:lpstr>
      <vt:lpstr>Arial Narrow</vt:lpstr>
      <vt:lpstr>Calibri</vt:lpstr>
      <vt:lpstr>Gill Sans MT</vt:lpstr>
      <vt:lpstr>Times New Roman</vt:lpstr>
      <vt:lpstr>Default Design</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Arkansas Nature Conservancy</vt:lpstr>
      <vt:lpstr>PowerPoint Presentation</vt:lpstr>
      <vt:lpstr>PowerPoint Presentation</vt:lpstr>
    </vt:vector>
  </TitlesOfParts>
  <Company>Penn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Bloser</dc:creator>
  <cp:lastModifiedBy>Corradini, Kenneth Joseph</cp:lastModifiedBy>
  <cp:revision>24</cp:revision>
  <dcterms:created xsi:type="dcterms:W3CDTF">2004-02-20T16:40:17Z</dcterms:created>
  <dcterms:modified xsi:type="dcterms:W3CDTF">2023-03-30T19:06:07Z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0x010100F257F1826BE94E4F8C498D058587594D</vt:lpwstr>
  </property>
  <property fmtid="{D5CDD505-2E9C-101B-9397-08002B2CF9AE}" pid="3" name="MediaServiceImageTags">
    <vt:lpwstr/>
  </property>
</Properties>
</file>