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5" r:id="rId2"/>
    <p:sldMasterId id="2147483740" r:id="rId3"/>
    <p:sldMasterId id="2147483758" r:id="rId4"/>
  </p:sldMasterIdLst>
  <p:notesMasterIdLst>
    <p:notesMasterId r:id="rId53"/>
  </p:notesMasterIdLst>
  <p:handoutMasterIdLst>
    <p:handoutMasterId r:id="rId54"/>
  </p:handoutMasterIdLst>
  <p:sldIdLst>
    <p:sldId id="772" r:id="rId5"/>
    <p:sldId id="773" r:id="rId6"/>
    <p:sldId id="613" r:id="rId7"/>
    <p:sldId id="739" r:id="rId8"/>
    <p:sldId id="740" r:id="rId9"/>
    <p:sldId id="741" r:id="rId10"/>
    <p:sldId id="742" r:id="rId11"/>
    <p:sldId id="753" r:id="rId12"/>
    <p:sldId id="743" r:id="rId13"/>
    <p:sldId id="744" r:id="rId14"/>
    <p:sldId id="745" r:id="rId15"/>
    <p:sldId id="746" r:id="rId16"/>
    <p:sldId id="774" r:id="rId17"/>
    <p:sldId id="747" r:id="rId18"/>
    <p:sldId id="748" r:id="rId19"/>
    <p:sldId id="750" r:id="rId20"/>
    <p:sldId id="752" r:id="rId21"/>
    <p:sldId id="754" r:id="rId22"/>
    <p:sldId id="755" r:id="rId23"/>
    <p:sldId id="756" r:id="rId24"/>
    <p:sldId id="757" r:id="rId25"/>
    <p:sldId id="758" r:id="rId26"/>
    <p:sldId id="759" r:id="rId27"/>
    <p:sldId id="760" r:id="rId28"/>
    <p:sldId id="761" r:id="rId29"/>
    <p:sldId id="775" r:id="rId30"/>
    <p:sldId id="256" r:id="rId31"/>
    <p:sldId id="258" r:id="rId32"/>
    <p:sldId id="257" r:id="rId33"/>
    <p:sldId id="259" r:id="rId34"/>
    <p:sldId id="260" r:id="rId35"/>
    <p:sldId id="261" r:id="rId36"/>
    <p:sldId id="262" r:id="rId37"/>
    <p:sldId id="263" r:id="rId38"/>
    <p:sldId id="776" r:id="rId39"/>
    <p:sldId id="763" r:id="rId40"/>
    <p:sldId id="265" r:id="rId41"/>
    <p:sldId id="770" r:id="rId42"/>
    <p:sldId id="764" r:id="rId43"/>
    <p:sldId id="765" r:id="rId44"/>
    <p:sldId id="766" r:id="rId45"/>
    <p:sldId id="268" r:id="rId46"/>
    <p:sldId id="767" r:id="rId47"/>
    <p:sldId id="768" r:id="rId48"/>
    <p:sldId id="269" r:id="rId49"/>
    <p:sldId id="264" r:id="rId50"/>
    <p:sldId id="769" r:id="rId51"/>
    <p:sldId id="771"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99"/>
    <a:srgbClr val="FFFF66"/>
    <a:srgbClr val="FFFFCC"/>
    <a:srgbClr val="99FF99"/>
    <a:srgbClr val="000000"/>
    <a:srgbClr val="99FF33"/>
    <a:srgbClr val="FFFFFF"/>
    <a:srgbClr val="00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4632D-9FC9-4C74-99CA-5DA231AF6FA0}" v="6" dt="2023-01-26T12:59:45.465"/>
    <p1510:client id="{4B16C89E-9B42-4AA4-9398-AA930E92B426}" v="58" dt="2023-01-25T15:34:01.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960" autoAdjust="0"/>
  </p:normalViewPr>
  <p:slideViewPr>
    <p:cSldViewPr snapToGrid="0">
      <p:cViewPr varScale="1">
        <p:scale>
          <a:sx n="90" d="100"/>
          <a:sy n="90" d="100"/>
        </p:scale>
        <p:origin x="1200" y="4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9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ser, Steve" userId="84e9379b-616b-44d5-8abb-99707b706c47" providerId="ADAL" clId="{3664632D-9FC9-4C74-99CA-5DA231AF6FA0}"/>
    <pc:docChg chg="undo custSel modSld">
      <pc:chgData name="Bloser, Steve" userId="84e9379b-616b-44d5-8abb-99707b706c47" providerId="ADAL" clId="{3664632D-9FC9-4C74-99CA-5DA231AF6FA0}" dt="2023-01-26T15:10:53.424" v="144" actId="20577"/>
      <pc:docMkLst>
        <pc:docMk/>
      </pc:docMkLst>
      <pc:sldChg chg="modSp mod">
        <pc:chgData name="Bloser, Steve" userId="84e9379b-616b-44d5-8abb-99707b706c47" providerId="ADAL" clId="{3664632D-9FC9-4C74-99CA-5DA231AF6FA0}" dt="2023-01-26T12:56:42.189" v="65" actId="14100"/>
        <pc:sldMkLst>
          <pc:docMk/>
          <pc:sldMk cId="2965865666" sldId="258"/>
        </pc:sldMkLst>
        <pc:picChg chg="mod modCrop">
          <ac:chgData name="Bloser, Steve" userId="84e9379b-616b-44d5-8abb-99707b706c47" providerId="ADAL" clId="{3664632D-9FC9-4C74-99CA-5DA231AF6FA0}" dt="2023-01-26T12:56:30.070" v="64" actId="732"/>
          <ac:picMkLst>
            <pc:docMk/>
            <pc:sldMk cId="2965865666" sldId="258"/>
            <ac:picMk id="3" creationId="{E52EA765-B781-E9EF-17BC-1E18F956C381}"/>
          </ac:picMkLst>
        </pc:picChg>
        <pc:picChg chg="mod">
          <ac:chgData name="Bloser, Steve" userId="84e9379b-616b-44d5-8abb-99707b706c47" providerId="ADAL" clId="{3664632D-9FC9-4C74-99CA-5DA231AF6FA0}" dt="2023-01-26T12:56:42.189" v="65" actId="14100"/>
          <ac:picMkLst>
            <pc:docMk/>
            <pc:sldMk cId="2965865666" sldId="258"/>
            <ac:picMk id="5" creationId="{E5384C9A-7962-DB3F-960B-8438987DE1F6}"/>
          </ac:picMkLst>
        </pc:picChg>
        <pc:picChg chg="mod">
          <ac:chgData name="Bloser, Steve" userId="84e9379b-616b-44d5-8abb-99707b706c47" providerId="ADAL" clId="{3664632D-9FC9-4C74-99CA-5DA231AF6FA0}" dt="2023-01-26T12:56:19.760" v="61" actId="108"/>
          <ac:picMkLst>
            <pc:docMk/>
            <pc:sldMk cId="2965865666" sldId="258"/>
            <ac:picMk id="2050" creationId="{FF13B60D-8579-E4C6-1739-58C84E643D61}"/>
          </ac:picMkLst>
        </pc:picChg>
      </pc:sldChg>
      <pc:sldChg chg="modSp mod">
        <pc:chgData name="Bloser, Steve" userId="84e9379b-616b-44d5-8abb-99707b706c47" providerId="ADAL" clId="{3664632D-9FC9-4C74-99CA-5DA231AF6FA0}" dt="2023-01-26T15:10:53.424" v="144" actId="20577"/>
        <pc:sldMkLst>
          <pc:docMk/>
          <pc:sldMk cId="2126232202" sldId="259"/>
        </pc:sldMkLst>
        <pc:spChg chg="mod">
          <ac:chgData name="Bloser, Steve" userId="84e9379b-616b-44d5-8abb-99707b706c47" providerId="ADAL" clId="{3664632D-9FC9-4C74-99CA-5DA231AF6FA0}" dt="2023-01-26T15:10:53.424" v="144" actId="20577"/>
          <ac:spMkLst>
            <pc:docMk/>
            <pc:sldMk cId="2126232202" sldId="259"/>
            <ac:spMk id="4" creationId="{8AD94660-F59F-E6D6-8C37-C8518D4B2C35}"/>
          </ac:spMkLst>
        </pc:spChg>
      </pc:sldChg>
      <pc:sldChg chg="modSp mod">
        <pc:chgData name="Bloser, Steve" userId="84e9379b-616b-44d5-8abb-99707b706c47" providerId="ADAL" clId="{3664632D-9FC9-4C74-99CA-5DA231AF6FA0}" dt="2023-01-26T12:55:31.857" v="49" actId="1076"/>
        <pc:sldMkLst>
          <pc:docMk/>
          <pc:sldMk cId="90501216" sldId="264"/>
        </pc:sldMkLst>
        <pc:spChg chg="mod">
          <ac:chgData name="Bloser, Steve" userId="84e9379b-616b-44d5-8abb-99707b706c47" providerId="ADAL" clId="{3664632D-9FC9-4C74-99CA-5DA231AF6FA0}" dt="2023-01-26T12:55:10.320" v="43" actId="1076"/>
          <ac:spMkLst>
            <pc:docMk/>
            <pc:sldMk cId="90501216" sldId="264"/>
            <ac:spMk id="2" creationId="{A2B76E0D-1F7A-1984-30BA-D0D99DDC4DF1}"/>
          </ac:spMkLst>
        </pc:spChg>
        <pc:picChg chg="mod">
          <ac:chgData name="Bloser, Steve" userId="84e9379b-616b-44d5-8abb-99707b706c47" providerId="ADAL" clId="{3664632D-9FC9-4C74-99CA-5DA231AF6FA0}" dt="2023-01-26T12:55:25.708" v="48" actId="14100"/>
          <ac:picMkLst>
            <pc:docMk/>
            <pc:sldMk cId="90501216" sldId="264"/>
            <ac:picMk id="5" creationId="{8A338CEA-18D9-EA27-84A7-EA618EE39558}"/>
          </ac:picMkLst>
        </pc:picChg>
        <pc:picChg chg="mod">
          <ac:chgData name="Bloser, Steve" userId="84e9379b-616b-44d5-8abb-99707b706c47" providerId="ADAL" clId="{3664632D-9FC9-4C74-99CA-5DA231AF6FA0}" dt="2023-01-26T12:55:31.857" v="49" actId="1076"/>
          <ac:picMkLst>
            <pc:docMk/>
            <pc:sldMk cId="90501216" sldId="264"/>
            <ac:picMk id="7" creationId="{D82BAD20-D1D3-EE4B-0917-3E5C571E1573}"/>
          </ac:picMkLst>
        </pc:picChg>
      </pc:sldChg>
      <pc:sldChg chg="addSp modSp mod">
        <pc:chgData name="Bloser, Steve" userId="84e9379b-616b-44d5-8abb-99707b706c47" providerId="ADAL" clId="{3664632D-9FC9-4C74-99CA-5DA231AF6FA0}" dt="2023-01-26T12:53:09.940" v="16" actId="207"/>
        <pc:sldMkLst>
          <pc:docMk/>
          <pc:sldMk cId="4096853975" sldId="268"/>
        </pc:sldMkLst>
        <pc:spChg chg="mod">
          <ac:chgData name="Bloser, Steve" userId="84e9379b-616b-44d5-8abb-99707b706c47" providerId="ADAL" clId="{3664632D-9FC9-4C74-99CA-5DA231AF6FA0}" dt="2023-01-26T12:53:09.940" v="16" actId="207"/>
          <ac:spMkLst>
            <pc:docMk/>
            <pc:sldMk cId="4096853975" sldId="268"/>
            <ac:spMk id="2" creationId="{F7EB357C-0E5F-1DD0-304A-29425B3263F5}"/>
          </ac:spMkLst>
        </pc:spChg>
        <pc:spChg chg="mod">
          <ac:chgData name="Bloser, Steve" userId="84e9379b-616b-44d5-8abb-99707b706c47" providerId="ADAL" clId="{3664632D-9FC9-4C74-99CA-5DA231AF6FA0}" dt="2023-01-26T12:52:40.772" v="11" actId="1076"/>
          <ac:spMkLst>
            <pc:docMk/>
            <pc:sldMk cId="4096853975" sldId="268"/>
            <ac:spMk id="6" creationId="{2A90654C-B0DC-C09B-D4CC-F0936629F062}"/>
          </ac:spMkLst>
        </pc:spChg>
        <pc:spChg chg="add mod">
          <ac:chgData name="Bloser, Steve" userId="84e9379b-616b-44d5-8abb-99707b706c47" providerId="ADAL" clId="{3664632D-9FC9-4C74-99CA-5DA231AF6FA0}" dt="2023-01-26T12:47:49.490" v="2" actId="208"/>
          <ac:spMkLst>
            <pc:docMk/>
            <pc:sldMk cId="4096853975" sldId="268"/>
            <ac:spMk id="8" creationId="{7A4E4DF2-C48F-57C4-94D4-89E1295A7167}"/>
          </ac:spMkLst>
        </pc:spChg>
        <pc:picChg chg="mod">
          <ac:chgData name="Bloser, Steve" userId="84e9379b-616b-44d5-8abb-99707b706c47" providerId="ADAL" clId="{3664632D-9FC9-4C74-99CA-5DA231AF6FA0}" dt="2023-01-26T12:52:33.089" v="8" actId="14100"/>
          <ac:picMkLst>
            <pc:docMk/>
            <pc:sldMk cId="4096853975" sldId="268"/>
            <ac:picMk id="5" creationId="{5203E74C-5EEF-6D66-3005-D5EBDD0B9400}"/>
          </ac:picMkLst>
        </pc:picChg>
      </pc:sldChg>
      <pc:sldChg chg="addSp modSp mod">
        <pc:chgData name="Bloser, Steve" userId="84e9379b-616b-44d5-8abb-99707b706c47" providerId="ADAL" clId="{3664632D-9FC9-4C74-99CA-5DA231AF6FA0}" dt="2023-01-26T12:54:43.955" v="36" actId="14100"/>
        <pc:sldMkLst>
          <pc:docMk/>
          <pc:sldMk cId="4177489583" sldId="269"/>
        </pc:sldMkLst>
        <pc:spChg chg="mod">
          <ac:chgData name="Bloser, Steve" userId="84e9379b-616b-44d5-8abb-99707b706c47" providerId="ADAL" clId="{3664632D-9FC9-4C74-99CA-5DA231AF6FA0}" dt="2023-01-26T12:54:30.716" v="32" actId="1076"/>
          <ac:spMkLst>
            <pc:docMk/>
            <pc:sldMk cId="4177489583" sldId="269"/>
            <ac:spMk id="3" creationId="{40C40F77-EBD6-5A07-8D05-55751ED683A5}"/>
          </ac:spMkLst>
        </pc:spChg>
        <pc:spChg chg="add mod">
          <ac:chgData name="Bloser, Steve" userId="84e9379b-616b-44d5-8abb-99707b706c47" providerId="ADAL" clId="{3664632D-9FC9-4C74-99CA-5DA231AF6FA0}" dt="2023-01-26T12:48:03.642" v="4" actId="1076"/>
          <ac:spMkLst>
            <pc:docMk/>
            <pc:sldMk cId="4177489583" sldId="269"/>
            <ac:spMk id="4" creationId="{ACD84EB3-0B76-2B48-CFF6-237C1CE95DB6}"/>
          </ac:spMkLst>
        </pc:spChg>
        <pc:spChg chg="mod">
          <ac:chgData name="Bloser, Steve" userId="84e9379b-616b-44d5-8abb-99707b706c47" providerId="ADAL" clId="{3664632D-9FC9-4C74-99CA-5DA231AF6FA0}" dt="2023-01-26T12:54:25.755" v="31" actId="1076"/>
          <ac:spMkLst>
            <pc:docMk/>
            <pc:sldMk cId="4177489583" sldId="269"/>
            <ac:spMk id="8" creationId="{108B1DFF-3DEB-25E5-FE88-0754EE44CA5D}"/>
          </ac:spMkLst>
        </pc:spChg>
        <pc:picChg chg="mod">
          <ac:chgData name="Bloser, Steve" userId="84e9379b-616b-44d5-8abb-99707b706c47" providerId="ADAL" clId="{3664632D-9FC9-4C74-99CA-5DA231AF6FA0}" dt="2023-01-26T12:54:43.955" v="36" actId="14100"/>
          <ac:picMkLst>
            <pc:docMk/>
            <pc:sldMk cId="4177489583" sldId="269"/>
            <ac:picMk id="5" creationId="{BD930B7F-6A4A-A6B4-1BB0-ECEB15D47E8A}"/>
          </ac:picMkLst>
        </pc:picChg>
        <pc:picChg chg="mod">
          <ac:chgData name="Bloser, Steve" userId="84e9379b-616b-44d5-8abb-99707b706c47" providerId="ADAL" clId="{3664632D-9FC9-4C74-99CA-5DA231AF6FA0}" dt="2023-01-26T12:54:39.978" v="35" actId="1076"/>
          <ac:picMkLst>
            <pc:docMk/>
            <pc:sldMk cId="4177489583" sldId="269"/>
            <ac:picMk id="7" creationId="{0107192E-10A8-9DB5-609A-B1F9CA408EF4}"/>
          </ac:picMkLst>
        </pc:picChg>
      </pc:sldChg>
      <pc:sldChg chg="modSp mod">
        <pc:chgData name="Bloser, Steve" userId="84e9379b-616b-44d5-8abb-99707b706c47" providerId="ADAL" clId="{3664632D-9FC9-4C74-99CA-5DA231AF6FA0}" dt="2023-01-26T12:53:36.481" v="22" actId="14100"/>
        <pc:sldMkLst>
          <pc:docMk/>
          <pc:sldMk cId="1380657297" sldId="766"/>
        </pc:sldMkLst>
        <pc:spChg chg="mod">
          <ac:chgData name="Bloser, Steve" userId="84e9379b-616b-44d5-8abb-99707b706c47" providerId="ADAL" clId="{3664632D-9FC9-4C74-99CA-5DA231AF6FA0}" dt="2023-01-26T12:53:25.643" v="20" actId="1076"/>
          <ac:spMkLst>
            <pc:docMk/>
            <pc:sldMk cId="1380657297" sldId="766"/>
            <ac:spMk id="6" creationId="{FAE0671B-B7F5-3410-94D1-CBECBDF0C343}"/>
          </ac:spMkLst>
        </pc:spChg>
        <pc:spChg chg="mod">
          <ac:chgData name="Bloser, Steve" userId="84e9379b-616b-44d5-8abb-99707b706c47" providerId="ADAL" clId="{3664632D-9FC9-4C74-99CA-5DA231AF6FA0}" dt="2023-01-26T12:53:20.502" v="18" actId="6549"/>
          <ac:spMkLst>
            <pc:docMk/>
            <pc:sldMk cId="1380657297" sldId="766"/>
            <ac:spMk id="8" creationId="{691BCE68-A6A9-0382-2D82-C2E3A69BDFE1}"/>
          </ac:spMkLst>
        </pc:spChg>
        <pc:picChg chg="mod">
          <ac:chgData name="Bloser, Steve" userId="84e9379b-616b-44d5-8abb-99707b706c47" providerId="ADAL" clId="{3664632D-9FC9-4C74-99CA-5DA231AF6FA0}" dt="2023-01-26T12:53:32.307" v="21" actId="14100"/>
          <ac:picMkLst>
            <pc:docMk/>
            <pc:sldMk cId="1380657297" sldId="766"/>
            <ac:picMk id="5" creationId="{2C2A9D95-3AFA-6159-EB66-175030771EDE}"/>
          </ac:picMkLst>
        </pc:picChg>
        <pc:picChg chg="mod">
          <ac:chgData name="Bloser, Steve" userId="84e9379b-616b-44d5-8abb-99707b706c47" providerId="ADAL" clId="{3664632D-9FC9-4C74-99CA-5DA231AF6FA0}" dt="2023-01-26T12:53:36.481" v="22" actId="14100"/>
          <ac:picMkLst>
            <pc:docMk/>
            <pc:sldMk cId="1380657297" sldId="766"/>
            <ac:picMk id="7" creationId="{0C630591-03B9-80CC-E686-BA6C9456AB50}"/>
          </ac:picMkLst>
        </pc:picChg>
      </pc:sldChg>
      <pc:sldChg chg="modSp mod">
        <pc:chgData name="Bloser, Steve" userId="84e9379b-616b-44d5-8abb-99707b706c47" providerId="ADAL" clId="{3664632D-9FC9-4C74-99CA-5DA231AF6FA0}" dt="2023-01-26T12:54:01.594" v="28" actId="1076"/>
        <pc:sldMkLst>
          <pc:docMk/>
          <pc:sldMk cId="3972295066" sldId="767"/>
        </pc:sldMkLst>
        <pc:picChg chg="mod">
          <ac:chgData name="Bloser, Steve" userId="84e9379b-616b-44d5-8abb-99707b706c47" providerId="ADAL" clId="{3664632D-9FC9-4C74-99CA-5DA231AF6FA0}" dt="2023-01-26T12:53:55.287" v="27" actId="14100"/>
          <ac:picMkLst>
            <pc:docMk/>
            <pc:sldMk cId="3972295066" sldId="767"/>
            <ac:picMk id="5" creationId="{DF94A5C6-44FB-0148-121B-FE35A760B4F7}"/>
          </ac:picMkLst>
        </pc:picChg>
        <pc:picChg chg="mod">
          <ac:chgData name="Bloser, Steve" userId="84e9379b-616b-44d5-8abb-99707b706c47" providerId="ADAL" clId="{3664632D-9FC9-4C74-99CA-5DA231AF6FA0}" dt="2023-01-26T12:54:01.594" v="28" actId="1076"/>
          <ac:picMkLst>
            <pc:docMk/>
            <pc:sldMk cId="3972295066" sldId="767"/>
            <ac:picMk id="7" creationId="{842AC1F5-09D0-6BF0-DB15-121951822903}"/>
          </ac:picMkLst>
        </pc:picChg>
      </pc:sldChg>
      <pc:sldChg chg="modSp mod">
        <pc:chgData name="Bloser, Steve" userId="84e9379b-616b-44d5-8abb-99707b706c47" providerId="ADAL" clId="{3664632D-9FC9-4C74-99CA-5DA231AF6FA0}" dt="2023-01-26T12:54:16.462" v="30" actId="14100"/>
        <pc:sldMkLst>
          <pc:docMk/>
          <pc:sldMk cId="3929436931" sldId="768"/>
        </pc:sldMkLst>
        <pc:picChg chg="mod">
          <ac:chgData name="Bloser, Steve" userId="84e9379b-616b-44d5-8abb-99707b706c47" providerId="ADAL" clId="{3664632D-9FC9-4C74-99CA-5DA231AF6FA0}" dt="2023-01-26T12:54:13.823" v="29" actId="14100"/>
          <ac:picMkLst>
            <pc:docMk/>
            <pc:sldMk cId="3929436931" sldId="768"/>
            <ac:picMk id="5" creationId="{51318D94-5E88-DD9D-9268-2A086370ADE6}"/>
          </ac:picMkLst>
        </pc:picChg>
        <pc:picChg chg="mod">
          <ac:chgData name="Bloser, Steve" userId="84e9379b-616b-44d5-8abb-99707b706c47" providerId="ADAL" clId="{3664632D-9FC9-4C74-99CA-5DA231AF6FA0}" dt="2023-01-26T12:54:16.462" v="30" actId="14100"/>
          <ac:picMkLst>
            <pc:docMk/>
            <pc:sldMk cId="3929436931" sldId="768"/>
            <ac:picMk id="7" creationId="{356C8C27-494A-B61E-7362-B4394B49B550}"/>
          </ac:picMkLst>
        </pc:picChg>
      </pc:sldChg>
      <pc:sldChg chg="modSp mod">
        <pc:chgData name="Bloser, Steve" userId="84e9379b-616b-44d5-8abb-99707b706c47" providerId="ADAL" clId="{3664632D-9FC9-4C74-99CA-5DA231AF6FA0}" dt="2023-01-26T12:55:48.149" v="58" actId="14100"/>
        <pc:sldMkLst>
          <pc:docMk/>
          <pc:sldMk cId="3955418245" sldId="769"/>
        </pc:sldMkLst>
        <pc:spChg chg="mod">
          <ac:chgData name="Bloser, Steve" userId="84e9379b-616b-44d5-8abb-99707b706c47" providerId="ADAL" clId="{3664632D-9FC9-4C74-99CA-5DA231AF6FA0}" dt="2023-01-26T12:55:40.911" v="56" actId="1076"/>
          <ac:spMkLst>
            <pc:docMk/>
            <pc:sldMk cId="3955418245" sldId="769"/>
            <ac:spMk id="2" creationId="{31EF865C-A194-4275-C305-880009A64980}"/>
          </ac:spMkLst>
        </pc:spChg>
        <pc:picChg chg="mod">
          <ac:chgData name="Bloser, Steve" userId="84e9379b-616b-44d5-8abb-99707b706c47" providerId="ADAL" clId="{3664632D-9FC9-4C74-99CA-5DA231AF6FA0}" dt="2023-01-26T12:55:44.203" v="57" actId="14100"/>
          <ac:picMkLst>
            <pc:docMk/>
            <pc:sldMk cId="3955418245" sldId="769"/>
            <ac:picMk id="16" creationId="{150194CC-DBC0-3FEF-528A-B92F8DEFBD37}"/>
          </ac:picMkLst>
        </pc:picChg>
        <pc:picChg chg="mod">
          <ac:chgData name="Bloser, Steve" userId="84e9379b-616b-44d5-8abb-99707b706c47" providerId="ADAL" clId="{3664632D-9FC9-4C74-99CA-5DA231AF6FA0}" dt="2023-01-26T12:55:48.149" v="58" actId="14100"/>
          <ac:picMkLst>
            <pc:docMk/>
            <pc:sldMk cId="3955418245" sldId="769"/>
            <ac:picMk id="18" creationId="{63961C20-41FC-05E2-89DD-0F16E4438646}"/>
          </ac:picMkLst>
        </pc:picChg>
      </pc:sldChg>
      <pc:sldChg chg="addSp modSp mod">
        <pc:chgData name="Bloser, Steve" userId="84e9379b-616b-44d5-8abb-99707b706c47" providerId="ADAL" clId="{3664632D-9FC9-4C74-99CA-5DA231AF6FA0}" dt="2023-01-26T12:59:50.299" v="135" actId="1076"/>
        <pc:sldMkLst>
          <pc:docMk/>
          <pc:sldMk cId="2808469829" sldId="771"/>
        </pc:sldMkLst>
        <pc:spChg chg="add mod">
          <ac:chgData name="Bloser, Steve" userId="84e9379b-616b-44d5-8abb-99707b706c47" providerId="ADAL" clId="{3664632D-9FC9-4C74-99CA-5DA231AF6FA0}" dt="2023-01-26T12:59:50.299" v="135" actId="1076"/>
          <ac:spMkLst>
            <pc:docMk/>
            <pc:sldMk cId="2808469829" sldId="771"/>
            <ac:spMk id="3" creationId="{55F2D762-6D2E-175C-F5E7-D2A350C1F95A}"/>
          </ac:spMkLst>
        </pc:spChg>
      </pc:sldChg>
      <pc:sldChg chg="modSp mod">
        <pc:chgData name="Bloser, Steve" userId="84e9379b-616b-44d5-8abb-99707b706c47" providerId="ADAL" clId="{3664632D-9FC9-4C74-99CA-5DA231AF6FA0}" dt="2023-01-26T12:59:24.851" v="133" actId="1076"/>
        <pc:sldMkLst>
          <pc:docMk/>
          <pc:sldMk cId="2917224266" sldId="772"/>
        </pc:sldMkLst>
        <pc:spChg chg="mod">
          <ac:chgData name="Bloser, Steve" userId="84e9379b-616b-44d5-8abb-99707b706c47" providerId="ADAL" clId="{3664632D-9FC9-4C74-99CA-5DA231AF6FA0}" dt="2023-01-26T12:59:24.851" v="133" actId="1076"/>
          <ac:spMkLst>
            <pc:docMk/>
            <pc:sldMk cId="2917224266" sldId="772"/>
            <ac:spMk id="4" creationId="{B465E5F1-CDF0-AE38-DACF-8C511B57B2CC}"/>
          </ac:spMkLst>
        </pc:spChg>
        <pc:spChg chg="mod">
          <ac:chgData name="Bloser, Steve" userId="84e9379b-616b-44d5-8abb-99707b706c47" providerId="ADAL" clId="{3664632D-9FC9-4C74-99CA-5DA231AF6FA0}" dt="2023-01-26T12:58:16.480" v="66" actId="6549"/>
          <ac:spMkLst>
            <pc:docMk/>
            <pc:sldMk cId="2917224266" sldId="772"/>
            <ac:spMk id="5" creationId="{B6D995D8-F39F-C0E4-CE4A-380160D496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624F5857-3FA8-4C18-8214-2ADBBC6E27A9}" type="datetimeFigureOut">
              <a:rPr lang="en-US" smtClean="0"/>
              <a:t>1/27/2023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248D6AD-199A-4E66-B26C-336D6DEFD1C3}" type="datetimeFigureOut">
              <a:rPr lang="en-US" smtClean="0"/>
              <a:t>1/27/2023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0648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0399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40795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3088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1382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2236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03408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6110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71767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3089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88844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55445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95492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92195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11899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35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36716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5374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32050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28585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27022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68867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42386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8775E7-7EE1-4CFF-ABC1-6540D735C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66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E5CCD0-22F8-459C-AD2F-8EEA14F84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05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2171700" cy="6202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362700" cy="6202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B7CE17-6D00-4CCA-8569-5951DE5A0E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1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4876800" cy="609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77ABC-6523-4A24-A787-CAE050B42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56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686800" cy="6202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C0960B-AE60-44F1-B194-876D43167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324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4876800" cy="609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191CF83-4E1A-4BB4-8D5E-C6032301B8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43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4876800" cy="6096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B80E446-1F43-41F9-BA98-2CCACCE28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23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3511A-948E-4CC6-8FD3-6C8A57DCDE12}" type="slidenum">
              <a:rPr lang="en-US"/>
              <a:pPr>
                <a:defRPr/>
              </a:pPr>
              <a:t>‹#›</a:t>
            </a:fld>
            <a:endParaRPr lang="en-US"/>
          </a:p>
        </p:txBody>
      </p:sp>
    </p:spTree>
    <p:extLst>
      <p:ext uri="{BB962C8B-B14F-4D97-AF65-F5344CB8AC3E}">
        <p14:creationId xmlns:p14="http://schemas.microsoft.com/office/powerpoint/2010/main" val="2493307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rgbClr val="00B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285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C616A-0269-42AA-AE19-AB3D8B89C25D}" type="slidenum">
              <a:rPr lang="en-US"/>
              <a:pPr>
                <a:defRPr/>
              </a:pPr>
              <a:t>‹#›</a:t>
            </a:fld>
            <a:endParaRPr lang="en-US"/>
          </a:p>
        </p:txBody>
      </p:sp>
    </p:spTree>
    <p:extLst>
      <p:ext uri="{BB962C8B-B14F-4D97-AF65-F5344CB8AC3E}">
        <p14:creationId xmlns:p14="http://schemas.microsoft.com/office/powerpoint/2010/main" val="421658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2D0FD5-7909-4ACC-9EED-1784D2B5E049}" type="slidenum">
              <a:rPr lang="en-US"/>
              <a:pPr>
                <a:defRPr/>
              </a:pPr>
              <a:t>‹#›</a:t>
            </a:fld>
            <a:endParaRPr lang="en-US"/>
          </a:p>
        </p:txBody>
      </p:sp>
    </p:spTree>
    <p:extLst>
      <p:ext uri="{BB962C8B-B14F-4D97-AF65-F5344CB8AC3E}">
        <p14:creationId xmlns:p14="http://schemas.microsoft.com/office/powerpoint/2010/main" val="316173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068F54-C0DF-4D28-A02A-8EC45693D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3065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6C7F57-C701-4F76-91B6-0FADA07FF08E}" type="slidenum">
              <a:rPr lang="en-US"/>
              <a:pPr>
                <a:defRPr/>
              </a:pPr>
              <a:t>‹#›</a:t>
            </a:fld>
            <a:endParaRPr lang="en-US"/>
          </a:p>
        </p:txBody>
      </p:sp>
    </p:spTree>
    <p:extLst>
      <p:ext uri="{BB962C8B-B14F-4D97-AF65-F5344CB8AC3E}">
        <p14:creationId xmlns:p14="http://schemas.microsoft.com/office/powerpoint/2010/main" val="337661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99E625-BB56-4D66-9015-601F3D9229E2}" type="slidenum">
              <a:rPr lang="en-US"/>
              <a:pPr>
                <a:defRPr/>
              </a:pPr>
              <a:t>‹#›</a:t>
            </a:fld>
            <a:endParaRPr lang="en-US"/>
          </a:p>
        </p:txBody>
      </p:sp>
    </p:spTree>
    <p:extLst>
      <p:ext uri="{BB962C8B-B14F-4D97-AF65-F5344CB8AC3E}">
        <p14:creationId xmlns:p14="http://schemas.microsoft.com/office/powerpoint/2010/main" val="46394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DA5594-CE75-4EFF-944F-206BD3E01A83}" type="slidenum">
              <a:rPr lang="en-US"/>
              <a:pPr>
                <a:defRPr/>
              </a:pPr>
              <a:t>‹#›</a:t>
            </a:fld>
            <a:endParaRPr lang="en-US"/>
          </a:p>
        </p:txBody>
      </p:sp>
    </p:spTree>
    <p:extLst>
      <p:ext uri="{BB962C8B-B14F-4D97-AF65-F5344CB8AC3E}">
        <p14:creationId xmlns:p14="http://schemas.microsoft.com/office/powerpoint/2010/main" val="87454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00F7F-716A-4F7B-BA65-34996CE61E51}" type="slidenum">
              <a:rPr lang="en-US"/>
              <a:pPr>
                <a:defRPr/>
              </a:pPr>
              <a:t>‹#›</a:t>
            </a:fld>
            <a:endParaRPr lang="en-US"/>
          </a:p>
        </p:txBody>
      </p:sp>
    </p:spTree>
    <p:extLst>
      <p:ext uri="{BB962C8B-B14F-4D97-AF65-F5344CB8AC3E}">
        <p14:creationId xmlns:p14="http://schemas.microsoft.com/office/powerpoint/2010/main" val="517505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4E984-8819-4229-B1A2-060315B8F216}" type="slidenum">
              <a:rPr lang="en-US"/>
              <a:pPr>
                <a:defRPr/>
              </a:pPr>
              <a:t>‹#›</a:t>
            </a:fld>
            <a:endParaRPr lang="en-US"/>
          </a:p>
        </p:txBody>
      </p:sp>
    </p:spTree>
    <p:extLst>
      <p:ext uri="{BB962C8B-B14F-4D97-AF65-F5344CB8AC3E}">
        <p14:creationId xmlns:p14="http://schemas.microsoft.com/office/powerpoint/2010/main" val="227106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459FE-EA5F-4F38-A745-962CD0990A9D}" type="slidenum">
              <a:rPr lang="en-US"/>
              <a:pPr>
                <a:defRPr/>
              </a:pPr>
              <a:t>‹#›</a:t>
            </a:fld>
            <a:endParaRPr lang="en-US"/>
          </a:p>
        </p:txBody>
      </p:sp>
    </p:spTree>
    <p:extLst>
      <p:ext uri="{BB962C8B-B14F-4D97-AF65-F5344CB8AC3E}">
        <p14:creationId xmlns:p14="http://schemas.microsoft.com/office/powerpoint/2010/main" val="3591045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7FD21-AAB5-41CB-A5B4-3849F81E927A}" type="slidenum">
              <a:rPr lang="en-US"/>
              <a:pPr>
                <a:defRPr/>
              </a:pPr>
              <a:t>‹#›</a:t>
            </a:fld>
            <a:endParaRPr lang="en-US"/>
          </a:p>
        </p:txBody>
      </p:sp>
    </p:spTree>
    <p:extLst>
      <p:ext uri="{BB962C8B-B14F-4D97-AF65-F5344CB8AC3E}">
        <p14:creationId xmlns:p14="http://schemas.microsoft.com/office/powerpoint/2010/main" val="319012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D9BF44-AB1D-4454-A23A-CA84D0B68E46}" type="slidenum">
              <a:rPr lang="en-US"/>
              <a:pPr>
                <a:defRPr/>
              </a:pPr>
              <a:t>‹#›</a:t>
            </a:fld>
            <a:endParaRPr lang="en-US"/>
          </a:p>
        </p:txBody>
      </p:sp>
    </p:spTree>
    <p:extLst>
      <p:ext uri="{BB962C8B-B14F-4D97-AF65-F5344CB8AC3E}">
        <p14:creationId xmlns:p14="http://schemas.microsoft.com/office/powerpoint/2010/main" val="68101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1392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5E82D03-3852-4F89-9D56-D127E48CF56F}" type="slidenum">
              <a:rPr lang="en-US" smtClean="0"/>
              <a:pPr>
                <a:defRPr/>
              </a:pPr>
              <a:t>‹#›</a:t>
            </a:fld>
            <a:endParaRPr lang="en-US"/>
          </a:p>
        </p:txBody>
      </p:sp>
    </p:spTree>
    <p:extLst>
      <p:ext uri="{BB962C8B-B14F-4D97-AF65-F5344CB8AC3E}">
        <p14:creationId xmlns:p14="http://schemas.microsoft.com/office/powerpoint/2010/main" val="428671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F37D-1AB0-4D93-ABA7-BC3DCC9EBE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4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B432EFB6-124E-4034-916A-E8E6376D3294}"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504128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2EFB6-124E-4034-916A-E8E6376D329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708167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32EFB6-124E-4034-916A-E8E6376D329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909933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2667683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32EFB6-124E-4034-916A-E8E6376D3294}"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2318777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32EFB6-124E-4034-916A-E8E6376D3294}"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423907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2EFB6-124E-4034-916A-E8E6376D3294}"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4265927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4273803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323510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03887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810D9D-A3A2-493B-AFAE-E9F4329FA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845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2699119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84368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32EFB6-124E-4034-916A-E8E6376D329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2636281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432EFB6-124E-4034-916A-E8E6376D3294}"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3923719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432EFB6-124E-4034-916A-E8E6376D3294}"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158355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2EFB6-124E-4034-916A-E8E6376D329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483821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2EFB6-124E-4034-916A-E8E6376D329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6506F-1516-4090-84AA-6E8BA900CEEA}" type="slidenum">
              <a:rPr lang="en-US" smtClean="0"/>
              <a:t>‹#›</a:t>
            </a:fld>
            <a:endParaRPr lang="en-US"/>
          </a:p>
        </p:txBody>
      </p:sp>
    </p:spTree>
    <p:extLst>
      <p:ext uri="{BB962C8B-B14F-4D97-AF65-F5344CB8AC3E}">
        <p14:creationId xmlns:p14="http://schemas.microsoft.com/office/powerpoint/2010/main" val="668472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spc="23"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E5C6CC17-6965-47D6-97D3-D66D84DA5015}" type="datetimeFigureOut">
              <a:rPr lang="en-US" smtClean="0"/>
              <a:t>1/27/2023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EF06492-1FD0-4E78-95B9-DE7E669316C6}" type="slidenum">
              <a:rPr lang="en-US" smtClean="0"/>
              <a:t>‹#›</a:t>
            </a:fld>
            <a:endParaRPr lang="en-US"/>
          </a:p>
        </p:txBody>
      </p:sp>
    </p:spTree>
    <p:extLst>
      <p:ext uri="{BB962C8B-B14F-4D97-AF65-F5344CB8AC3E}">
        <p14:creationId xmlns:p14="http://schemas.microsoft.com/office/powerpoint/2010/main" val="368386358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6CC17-6965-47D6-97D3-D66D84DA501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06492-1FD0-4E78-95B9-DE7E669316C6}"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105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1"/>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spc="23" baseline="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6CC17-6965-47D6-97D3-D66D84DA501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06492-1FD0-4E78-95B9-DE7E669316C6}"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463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049900-6E3B-42F2-9249-2E0D7248CC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934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6CC17-6965-47D6-97D3-D66D84DA501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06492-1FD0-4E78-95B9-DE7E669316C6}"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135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6CC17-6965-47D6-97D3-D66D84DA5015}"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06492-1FD0-4E78-95B9-DE7E669316C6}" type="slidenum">
              <a:rPr lang="en-US" smtClean="0"/>
              <a:t>‹#›</a:t>
            </a:fld>
            <a:endParaRPr 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162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6CC17-6965-47D6-97D3-D66D84DA5015}"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06492-1FD0-4E78-95B9-DE7E669316C6}"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8003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6CC17-6965-47D6-97D3-D66D84DA5015}"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06492-1FD0-4E78-95B9-DE7E669316C6}" type="slidenum">
              <a:rPr lang="en-US" smtClean="0"/>
              <a:t>‹#›</a:t>
            </a:fld>
            <a:endParaRPr 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3001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1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C6CC17-6965-47D6-97D3-D66D84DA501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06492-1FD0-4E78-95B9-DE7E669316C6}" type="slidenum">
              <a:rPr lang="en-US" smtClean="0"/>
              <a:t>‹#›</a:t>
            </a:fld>
            <a:endParaRPr lang="en-US"/>
          </a:p>
        </p:txBody>
      </p:sp>
    </p:spTree>
    <p:extLst>
      <p:ext uri="{BB962C8B-B14F-4D97-AF65-F5344CB8AC3E}">
        <p14:creationId xmlns:p14="http://schemas.microsoft.com/office/powerpoint/2010/main" val="1703327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1050" baseline="0">
                <a:solidFill>
                  <a:schemeClr val="bg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C6CC17-6965-47D6-97D3-D66D84DA501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06492-1FD0-4E78-95B9-DE7E669316C6}" type="slidenum">
              <a:rPr lang="en-US" smtClean="0"/>
              <a:t>‹#›</a:t>
            </a:fld>
            <a:endParaRPr lang="en-US"/>
          </a:p>
        </p:txBody>
      </p:sp>
    </p:spTree>
    <p:extLst>
      <p:ext uri="{BB962C8B-B14F-4D97-AF65-F5344CB8AC3E}">
        <p14:creationId xmlns:p14="http://schemas.microsoft.com/office/powerpoint/2010/main" val="4002915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6CC17-6965-47D6-97D3-D66D84DA501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06492-1FD0-4E78-95B9-DE7E669316C6}"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967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6CC17-6965-47D6-97D3-D66D84DA501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06492-1FD0-4E78-95B9-DE7E669316C6}"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21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7A334B-EBED-42E0-AAD0-404BF3C3BE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954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246FEA-5027-4699-BD88-B2E75B521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18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0A50EC-1155-4DA7-B3C5-6DD5D0BF4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45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928A3-E4A1-42E8-926E-E5DB4DCAE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10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dirtandgravelroads.org/"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4191000" y="0"/>
            <a:ext cx="4953000" cy="457200"/>
          </a:xfrm>
          <a:prstGeom prst="rect">
            <a:avLst/>
          </a:prstGeom>
          <a:solidFill>
            <a:srgbClr val="FFFF99"/>
          </a:solidFill>
          <a:ln w="9525">
            <a:noFill/>
            <a:miter lim="800000"/>
            <a:headEnd/>
            <a:tailEnd/>
          </a:ln>
          <a:effectLst/>
        </p:spPr>
        <p:txBody>
          <a:bodyPr wrap="none" anchor="ctr"/>
          <a:lstStyle/>
          <a:p>
            <a:pPr>
              <a:defRPr/>
            </a:pPr>
            <a:endParaRPr lang="en-US">
              <a:solidFill>
                <a:srgbClr val="000000"/>
              </a:solidFill>
            </a:endParaRPr>
          </a:p>
        </p:txBody>
      </p:sp>
      <p:sp>
        <p:nvSpPr>
          <p:cNvPr id="1027" name="Rectangle 2"/>
          <p:cNvSpPr>
            <a:spLocks noGrp="1" noChangeArrowheads="1"/>
          </p:cNvSpPr>
          <p:nvPr>
            <p:ph type="title"/>
          </p:nvPr>
        </p:nvSpPr>
        <p:spPr bwMode="auto">
          <a:xfrm>
            <a:off x="4267200" y="-76200"/>
            <a:ext cx="487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5D9A7914-F963-452D-963C-054E6B0A7980}" type="slidenum">
              <a:rPr lang="en-US">
                <a:solidFill>
                  <a:srgbClr val="000000"/>
                </a:solidFill>
              </a:rPr>
              <a:pPr>
                <a:defRPr/>
              </a:pPr>
              <a:t>‹#›</a:t>
            </a:fld>
            <a:endParaRPr lang="en-US">
              <a:solidFill>
                <a:srgbClr val="000000"/>
              </a:solidFill>
            </a:endParaRPr>
          </a:p>
        </p:txBody>
      </p:sp>
      <p:sp>
        <p:nvSpPr>
          <p:cNvPr id="1032" name="Text Box 8"/>
          <p:cNvSpPr txBox="1">
            <a:spLocks noChangeArrowheads="1"/>
          </p:cNvSpPr>
          <p:nvPr userDrawn="1"/>
        </p:nvSpPr>
        <p:spPr bwMode="auto">
          <a:xfrm>
            <a:off x="0" y="0"/>
            <a:ext cx="4267200" cy="457200"/>
          </a:xfrm>
          <a:prstGeom prst="rect">
            <a:avLst/>
          </a:prstGeom>
          <a:solidFill>
            <a:srgbClr val="003300"/>
          </a:solidFill>
          <a:ln w="9525">
            <a:noFill/>
            <a:miter lim="800000"/>
            <a:headEnd/>
            <a:tailEnd/>
          </a:ln>
          <a:effectLst/>
        </p:spPr>
        <p:txBody>
          <a:bodyPr lIns="0" rIns="0"/>
          <a:lstStyle/>
          <a:p>
            <a:pPr algn="ctr">
              <a:defRPr/>
            </a:pPr>
            <a:r>
              <a:rPr lang="en-US" sz="1400" b="0">
                <a:solidFill>
                  <a:srgbClr val="FFFFFF"/>
                </a:solidFill>
              </a:rPr>
              <a:t>Dirt and Gravel Road Maintenance Program</a:t>
            </a:r>
          </a:p>
          <a:p>
            <a:pPr algn="ctr">
              <a:defRPr/>
            </a:pPr>
            <a:r>
              <a:rPr lang="en-US" sz="1400" b="0">
                <a:solidFill>
                  <a:srgbClr val="FFFFFF"/>
                </a:solidFill>
                <a:hlinkClick r:id="rId17"/>
              </a:rPr>
              <a:t>www.dirtandgravelroads.org</a:t>
            </a:r>
            <a:r>
              <a:rPr lang="en-US" sz="1400" b="0">
                <a:solidFill>
                  <a:srgbClr val="FFFFFF"/>
                </a:solidFill>
              </a:rPr>
              <a:t> </a:t>
            </a:r>
          </a:p>
        </p:txBody>
      </p:sp>
    </p:spTree>
    <p:extLst>
      <p:ext uri="{BB962C8B-B14F-4D97-AF65-F5344CB8AC3E}">
        <p14:creationId xmlns:p14="http://schemas.microsoft.com/office/powerpoint/2010/main" val="20863987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rgbClr val="FFFFCC"/>
              </a:gs>
              <a:gs pos="100000">
                <a:schemeClr val="bg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3CA67-2C29-4B5B-BACB-C3C24B00C951}" type="slidenum">
              <a:rPr lang="en-US"/>
              <a:pPr>
                <a:defRPr/>
              </a:pPr>
              <a:t>‹#›</a:t>
            </a:fld>
            <a:endParaRPr lang="en-US"/>
          </a:p>
        </p:txBody>
      </p:sp>
      <p:sp>
        <p:nvSpPr>
          <p:cNvPr id="10" name="Rectangle 9"/>
          <p:cNvSpPr/>
          <p:nvPr userDrawn="1"/>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264955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432EFB6-124E-4034-916A-E8E6376D3294}" type="datetimeFigureOut">
              <a:rPr lang="en-US" smtClean="0"/>
              <a:t>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F46506F-1516-4090-84AA-6E8BA900CEEA}" type="slidenum">
              <a:rPr lang="en-US" smtClean="0"/>
              <a:t>‹#›</a:t>
            </a:fld>
            <a:endParaRPr lang="en-US"/>
          </a:p>
        </p:txBody>
      </p:sp>
    </p:spTree>
    <p:extLst>
      <p:ext uri="{BB962C8B-B14F-4D97-AF65-F5344CB8AC3E}">
        <p14:creationId xmlns:p14="http://schemas.microsoft.com/office/powerpoint/2010/main" val="1866443951"/>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294198"/>
            <a:ext cx="726948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accent1">
                    <a:lumMod val="40000"/>
                    <a:lumOff val="60000"/>
                  </a:schemeClr>
                </a:solidFill>
              </a:defRPr>
            </a:lvl1pPr>
          </a:lstStyle>
          <a:p>
            <a:fld id="{E5C6CC17-6965-47D6-97D3-D66D84DA5015}" type="datetimeFigureOut">
              <a:rPr lang="en-US" smtClean="0"/>
              <a:t>1/27/2023</a:t>
            </a:fld>
            <a:endParaRPr lang="en-US"/>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accent1">
                    <a:lumMod val="60000"/>
                    <a:lumOff val="40000"/>
                  </a:schemeClr>
                </a:solidFill>
                <a:latin typeface="+mj-lt"/>
              </a:defRPr>
            </a:lvl1pPr>
          </a:lstStyle>
          <a:p>
            <a:fld id="{FEF06492-1FD0-4E78-95B9-DE7E669316C6}" type="slidenum">
              <a:rPr lang="en-US" smtClean="0"/>
              <a:t>‹#›</a:t>
            </a:fld>
            <a:endParaRPr lang="en-US"/>
          </a:p>
        </p:txBody>
      </p:sp>
    </p:spTree>
    <p:extLst>
      <p:ext uri="{BB962C8B-B14F-4D97-AF65-F5344CB8AC3E}">
        <p14:creationId xmlns:p14="http://schemas.microsoft.com/office/powerpoint/2010/main" val="31770393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500" kern="1200" spc="8" baseline="0">
          <a:solidFill>
            <a:schemeClr val="tx1">
              <a:lumMod val="65000"/>
              <a:lumOff val="35000"/>
            </a:schemeClr>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mz115@psu.edu"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8.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8.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tmz115@ps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A91305BF-415F-126D-6F60-545486EB8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1216" y="-2513"/>
            <a:ext cx="9122784" cy="6860514"/>
          </a:xfrm>
          <a:prstGeom prst="rect">
            <a:avLst/>
          </a:prstGeom>
          <a:noFill/>
          <a:ln w="9525">
            <a:noFill/>
            <a:miter lim="800000"/>
            <a:headEnd/>
            <a:tailEnd/>
          </a:ln>
        </p:spPr>
      </p:pic>
      <p:sp>
        <p:nvSpPr>
          <p:cNvPr id="4" name="Rectangle 3">
            <a:extLst>
              <a:ext uri="{FF2B5EF4-FFF2-40B4-BE49-F238E27FC236}">
                <a16:creationId xmlns:a16="http://schemas.microsoft.com/office/drawing/2014/main" id="{B465E5F1-CDF0-AE38-DACF-8C511B57B2CC}"/>
              </a:ext>
            </a:extLst>
          </p:cNvPr>
          <p:cNvSpPr/>
          <p:nvPr/>
        </p:nvSpPr>
        <p:spPr>
          <a:xfrm>
            <a:off x="5048759" y="1001173"/>
            <a:ext cx="3828541" cy="1632141"/>
          </a:xfrm>
          <a:prstGeom prst="rect">
            <a:avLst/>
          </a:prstGeom>
          <a:solidFill>
            <a:srgbClr val="003D78">
              <a:lumMod val="75000"/>
              <a:alpha val="64000"/>
            </a:srgbClr>
          </a:solidFill>
          <a:ln w="25400" cap="flat" cmpd="sng" algn="ctr">
            <a:noFill/>
            <a:prstDash val="solid"/>
          </a:ln>
          <a:effectLst/>
        </p:spPr>
        <p:txBody>
          <a:bodyPr tIns="0" rtlCol="0" anchor="t" anchorCtr="0"/>
          <a:lstStyle/>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Tim Ziegler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ea typeface="+mn-ea"/>
                <a:cs typeface="+mn-cs"/>
                <a:hlinkClick r:id="rId3"/>
              </a:rPr>
              <a:t>tmz115@psu.edu</a:t>
            </a:r>
            <a:endParaRPr kumimoji="0" lang="en-US" sz="1600" b="0"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050" dirty="0">
              <a:solidFill>
                <a:schemeClr val="bg1"/>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ea typeface="+mn-ea"/>
                <a:cs typeface="+mn-cs"/>
              </a:rPr>
              <a:t>Thanks to Sullivan and Cameron County for example projects</a:t>
            </a: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B6D995D8-F39F-C0E4-CE4A-380160D49648}"/>
              </a:ext>
            </a:extLst>
          </p:cNvPr>
          <p:cNvSpPr txBox="1"/>
          <p:nvPr/>
        </p:nvSpPr>
        <p:spPr>
          <a:xfrm>
            <a:off x="3044834" y="160458"/>
            <a:ext cx="583246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Small Slip and Slide Repair</a:t>
            </a:r>
            <a:endParaRPr kumimoji="0" lang="en-US" sz="3600" b="0" i="0" u="none" strike="noStrike" kern="0" cap="none" spc="0" normalizeH="0" baseline="0" noProof="0" dirty="0">
              <a:ln>
                <a:noFill/>
              </a:ln>
              <a:solidFill>
                <a:srgbClr val="FFFFFF"/>
              </a:solidFill>
              <a:effectLst/>
              <a:uLnTx/>
              <a:uFillTx/>
              <a:latin typeface="Gill Sans MT"/>
            </a:endParaRPr>
          </a:p>
        </p:txBody>
      </p:sp>
      <p:sp>
        <p:nvSpPr>
          <p:cNvPr id="6" name="TextBox 5">
            <a:extLst>
              <a:ext uri="{FF2B5EF4-FFF2-40B4-BE49-F238E27FC236}">
                <a16:creationId xmlns:a16="http://schemas.microsoft.com/office/drawing/2014/main" id="{D5A9AEFA-4215-C81E-3FF6-BB07AF52443E}"/>
              </a:ext>
            </a:extLst>
          </p:cNvPr>
          <p:cNvSpPr txBox="1"/>
          <p:nvPr/>
        </p:nvSpPr>
        <p:spPr>
          <a:xfrm>
            <a:off x="176091" y="160458"/>
            <a:ext cx="2868743" cy="172340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Gill Sans MT"/>
              </a:rPr>
              <a:t>January </a:t>
            </a:r>
            <a:r>
              <a:rPr lang="en-US" sz="2800" kern="0" dirty="0">
                <a:solidFill>
                  <a:srgbClr val="FFFFFF"/>
                </a:solidFill>
                <a:latin typeface="Gill Sans MT"/>
              </a:rPr>
              <a:t>26</a:t>
            </a:r>
            <a:r>
              <a:rPr kumimoji="0" lang="en-US" sz="2800" b="0" i="0" u="none" strike="noStrike" kern="0" cap="none" spc="0" normalizeH="0" baseline="0" noProof="0" dirty="0">
                <a:ln>
                  <a:noFill/>
                </a:ln>
                <a:solidFill>
                  <a:srgbClr val="FFFFFF"/>
                </a:solidFill>
                <a:effectLst/>
                <a:uLnTx/>
                <a:uFillTx/>
                <a:latin typeface="Gill Sans MT"/>
              </a:rPr>
              <a:t>, 2023</a:t>
            </a:r>
          </a:p>
          <a:p>
            <a:pPr marL="0" marR="0" lvl="0" indent="0" algn="ctr" defTabSz="912989" eaLnBrk="1" fontAlgn="auto" latinLnBrk="0" hangingPunct="1">
              <a:lnSpc>
                <a:spcPct val="100000"/>
              </a:lnSpc>
              <a:spcBef>
                <a:spcPts val="0"/>
              </a:spcBef>
              <a:spcAft>
                <a:spcPts val="0"/>
              </a:spcAft>
              <a:buClrTx/>
              <a:buSzTx/>
              <a:buFontTx/>
              <a:buNone/>
              <a:tabLst/>
              <a:defRPr/>
            </a:pPr>
            <a:r>
              <a:rPr lang="en-US" sz="2800" kern="0" dirty="0">
                <a:solidFill>
                  <a:srgbClr val="FFFFFF"/>
                </a:solidFill>
                <a:latin typeface="Gill Sans MT"/>
              </a:rPr>
              <a:t>9am</a:t>
            </a:r>
            <a:endParaRPr kumimoji="0" lang="en-US" sz="2800" b="0" i="0" u="none" strike="noStrike" kern="0" cap="none" spc="0" normalizeH="0" baseline="0" noProof="0" dirty="0">
              <a:ln>
                <a:noFill/>
              </a:ln>
              <a:solidFill>
                <a:srgbClr val="3FAF49"/>
              </a:solidFill>
              <a:effectLst/>
              <a:uLnTx/>
              <a:uFillTx/>
              <a:latin typeface="Gill Sans MT"/>
            </a:endParaRPr>
          </a:p>
        </p:txBody>
      </p:sp>
      <p:sp>
        <p:nvSpPr>
          <p:cNvPr id="7" name="Subtitle 2">
            <a:extLst>
              <a:ext uri="{FF2B5EF4-FFF2-40B4-BE49-F238E27FC236}">
                <a16:creationId xmlns:a16="http://schemas.microsoft.com/office/drawing/2014/main" id="{32434F57-F113-6490-586C-59826BC36788}"/>
              </a:ext>
            </a:extLst>
          </p:cNvPr>
          <p:cNvSpPr txBox="1">
            <a:spLocks/>
          </p:cNvSpPr>
          <p:nvPr/>
        </p:nvSpPr>
        <p:spPr>
          <a:xfrm>
            <a:off x="148053" y="5489494"/>
            <a:ext cx="872924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291722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690322"/>
            <a:ext cx="87245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Presence of Groundwater (poor drainage):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83034" y="1414820"/>
            <a:ext cx="7977931" cy="1663597"/>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The third major site condition that affects a slope is poor drainage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Drainage is considered poor if groundwater lowers soil shear strength and leads to failure.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Groundwater has a significant effect on shear strength.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research study, removing groundwater provided the greatest difference in the output factor of safety.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137DA27-4282-577A-CF02-DB08C5C882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4852" y="3142209"/>
            <a:ext cx="5394294" cy="3614591"/>
          </a:xfrm>
          <a:prstGeom prst="rect">
            <a:avLst/>
          </a:prstGeom>
        </p:spPr>
      </p:pic>
      <p:sp>
        <p:nvSpPr>
          <p:cNvPr id="2" name="TextBox 1">
            <a:extLst>
              <a:ext uri="{FF2B5EF4-FFF2-40B4-BE49-F238E27FC236}">
                <a16:creationId xmlns:a16="http://schemas.microsoft.com/office/drawing/2014/main" id="{7457483C-7138-B7C6-B94D-60228020DDDE}"/>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53724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Diagnosing the Cure: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83034" y="1224793"/>
            <a:ext cx="7977931" cy="96827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Determining the site conditions that most closely match the type of slope failure, type of soil, and presence of groundwater will guide you to one of eight practical repair methods to use.</a:t>
            </a:r>
          </a:p>
        </p:txBody>
      </p:sp>
      <p:pic>
        <p:nvPicPr>
          <p:cNvPr id="3" name="Picture 2">
            <a:extLst>
              <a:ext uri="{FF2B5EF4-FFF2-40B4-BE49-F238E27FC236}">
                <a16:creationId xmlns:a16="http://schemas.microsoft.com/office/drawing/2014/main" id="{C4F0AD98-5AFE-B58D-DFC2-0776F66C2270}"/>
              </a:ext>
            </a:extLst>
          </p:cNvPr>
          <p:cNvPicPr>
            <a:picLocks noChangeAspect="1"/>
          </p:cNvPicPr>
          <p:nvPr/>
        </p:nvPicPr>
        <p:blipFill>
          <a:blip r:embed="rId3"/>
          <a:stretch>
            <a:fillRect/>
          </a:stretch>
        </p:blipFill>
        <p:spPr>
          <a:xfrm>
            <a:off x="1924049" y="2376443"/>
            <a:ext cx="5295900" cy="4286250"/>
          </a:xfrm>
          <a:prstGeom prst="rect">
            <a:avLst/>
          </a:prstGeom>
        </p:spPr>
      </p:pic>
      <p:sp>
        <p:nvSpPr>
          <p:cNvPr id="2" name="TextBox 1">
            <a:extLst>
              <a:ext uri="{FF2B5EF4-FFF2-40B4-BE49-F238E27FC236}">
                <a16:creationId xmlns:a16="http://schemas.microsoft.com/office/drawing/2014/main" id="{168E9EA6-F044-784C-2DF7-154B6E73F554}"/>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133912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Diagnosing the Cure: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83034" y="1224793"/>
            <a:ext cx="7977931" cy="1971374"/>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determine the appropriate scenario: </a:t>
            </a:r>
          </a:p>
          <a:p>
            <a:pPr marL="285750" marR="0" indent="-28575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determine the failure type (rotational or creep). </a:t>
            </a:r>
          </a:p>
          <a:p>
            <a:pPr marL="285750" marR="0" indent="-28575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choose the soil type of the slope material (cohesive or granular). </a:t>
            </a:r>
          </a:p>
          <a:p>
            <a:pPr marL="285750" marR="0" indent="-28575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determine whether groundwater is present at the site. </a:t>
            </a:r>
          </a:p>
          <a:p>
            <a:pPr lvl="1">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Note: “Poor drainage” is interchangeable with “groundwater concerns.”</a:t>
            </a:r>
          </a:p>
        </p:txBody>
      </p:sp>
      <p:pic>
        <p:nvPicPr>
          <p:cNvPr id="9" name="Picture 8">
            <a:extLst>
              <a:ext uri="{FF2B5EF4-FFF2-40B4-BE49-F238E27FC236}">
                <a16:creationId xmlns:a16="http://schemas.microsoft.com/office/drawing/2014/main" id="{6E6093D4-EC94-B3D6-AD7F-616AD039E2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5794" y="3292999"/>
            <a:ext cx="6477000" cy="3443615"/>
          </a:xfrm>
          <a:prstGeom prst="rect">
            <a:avLst/>
          </a:prstGeom>
        </p:spPr>
      </p:pic>
      <p:sp>
        <p:nvSpPr>
          <p:cNvPr id="2" name="TextBox 1">
            <a:extLst>
              <a:ext uri="{FF2B5EF4-FFF2-40B4-BE49-F238E27FC236}">
                <a16:creationId xmlns:a16="http://schemas.microsoft.com/office/drawing/2014/main" id="{A255BCC6-24B0-2D4C-43BB-D8092A6AA294}"/>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
        <p:nvSpPr>
          <p:cNvPr id="3" name="TextBox 2">
            <a:extLst>
              <a:ext uri="{FF2B5EF4-FFF2-40B4-BE49-F238E27FC236}">
                <a16:creationId xmlns:a16="http://schemas.microsoft.com/office/drawing/2014/main" id="{91B4C28D-2DA1-72DF-7659-78047630ABCF}"/>
              </a:ext>
            </a:extLst>
          </p:cNvPr>
          <p:cNvSpPr txBox="1"/>
          <p:nvPr/>
        </p:nvSpPr>
        <p:spPr>
          <a:xfrm>
            <a:off x="6309088" y="6366815"/>
            <a:ext cx="1593706" cy="246221"/>
          </a:xfrm>
          <a:prstGeom prst="rect">
            <a:avLst/>
          </a:prstGeom>
          <a:noFill/>
        </p:spPr>
        <p:txBody>
          <a:bodyPr wrap="none" rtlCol="0">
            <a:spAutoFit/>
          </a:bodyPr>
          <a:lstStyle/>
          <a:p>
            <a:r>
              <a:rPr lang="en-US" sz="1000" b="1" dirty="0"/>
              <a:t>Credit: Pike County CD</a:t>
            </a:r>
          </a:p>
        </p:txBody>
      </p:sp>
    </p:spTree>
    <p:extLst>
      <p:ext uri="{BB962C8B-B14F-4D97-AF65-F5344CB8AC3E}">
        <p14:creationId xmlns:p14="http://schemas.microsoft.com/office/powerpoint/2010/main" val="175830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1092D-025D-1AE4-F3C9-9FF1E65A6A10}"/>
              </a:ext>
            </a:extLst>
          </p:cNvPr>
          <p:cNvSpPr/>
          <p:nvPr/>
        </p:nvSpPr>
        <p:spPr bwMode="auto">
          <a:xfrm>
            <a:off x="0" y="-2513"/>
            <a:ext cx="5105400" cy="6860513"/>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pic>
        <p:nvPicPr>
          <p:cNvPr id="8" name="Content Placeholder 5">
            <a:extLst>
              <a:ext uri="{FF2B5EF4-FFF2-40B4-BE49-F238E27FC236}">
                <a16:creationId xmlns:a16="http://schemas.microsoft.com/office/drawing/2014/main" id="{A91305BF-415F-126D-6F60-545486EB8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7"/>
          <a:stretch/>
        </p:blipFill>
        <p:spPr bwMode="auto">
          <a:xfrm>
            <a:off x="5105400" y="-2513"/>
            <a:ext cx="4038600" cy="6860514"/>
          </a:xfrm>
          <a:prstGeom prst="rect">
            <a:avLst/>
          </a:prstGeom>
          <a:noFill/>
          <a:ln w="76200">
            <a:solidFill>
              <a:schemeClr val="accent6">
                <a:lumMod val="50000"/>
              </a:schemeClr>
            </a:solidFill>
            <a:miter lim="800000"/>
            <a:headEnd/>
            <a:tailEnd/>
          </a:ln>
        </p:spPr>
      </p:pic>
      <p:sp>
        <p:nvSpPr>
          <p:cNvPr id="9" name="TextBox 8">
            <a:extLst>
              <a:ext uri="{FF2B5EF4-FFF2-40B4-BE49-F238E27FC236}">
                <a16:creationId xmlns:a16="http://schemas.microsoft.com/office/drawing/2014/main" id="{D33EF75F-BC5E-2F3F-F1BC-7850C4A24BDD}"/>
              </a:ext>
            </a:extLst>
          </p:cNvPr>
          <p:cNvSpPr txBox="1"/>
          <p:nvPr/>
        </p:nvSpPr>
        <p:spPr>
          <a:xfrm>
            <a:off x="295275" y="295275"/>
            <a:ext cx="4581525" cy="5355312"/>
          </a:xfrm>
          <a:prstGeom prst="rect">
            <a:avLst/>
          </a:prstGeom>
          <a:noFill/>
        </p:spPr>
        <p:txBody>
          <a:bodyPr wrap="square" rtlCol="0">
            <a:spAutoFit/>
          </a:bodyPr>
          <a:lstStyle/>
          <a:p>
            <a:r>
              <a:rPr lang="en-US" sz="2600" b="1" u="sng" dirty="0">
                <a:solidFill>
                  <a:srgbClr val="FFFF00"/>
                </a:solidFill>
              </a:rPr>
              <a:t>Small Slip and Slide Repair</a:t>
            </a:r>
          </a:p>
          <a:p>
            <a:endParaRPr lang="en-US" sz="2400" b="1" dirty="0">
              <a:solidFill>
                <a:schemeClr val="bg1"/>
              </a:solidFill>
            </a:endParaRPr>
          </a:p>
          <a:p>
            <a:endParaRPr lang="en-US" sz="2400" b="1" dirty="0">
              <a:solidFill>
                <a:schemeClr val="bg1"/>
              </a:solidFill>
            </a:endParaRPr>
          </a:p>
          <a:p>
            <a:pPr marL="342900" indent="-342900">
              <a:buFont typeface="Arial" panose="020B0604020202020204" pitchFamily="34" charset="0"/>
              <a:buChar char="•"/>
            </a:pPr>
            <a:r>
              <a:rPr lang="en-US" sz="2400" b="1" u="sng" dirty="0">
                <a:solidFill>
                  <a:schemeClr val="bg1">
                    <a:lumMod val="50000"/>
                  </a:schemeClr>
                </a:solidFill>
              </a:rPr>
              <a:t>The </a:t>
            </a:r>
            <a:r>
              <a:rPr lang="en-US" sz="2400" u="sng" dirty="0">
                <a:solidFill>
                  <a:schemeClr val="bg1">
                    <a:lumMod val="50000"/>
                  </a:schemeClr>
                </a:solidFill>
              </a:rPr>
              <a:t>Basics</a:t>
            </a:r>
          </a:p>
          <a:p>
            <a:pPr marL="342900" indent="-342900">
              <a:buFont typeface="Arial" panose="020B0604020202020204" pitchFamily="34" charset="0"/>
              <a:buChar char="•"/>
            </a:pPr>
            <a:endParaRPr lang="en-US" sz="2400" b="1" u="sng" dirty="0">
              <a:solidFill>
                <a:schemeClr val="bg1"/>
              </a:solidFill>
            </a:endParaRPr>
          </a:p>
          <a:p>
            <a:pPr marL="342900" indent="-342900">
              <a:buFont typeface="Arial" panose="020B0604020202020204" pitchFamily="34" charset="0"/>
              <a:buChar char="•"/>
            </a:pPr>
            <a:r>
              <a:rPr lang="en-US" sz="2400" b="1" u="sng" dirty="0">
                <a:solidFill>
                  <a:srgbClr val="FFFF00"/>
                </a:solidFill>
              </a:rPr>
              <a:t>A Plan of Attack</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u="sng" dirty="0">
                <a:solidFill>
                  <a:schemeClr val="bg1"/>
                </a:solidFill>
              </a:rPr>
              <a:t>Example 1</a:t>
            </a:r>
            <a:r>
              <a:rPr lang="en-US" sz="2400" dirty="0">
                <a:solidFill>
                  <a:schemeClr val="bg1"/>
                </a:solidFill>
              </a:rPr>
              <a:t>: </a:t>
            </a:r>
            <a:r>
              <a:rPr lang="en-US" sz="2000" dirty="0">
                <a:solidFill>
                  <a:schemeClr val="bg1"/>
                </a:solidFill>
              </a:rPr>
              <a:t>Sizer Run Rd &amp; Hunts Run Rd, Cameron County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400" u="sng" dirty="0">
                <a:solidFill>
                  <a:schemeClr val="bg1"/>
                </a:solidFill>
              </a:rPr>
              <a:t>Example 2</a:t>
            </a:r>
            <a:r>
              <a:rPr lang="en-US" sz="2400" dirty="0">
                <a:solidFill>
                  <a:schemeClr val="bg1"/>
                </a:solidFill>
              </a:rPr>
              <a:t>: </a:t>
            </a:r>
            <a:r>
              <a:rPr lang="en-US" sz="2000" dirty="0">
                <a:solidFill>
                  <a:schemeClr val="bg1"/>
                </a:solidFill>
              </a:rPr>
              <a:t>Lick Creek Rd, Schrader Creek Rd, South Black Creek Rd Sullivan County</a:t>
            </a:r>
          </a:p>
          <a:p>
            <a:endParaRPr lang="en-US" sz="2000" dirty="0">
              <a:solidFill>
                <a:schemeClr val="bg1"/>
              </a:solidFill>
            </a:endParaRPr>
          </a:p>
          <a:p>
            <a:endParaRPr lang="en-US" sz="2400" b="1" dirty="0">
              <a:solidFill>
                <a:schemeClr val="bg1"/>
              </a:solidFill>
            </a:endParaRPr>
          </a:p>
        </p:txBody>
      </p:sp>
      <p:sp>
        <p:nvSpPr>
          <p:cNvPr id="3" name="TextBox 2">
            <a:extLst>
              <a:ext uri="{FF2B5EF4-FFF2-40B4-BE49-F238E27FC236}">
                <a16:creationId xmlns:a16="http://schemas.microsoft.com/office/drawing/2014/main" id="{F92C018C-D456-E5A6-FD02-D0428A4072D5}"/>
              </a:ext>
            </a:extLst>
          </p:cNvPr>
          <p:cNvSpPr txBox="1"/>
          <p:nvPr/>
        </p:nvSpPr>
        <p:spPr>
          <a:xfrm>
            <a:off x="6459854" y="6398588"/>
            <a:ext cx="1887055"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408195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13E782F-13C2-9F64-641E-144A57E20064}"/>
              </a:ext>
            </a:extLst>
          </p:cNvPr>
          <p:cNvSpPr txBox="1"/>
          <p:nvPr/>
        </p:nvSpPr>
        <p:spPr>
          <a:xfrm>
            <a:off x="242498" y="1191238"/>
            <a:ext cx="2559425" cy="175432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Scenarios 1</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through 4</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Site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Rotational failure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Cohesive or sandy soil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or without groundwater concerns </a:t>
            </a:r>
            <a:endParaRPr lang="en-US" dirty="0">
              <a:solidFill>
                <a:prstClr val="black"/>
              </a:solidFill>
              <a:latin typeface="Calibri"/>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3464653" y="1191238"/>
            <a:ext cx="4630723"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Recommended Stabilization Approach for all </a:t>
            </a:r>
            <a:r>
              <a:rPr kumimoji="0" lang="en-US" sz="1800" b="1" i="0" u="sng" strike="noStrike" kern="1200" cap="none" spc="0" normalizeH="0" baseline="0" noProof="0" dirty="0">
                <a:ln>
                  <a:noFill/>
                </a:ln>
                <a:solidFill>
                  <a:prstClr val="black"/>
                </a:solidFill>
                <a:effectLst/>
                <a:uLnTx/>
                <a:uFillTx/>
                <a:latin typeface="Calibri"/>
                <a:ea typeface="+mn-ea"/>
                <a:cs typeface="+mn-cs"/>
              </a:rPr>
              <a:t>small</a:t>
            </a:r>
            <a:r>
              <a:rPr kumimoji="0" lang="en-US" sz="1800" b="1" i="0" u="none" strike="noStrike" kern="1200" cap="none" spc="0" normalizeH="0" baseline="0" noProof="0" dirty="0">
                <a:ln>
                  <a:noFill/>
                </a:ln>
                <a:solidFill>
                  <a:prstClr val="black"/>
                </a:solidFill>
                <a:effectLst/>
                <a:uLnTx/>
                <a:uFillTx/>
                <a:latin typeface="Calibri"/>
                <a:ea typeface="+mn-ea"/>
                <a:cs typeface="+mn-cs"/>
              </a:rPr>
              <a:t> rotational failures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Remove and replace poor soils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Add drainage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Add</a:t>
            </a:r>
            <a:r>
              <a:rPr kumimoji="0" lang="en-US" sz="1800" b="0" i="0" u="none" strike="noStrike" kern="1200" cap="none" spc="0" normalizeH="0" baseline="0" noProof="0" dirty="0">
                <a:ln>
                  <a:noFill/>
                </a:ln>
                <a:solidFill>
                  <a:prstClr val="black"/>
                </a:solidFill>
                <a:effectLst/>
                <a:uLnTx/>
                <a:uFillTx/>
                <a:latin typeface="Calibri"/>
                <a:ea typeface="+mn-ea"/>
                <a:cs typeface="+mn-cs"/>
              </a:rPr>
              <a:t> vegetative cover, hard armoring or both (hard armor sandy soils to prevent erosion)</a:t>
            </a:r>
            <a:endParaRPr lang="en-US" dirty="0"/>
          </a:p>
        </p:txBody>
      </p:sp>
      <p:pic>
        <p:nvPicPr>
          <p:cNvPr id="7" name="Picture 6">
            <a:extLst>
              <a:ext uri="{FF2B5EF4-FFF2-40B4-BE49-F238E27FC236}">
                <a16:creationId xmlns:a16="http://schemas.microsoft.com/office/drawing/2014/main" id="{BDB2D4F4-E066-17F4-373A-E7F9E3325A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214" y="3092710"/>
            <a:ext cx="4363804" cy="3690115"/>
          </a:xfrm>
          <a:prstGeom prst="rect">
            <a:avLst/>
          </a:prstGeom>
        </p:spPr>
      </p:pic>
      <p:pic>
        <p:nvPicPr>
          <p:cNvPr id="10" name="Picture 9">
            <a:extLst>
              <a:ext uri="{FF2B5EF4-FFF2-40B4-BE49-F238E27FC236}">
                <a16:creationId xmlns:a16="http://schemas.microsoft.com/office/drawing/2014/main" id="{0CB3C673-474F-C469-DAA1-F4B3C62C37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982" y="3046500"/>
            <a:ext cx="4228051" cy="3782536"/>
          </a:xfrm>
          <a:prstGeom prst="rect">
            <a:avLst/>
          </a:prstGeom>
        </p:spPr>
      </p:pic>
      <p:cxnSp>
        <p:nvCxnSpPr>
          <p:cNvPr id="12" name="Straight Arrow Connector 11">
            <a:extLst>
              <a:ext uri="{FF2B5EF4-FFF2-40B4-BE49-F238E27FC236}">
                <a16:creationId xmlns:a16="http://schemas.microsoft.com/office/drawing/2014/main" id="{5747A6E1-144C-E3E0-4E98-9C1EB803D7FD}"/>
              </a:ext>
            </a:extLst>
          </p:cNvPr>
          <p:cNvCxnSpPr>
            <a:cxnSpLocks/>
          </p:cNvCxnSpPr>
          <p:nvPr/>
        </p:nvCxnSpPr>
        <p:spPr>
          <a:xfrm>
            <a:off x="6266576" y="3429000"/>
            <a:ext cx="96473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8624C6-B8A6-F800-05F1-DCAB6ED7381F}"/>
              </a:ext>
            </a:extLst>
          </p:cNvPr>
          <p:cNvCxnSpPr>
            <a:cxnSpLocks/>
          </p:cNvCxnSpPr>
          <p:nvPr/>
        </p:nvCxnSpPr>
        <p:spPr>
          <a:xfrm>
            <a:off x="1192634" y="3459895"/>
            <a:ext cx="96473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A104BF-9B97-335D-FC8F-756F506256E9}"/>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136498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252642"/>
            <a:ext cx="8790035" cy="1477328"/>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Drainage features remove groundwater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Fill‐and‐regrade work adds stability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Place drains near the toe of the slope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significant rotational failure has already occurred, </a:t>
            </a:r>
            <a:r>
              <a:rPr lang="en-US" dirty="0">
                <a:highlight>
                  <a:srgbClr val="FFCC99"/>
                </a:highlight>
              </a:rPr>
              <a:t>rebuild the slope with as low of a slope angle as possible</a:t>
            </a:r>
            <a:r>
              <a:rPr lang="en-US" dirty="0"/>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91A4782-ED24-388D-AD75-836C4A1610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982" y="3036642"/>
            <a:ext cx="6240910" cy="3630019"/>
          </a:xfrm>
          <a:prstGeom prst="rect">
            <a:avLst/>
          </a:prstGeom>
        </p:spPr>
      </p:pic>
      <p:pic>
        <p:nvPicPr>
          <p:cNvPr id="11" name="Picture 10">
            <a:extLst>
              <a:ext uri="{FF2B5EF4-FFF2-40B4-BE49-F238E27FC236}">
                <a16:creationId xmlns:a16="http://schemas.microsoft.com/office/drawing/2014/main" id="{8B4861F8-B1F8-023A-F12C-8D9D60E90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4804" y="2947588"/>
            <a:ext cx="2472213" cy="3808129"/>
          </a:xfrm>
          <a:prstGeom prst="rect">
            <a:avLst/>
          </a:prstGeom>
        </p:spPr>
      </p:pic>
      <p:cxnSp>
        <p:nvCxnSpPr>
          <p:cNvPr id="16" name="Straight Arrow Connector 15">
            <a:extLst>
              <a:ext uri="{FF2B5EF4-FFF2-40B4-BE49-F238E27FC236}">
                <a16:creationId xmlns:a16="http://schemas.microsoft.com/office/drawing/2014/main" id="{F0A120CC-B1B4-C910-C8E2-80781E1CAC85}"/>
              </a:ext>
            </a:extLst>
          </p:cNvPr>
          <p:cNvCxnSpPr>
            <a:cxnSpLocks/>
          </p:cNvCxnSpPr>
          <p:nvPr/>
        </p:nvCxnSpPr>
        <p:spPr>
          <a:xfrm>
            <a:off x="1568741" y="4295163"/>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79FCDC-3AB5-4294-0938-7EDE24B628F9}"/>
              </a:ext>
            </a:extLst>
          </p:cNvPr>
          <p:cNvCxnSpPr>
            <a:cxnSpLocks/>
          </p:cNvCxnSpPr>
          <p:nvPr/>
        </p:nvCxnSpPr>
        <p:spPr>
          <a:xfrm>
            <a:off x="6779702" y="4048792"/>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4566513-97D7-E285-1B06-A153207E78BD}"/>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308910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252642"/>
            <a:ext cx="8790035"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CC99"/>
                </a:highlight>
                <a:uLnTx/>
                <a:uFillTx/>
                <a:latin typeface="Calibri"/>
                <a:ea typeface="+mn-ea"/>
                <a:cs typeface="+mn-cs"/>
              </a:rPr>
              <a:t>Specific to Sandy Soils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Surface cover is very important for slopes with granular soil because erosion is a concern. Surface erosion can cause geometric inconsistencies that lead to failure. Erosion can often cause washout failure.  </a:t>
            </a:r>
            <a:r>
              <a:rPr kumimoji="0" lang="en-US" sz="1800" b="0" i="0" u="none" strike="noStrike" kern="1200" cap="none" spc="0" normalizeH="0" baseline="0" noProof="0" dirty="0">
                <a:ln>
                  <a:noFill/>
                </a:ln>
                <a:solidFill>
                  <a:prstClr val="black"/>
                </a:solidFill>
                <a:effectLst/>
                <a:highlight>
                  <a:srgbClr val="FFCC99"/>
                </a:highlight>
                <a:uLnTx/>
                <a:uFillTx/>
                <a:latin typeface="Calibri"/>
                <a:ea typeface="+mn-ea"/>
                <a:cs typeface="+mn-cs"/>
              </a:rPr>
              <a:t>Use a hard armor surface cover (riprap or coarse gravel).</a:t>
            </a:r>
          </a:p>
        </p:txBody>
      </p:sp>
      <p:pic>
        <p:nvPicPr>
          <p:cNvPr id="6" name="Picture 5">
            <a:extLst>
              <a:ext uri="{FF2B5EF4-FFF2-40B4-BE49-F238E27FC236}">
                <a16:creationId xmlns:a16="http://schemas.microsoft.com/office/drawing/2014/main" id="{19FA34F1-F0F3-C7CF-2017-6F31E40E1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82" y="2611044"/>
            <a:ext cx="2849771" cy="4125570"/>
          </a:xfrm>
          <a:prstGeom prst="rect">
            <a:avLst/>
          </a:prstGeom>
        </p:spPr>
      </p:pic>
      <p:pic>
        <p:nvPicPr>
          <p:cNvPr id="9" name="Picture 8">
            <a:extLst>
              <a:ext uri="{FF2B5EF4-FFF2-40B4-BE49-F238E27FC236}">
                <a16:creationId xmlns:a16="http://schemas.microsoft.com/office/drawing/2014/main" id="{4B5F622D-568F-C280-CD7E-DC76B884CD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5057" y="2604901"/>
            <a:ext cx="5821960" cy="4131713"/>
          </a:xfrm>
          <a:prstGeom prst="rect">
            <a:avLst/>
          </a:prstGeom>
        </p:spPr>
      </p:pic>
      <p:pic>
        <p:nvPicPr>
          <p:cNvPr id="5" name="Picture 4">
            <a:extLst>
              <a:ext uri="{FF2B5EF4-FFF2-40B4-BE49-F238E27FC236}">
                <a16:creationId xmlns:a16="http://schemas.microsoft.com/office/drawing/2014/main" id="{B610BA5B-6E55-A5FE-ECC8-9D2D482C78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2253" y="2611209"/>
            <a:ext cx="1844764" cy="1386112"/>
          </a:xfrm>
          <a:prstGeom prst="rect">
            <a:avLst/>
          </a:prstGeom>
          <a:ln w="28575">
            <a:solidFill>
              <a:schemeClr val="tx1"/>
            </a:solidFill>
          </a:ln>
        </p:spPr>
      </p:pic>
      <p:cxnSp>
        <p:nvCxnSpPr>
          <p:cNvPr id="18" name="Straight Arrow Connector 17">
            <a:extLst>
              <a:ext uri="{FF2B5EF4-FFF2-40B4-BE49-F238E27FC236}">
                <a16:creationId xmlns:a16="http://schemas.microsoft.com/office/drawing/2014/main" id="{AE79FCDC-3AB5-4294-0938-7EDE24B628F9}"/>
              </a:ext>
            </a:extLst>
          </p:cNvPr>
          <p:cNvCxnSpPr>
            <a:cxnSpLocks/>
          </p:cNvCxnSpPr>
          <p:nvPr/>
        </p:nvCxnSpPr>
        <p:spPr>
          <a:xfrm>
            <a:off x="7741277" y="2631586"/>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A120CC-B1B4-C910-C8E2-80781E1CAC85}"/>
              </a:ext>
            </a:extLst>
          </p:cNvPr>
          <p:cNvCxnSpPr>
            <a:cxnSpLocks/>
          </p:cNvCxnSpPr>
          <p:nvPr/>
        </p:nvCxnSpPr>
        <p:spPr>
          <a:xfrm>
            <a:off x="1281687" y="5362194"/>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6B26F6-6617-2102-3E66-227813E3B634}"/>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
        <p:nvSpPr>
          <p:cNvPr id="4" name="TextBox 3">
            <a:extLst>
              <a:ext uri="{FF2B5EF4-FFF2-40B4-BE49-F238E27FC236}">
                <a16:creationId xmlns:a16="http://schemas.microsoft.com/office/drawing/2014/main" id="{69828C7A-C260-E62E-B995-E8753387440C}"/>
              </a:ext>
            </a:extLst>
          </p:cNvPr>
          <p:cNvSpPr txBox="1"/>
          <p:nvPr/>
        </p:nvSpPr>
        <p:spPr>
          <a:xfrm>
            <a:off x="7189263" y="6445068"/>
            <a:ext cx="1744388" cy="246221"/>
          </a:xfrm>
          <a:prstGeom prst="rect">
            <a:avLst/>
          </a:prstGeom>
          <a:noFill/>
        </p:spPr>
        <p:txBody>
          <a:bodyPr wrap="none" rtlCol="0">
            <a:spAutoFit/>
          </a:bodyPr>
          <a:lstStyle/>
          <a:p>
            <a:r>
              <a:rPr lang="en-US" sz="1000" b="1" dirty="0"/>
              <a:t>Credit: Wayne County CD</a:t>
            </a:r>
          </a:p>
        </p:txBody>
      </p:sp>
    </p:spTree>
    <p:extLst>
      <p:ext uri="{BB962C8B-B14F-4D97-AF65-F5344CB8AC3E}">
        <p14:creationId xmlns:p14="http://schemas.microsoft.com/office/powerpoint/2010/main" val="397148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13E782F-13C2-9F64-641E-144A57E20064}"/>
              </a:ext>
            </a:extLst>
          </p:cNvPr>
          <p:cNvSpPr txBox="1"/>
          <p:nvPr/>
        </p:nvSpPr>
        <p:spPr>
          <a:xfrm>
            <a:off x="242498" y="1191238"/>
            <a:ext cx="2559425" cy="175432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Scenarios 5</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through 8</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Site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Creep failure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Cohesive or sandy soil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or without groundwater concerns </a:t>
            </a:r>
          </a:p>
        </p:txBody>
      </p:sp>
      <p:cxnSp>
        <p:nvCxnSpPr>
          <p:cNvPr id="12" name="Straight Arrow Connector 11">
            <a:extLst>
              <a:ext uri="{FF2B5EF4-FFF2-40B4-BE49-F238E27FC236}">
                <a16:creationId xmlns:a16="http://schemas.microsoft.com/office/drawing/2014/main" id="{5747A6E1-144C-E3E0-4E98-9C1EB803D7FD}"/>
              </a:ext>
            </a:extLst>
          </p:cNvPr>
          <p:cNvCxnSpPr>
            <a:cxnSpLocks/>
          </p:cNvCxnSpPr>
          <p:nvPr/>
        </p:nvCxnSpPr>
        <p:spPr>
          <a:xfrm>
            <a:off x="9387281" y="3286387"/>
            <a:ext cx="96473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8624C6-B8A6-F800-05F1-DCAB6ED7381F}"/>
              </a:ext>
            </a:extLst>
          </p:cNvPr>
          <p:cNvCxnSpPr>
            <a:cxnSpLocks/>
          </p:cNvCxnSpPr>
          <p:nvPr/>
        </p:nvCxnSpPr>
        <p:spPr>
          <a:xfrm>
            <a:off x="-964734" y="3286387"/>
            <a:ext cx="96473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CE7F30-97AD-E8CF-12DA-B868007E7C63}"/>
              </a:ext>
            </a:extLst>
          </p:cNvPr>
          <p:cNvSpPr txBox="1"/>
          <p:nvPr/>
        </p:nvSpPr>
        <p:spPr>
          <a:xfrm>
            <a:off x="3464653" y="1191238"/>
            <a:ext cx="4630723"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Recommended Stabilization Approach for all </a:t>
            </a:r>
            <a:r>
              <a:rPr kumimoji="0" lang="en-US" sz="1800" b="1" i="0" u="sng" strike="noStrike" kern="1200" cap="none" spc="0" normalizeH="0" baseline="0" noProof="0" dirty="0">
                <a:ln>
                  <a:noFill/>
                </a:ln>
                <a:solidFill>
                  <a:prstClr val="black"/>
                </a:solidFill>
                <a:effectLst/>
                <a:uLnTx/>
                <a:uFillTx/>
                <a:latin typeface="Calibri"/>
                <a:ea typeface="+mn-ea"/>
                <a:cs typeface="+mn-cs"/>
              </a:rPr>
              <a:t>small</a:t>
            </a:r>
            <a:r>
              <a:rPr kumimoji="0" lang="en-US" sz="1800" b="1" i="0" u="none" strike="noStrike" kern="1200" cap="none" spc="0" normalizeH="0" baseline="0" noProof="0" dirty="0">
                <a:ln>
                  <a:noFill/>
                </a:ln>
                <a:solidFill>
                  <a:prstClr val="black"/>
                </a:solidFill>
                <a:effectLst/>
                <a:uLnTx/>
                <a:uFillTx/>
                <a:latin typeface="Calibri"/>
                <a:ea typeface="+mn-ea"/>
                <a:cs typeface="+mn-cs"/>
              </a:rPr>
              <a:t> creep failures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Remove and replace poor soils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Add drainage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Add</a:t>
            </a:r>
            <a:r>
              <a:rPr kumimoji="0" lang="en-US" sz="1800" b="0" i="0" u="none" strike="noStrike" kern="1200" cap="none" spc="0" normalizeH="0" baseline="0" noProof="0" dirty="0">
                <a:ln>
                  <a:noFill/>
                </a:ln>
                <a:solidFill>
                  <a:prstClr val="black"/>
                </a:solidFill>
                <a:effectLst/>
                <a:uLnTx/>
                <a:uFillTx/>
                <a:latin typeface="Calibri"/>
                <a:ea typeface="+mn-ea"/>
                <a:cs typeface="+mn-cs"/>
              </a:rPr>
              <a:t> vegetative cover, hard armoring or both (hard armor sandy soils to prevent erosion)</a:t>
            </a:r>
            <a:endParaRPr lang="en-US" dirty="0"/>
          </a:p>
        </p:txBody>
      </p:sp>
      <p:pic>
        <p:nvPicPr>
          <p:cNvPr id="9" name="Picture 8">
            <a:extLst>
              <a:ext uri="{FF2B5EF4-FFF2-40B4-BE49-F238E27FC236}">
                <a16:creationId xmlns:a16="http://schemas.microsoft.com/office/drawing/2014/main" id="{0AE38DAD-BB1F-6328-E3D9-E01549336118}"/>
              </a:ext>
            </a:extLst>
          </p:cNvPr>
          <p:cNvPicPr>
            <a:picLocks noChangeAspect="1"/>
          </p:cNvPicPr>
          <p:nvPr/>
        </p:nvPicPr>
        <p:blipFill>
          <a:blip r:embed="rId3"/>
          <a:stretch>
            <a:fillRect/>
          </a:stretch>
        </p:blipFill>
        <p:spPr>
          <a:xfrm>
            <a:off x="5425351" y="3049732"/>
            <a:ext cx="3356407" cy="3773352"/>
          </a:xfrm>
          <a:prstGeom prst="rect">
            <a:avLst/>
          </a:prstGeom>
        </p:spPr>
      </p:pic>
      <p:pic>
        <p:nvPicPr>
          <p:cNvPr id="13" name="Picture 12">
            <a:extLst>
              <a:ext uri="{FF2B5EF4-FFF2-40B4-BE49-F238E27FC236}">
                <a16:creationId xmlns:a16="http://schemas.microsoft.com/office/drawing/2014/main" id="{2FA7ED69-C97C-907F-5A36-D9638D5905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 y="3049732"/>
            <a:ext cx="4980418" cy="3746332"/>
          </a:xfrm>
          <a:prstGeom prst="rect">
            <a:avLst/>
          </a:prstGeom>
        </p:spPr>
      </p:pic>
      <p:sp>
        <p:nvSpPr>
          <p:cNvPr id="2" name="TextBox 1">
            <a:extLst>
              <a:ext uri="{FF2B5EF4-FFF2-40B4-BE49-F238E27FC236}">
                <a16:creationId xmlns:a16="http://schemas.microsoft.com/office/drawing/2014/main" id="{267EB566-FE13-B588-6EB2-AED79E12EC69}"/>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
        <p:nvSpPr>
          <p:cNvPr id="4" name="TextBox 3">
            <a:extLst>
              <a:ext uri="{FF2B5EF4-FFF2-40B4-BE49-F238E27FC236}">
                <a16:creationId xmlns:a16="http://schemas.microsoft.com/office/drawing/2014/main" id="{D06612A2-BBB6-17E2-FEA9-546F8A2478DA}"/>
              </a:ext>
            </a:extLst>
          </p:cNvPr>
          <p:cNvSpPr txBox="1"/>
          <p:nvPr/>
        </p:nvSpPr>
        <p:spPr>
          <a:xfrm>
            <a:off x="3202304" y="6494307"/>
            <a:ext cx="1744388" cy="246221"/>
          </a:xfrm>
          <a:prstGeom prst="rect">
            <a:avLst/>
          </a:prstGeom>
          <a:noFill/>
        </p:spPr>
        <p:txBody>
          <a:bodyPr wrap="none" rtlCol="0">
            <a:spAutoFit/>
          </a:bodyPr>
          <a:lstStyle/>
          <a:p>
            <a:r>
              <a:rPr lang="en-US" sz="1000" b="1" dirty="0"/>
              <a:t>Credit: Wayne County CD</a:t>
            </a:r>
          </a:p>
        </p:txBody>
      </p:sp>
    </p:spTree>
    <p:extLst>
      <p:ext uri="{BB962C8B-B14F-4D97-AF65-F5344CB8AC3E}">
        <p14:creationId xmlns:p14="http://schemas.microsoft.com/office/powerpoint/2010/main" val="379414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133288"/>
            <a:ext cx="8790035" cy="1477328"/>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Drainage features remove groundwater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Fill‐and‐regrade work adds stability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Place drains near the toe of the slope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CC99"/>
                </a:highlight>
              </a:rPr>
              <a:t>For creep failures, if soil cannot be removed and replaced, use a buttress at toe of the slope to stabilize the bank</a:t>
            </a:r>
            <a:r>
              <a:rPr lang="en-US" dirty="0"/>
              <a: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cxnSp>
        <p:nvCxnSpPr>
          <p:cNvPr id="16" name="Straight Arrow Connector 15">
            <a:extLst>
              <a:ext uri="{FF2B5EF4-FFF2-40B4-BE49-F238E27FC236}">
                <a16:creationId xmlns:a16="http://schemas.microsoft.com/office/drawing/2014/main" id="{F0A120CC-B1B4-C910-C8E2-80781E1CAC85}"/>
              </a:ext>
            </a:extLst>
          </p:cNvPr>
          <p:cNvCxnSpPr>
            <a:cxnSpLocks/>
          </p:cNvCxnSpPr>
          <p:nvPr/>
        </p:nvCxnSpPr>
        <p:spPr>
          <a:xfrm>
            <a:off x="1568741" y="4295163"/>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79FCDC-3AB5-4294-0938-7EDE24B628F9}"/>
              </a:ext>
            </a:extLst>
          </p:cNvPr>
          <p:cNvCxnSpPr>
            <a:cxnSpLocks/>
          </p:cNvCxnSpPr>
          <p:nvPr/>
        </p:nvCxnSpPr>
        <p:spPr>
          <a:xfrm>
            <a:off x="9685272" y="3578773"/>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0A3A01-95E8-F00C-31BD-8B01A773D5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982" y="2699192"/>
            <a:ext cx="5232888" cy="3993773"/>
          </a:xfrm>
          <a:prstGeom prst="rect">
            <a:avLst/>
          </a:prstGeom>
        </p:spPr>
      </p:pic>
      <p:pic>
        <p:nvPicPr>
          <p:cNvPr id="9" name="Picture 8">
            <a:extLst>
              <a:ext uri="{FF2B5EF4-FFF2-40B4-BE49-F238E27FC236}">
                <a16:creationId xmlns:a16="http://schemas.microsoft.com/office/drawing/2014/main" id="{07839758-50A7-C65E-91E7-7331BD22EF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8770" y="2699191"/>
            <a:ext cx="3318247" cy="3993773"/>
          </a:xfrm>
          <a:prstGeom prst="rect">
            <a:avLst/>
          </a:prstGeom>
        </p:spPr>
      </p:pic>
      <p:sp>
        <p:nvSpPr>
          <p:cNvPr id="3" name="TextBox 2">
            <a:extLst>
              <a:ext uri="{FF2B5EF4-FFF2-40B4-BE49-F238E27FC236}">
                <a16:creationId xmlns:a16="http://schemas.microsoft.com/office/drawing/2014/main" id="{7FA665DB-8604-C6E4-F0D8-F5F7EC6360AD}"/>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62971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17331" y="2810311"/>
            <a:ext cx="4116922" cy="3841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133288"/>
            <a:ext cx="8790035" cy="523220"/>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Repair for Rotational Failures (Slumps)</a:t>
            </a:r>
          </a:p>
        </p:txBody>
      </p:sp>
      <p:sp>
        <p:nvSpPr>
          <p:cNvPr id="3" name="TextBox 2">
            <a:extLst>
              <a:ext uri="{FF2B5EF4-FFF2-40B4-BE49-F238E27FC236}">
                <a16:creationId xmlns:a16="http://schemas.microsoft.com/office/drawing/2014/main" id="{8037A6F8-ED90-B1A9-8B1A-BBD08D69AC75}"/>
              </a:ext>
            </a:extLst>
          </p:cNvPr>
          <p:cNvSpPr txBox="1"/>
          <p:nvPr/>
        </p:nvSpPr>
        <p:spPr>
          <a:xfrm>
            <a:off x="217332" y="1777725"/>
            <a:ext cx="3977164" cy="923330"/>
          </a:xfrm>
          <a:prstGeom prst="rect">
            <a:avLst/>
          </a:prstGeom>
          <a:solidFill>
            <a:schemeClr val="bg1"/>
          </a:solidFill>
        </p:spPr>
        <p:txBody>
          <a:bodyPr wrap="square" rtlCol="0">
            <a:spAutoFit/>
          </a:bodyPr>
          <a:lstStyle/>
          <a:p>
            <a:r>
              <a:rPr lang="en-US" dirty="0">
                <a:highlight>
                  <a:srgbClr val="FFCC99"/>
                </a:highlight>
              </a:rPr>
              <a:t>With blocks, geosynthetics, competent fill,</a:t>
            </a:r>
            <a:r>
              <a:rPr lang="en-US" dirty="0"/>
              <a:t> drainage, and cover (to control erosion)</a:t>
            </a:r>
          </a:p>
        </p:txBody>
      </p:sp>
      <p:cxnSp>
        <p:nvCxnSpPr>
          <p:cNvPr id="7" name="Straight Connector 6">
            <a:extLst>
              <a:ext uri="{FF2B5EF4-FFF2-40B4-BE49-F238E27FC236}">
                <a16:creationId xmlns:a16="http://schemas.microsoft.com/office/drawing/2014/main" id="{94F6FD8B-0B32-82FB-F6FE-9D33202FBA0A}"/>
              </a:ext>
            </a:extLst>
          </p:cNvPr>
          <p:cNvCxnSpPr/>
          <p:nvPr/>
        </p:nvCxnSpPr>
        <p:spPr>
          <a:xfrm>
            <a:off x="504202" y="3008120"/>
            <a:ext cx="623843" cy="94003"/>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048D7A9C-BE4D-6F52-682A-DCB1977D1034}"/>
              </a:ext>
            </a:extLst>
          </p:cNvPr>
          <p:cNvSpPr/>
          <p:nvPr/>
        </p:nvSpPr>
        <p:spPr>
          <a:xfrm rot="11061045">
            <a:off x="1064869" y="2329342"/>
            <a:ext cx="2368821" cy="2289385"/>
          </a:xfrm>
          <a:prstGeom prst="arc">
            <a:avLst>
              <a:gd name="adj1" fmla="val 15695766"/>
              <a:gd name="adj2" fmla="val 870002"/>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E4A3916-3E39-1D51-5AAF-6B3E4F0D0C43}"/>
              </a:ext>
            </a:extLst>
          </p:cNvPr>
          <p:cNvCxnSpPr>
            <a:cxnSpLocks/>
          </p:cNvCxnSpPr>
          <p:nvPr/>
        </p:nvCxnSpPr>
        <p:spPr>
          <a:xfrm>
            <a:off x="897308" y="3102123"/>
            <a:ext cx="410199" cy="1640792"/>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944DFB1E-564D-F0C7-0FCC-2CCE0A764F7C}"/>
              </a:ext>
            </a:extLst>
          </p:cNvPr>
          <p:cNvCxnSpPr>
            <a:cxnSpLocks/>
          </p:cNvCxnSpPr>
          <p:nvPr/>
        </p:nvCxnSpPr>
        <p:spPr>
          <a:xfrm flipH="1">
            <a:off x="1307507" y="4742915"/>
            <a:ext cx="117077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AE79FCDC-3AB5-4294-0938-7EDE24B628F9}"/>
              </a:ext>
            </a:extLst>
          </p:cNvPr>
          <p:cNvCxnSpPr>
            <a:cxnSpLocks/>
          </p:cNvCxnSpPr>
          <p:nvPr/>
        </p:nvCxnSpPr>
        <p:spPr>
          <a:xfrm>
            <a:off x="6541674" y="3560057"/>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7045A6-8501-D06B-590F-27ADB53353CF}"/>
              </a:ext>
            </a:extLst>
          </p:cNvPr>
          <p:cNvCxnSpPr>
            <a:cxnSpLocks/>
          </p:cNvCxnSpPr>
          <p:nvPr/>
        </p:nvCxnSpPr>
        <p:spPr>
          <a:xfrm>
            <a:off x="2334060" y="4610458"/>
            <a:ext cx="1558193" cy="1320325"/>
          </a:xfrm>
          <a:prstGeom prst="line">
            <a:avLst/>
          </a:prstGeom>
        </p:spPr>
        <p:style>
          <a:lnRef idx="2">
            <a:schemeClr val="accent3"/>
          </a:lnRef>
          <a:fillRef idx="0">
            <a:schemeClr val="accent3"/>
          </a:fillRef>
          <a:effectRef idx="1">
            <a:schemeClr val="accent3"/>
          </a:effectRef>
          <a:fontRef idx="minor">
            <a:schemeClr val="tx1"/>
          </a:fontRef>
        </p:style>
      </p:cxnSp>
      <p:sp>
        <p:nvSpPr>
          <p:cNvPr id="26" name="Rectangle 25">
            <a:extLst>
              <a:ext uri="{FF2B5EF4-FFF2-40B4-BE49-F238E27FC236}">
                <a16:creationId xmlns:a16="http://schemas.microsoft.com/office/drawing/2014/main" id="{13BDABE8-967A-FA1F-261A-81634324B132}"/>
              </a:ext>
            </a:extLst>
          </p:cNvPr>
          <p:cNvSpPr/>
          <p:nvPr/>
        </p:nvSpPr>
        <p:spPr>
          <a:xfrm rot="21289077">
            <a:off x="2112890" y="4484409"/>
            <a:ext cx="195129" cy="252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9911EA-FB64-B9D3-1A3F-E96E5370F230}"/>
              </a:ext>
            </a:extLst>
          </p:cNvPr>
          <p:cNvSpPr/>
          <p:nvPr/>
        </p:nvSpPr>
        <p:spPr>
          <a:xfrm rot="21322701">
            <a:off x="2090536" y="4212202"/>
            <a:ext cx="195129" cy="252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C023C7-B55E-3ECA-E23C-A7F13829CACC}"/>
              </a:ext>
            </a:extLst>
          </p:cNvPr>
          <p:cNvSpPr/>
          <p:nvPr/>
        </p:nvSpPr>
        <p:spPr>
          <a:xfrm rot="21331605">
            <a:off x="2069203" y="3938872"/>
            <a:ext cx="195129" cy="252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1977CEDB-F273-D86F-18D7-D421746AF465}"/>
              </a:ext>
            </a:extLst>
          </p:cNvPr>
          <p:cNvSpPr/>
          <p:nvPr/>
        </p:nvSpPr>
        <p:spPr>
          <a:xfrm rot="15834223">
            <a:off x="1546366" y="4234631"/>
            <a:ext cx="301290" cy="790574"/>
          </a:xfrm>
          <a:prstGeom prst="parallelogram">
            <a:avLst>
              <a:gd name="adj" fmla="val 24631"/>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58BF94-D784-6BD7-91E9-937D9953528F}"/>
              </a:ext>
            </a:extLst>
          </p:cNvPr>
          <p:cNvSpPr/>
          <p:nvPr/>
        </p:nvSpPr>
        <p:spPr>
          <a:xfrm rot="21389249">
            <a:off x="2050181" y="3667254"/>
            <a:ext cx="195129" cy="252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F19CDA5-E2F7-1E35-5C97-FD5E0735AD80}"/>
              </a:ext>
            </a:extLst>
          </p:cNvPr>
          <p:cNvCxnSpPr>
            <a:stCxn id="29" idx="2"/>
          </p:cNvCxnSpPr>
          <p:nvPr/>
        </p:nvCxnSpPr>
        <p:spPr>
          <a:xfrm flipH="1">
            <a:off x="1128045" y="3919115"/>
            <a:ext cx="1027424" cy="12531"/>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98CB445-7947-C441-B4DD-D55EBE4D8742}"/>
              </a:ext>
            </a:extLst>
          </p:cNvPr>
          <p:cNvCxnSpPr/>
          <p:nvPr/>
        </p:nvCxnSpPr>
        <p:spPr>
          <a:xfrm flipH="1">
            <a:off x="1160676" y="4200036"/>
            <a:ext cx="1027424" cy="12531"/>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24994BA-FCCA-1107-0604-F549F5AF0A00}"/>
              </a:ext>
            </a:extLst>
          </p:cNvPr>
          <p:cNvCxnSpPr/>
          <p:nvPr/>
        </p:nvCxnSpPr>
        <p:spPr>
          <a:xfrm flipH="1">
            <a:off x="1250007" y="4483730"/>
            <a:ext cx="1027424" cy="12531"/>
          </a:xfrm>
          <a:prstGeom prst="line">
            <a:avLst/>
          </a:prstGeom>
        </p:spPr>
        <p:style>
          <a:lnRef idx="1">
            <a:schemeClr val="dk1"/>
          </a:lnRef>
          <a:fillRef idx="0">
            <a:schemeClr val="dk1"/>
          </a:fillRef>
          <a:effectRef idx="0">
            <a:schemeClr val="dk1"/>
          </a:effectRef>
          <a:fontRef idx="minor">
            <a:schemeClr val="tx1"/>
          </a:fontRef>
        </p:style>
      </p:cxnSp>
      <p:sp>
        <p:nvSpPr>
          <p:cNvPr id="37" name="Parallelogram 36">
            <a:extLst>
              <a:ext uri="{FF2B5EF4-FFF2-40B4-BE49-F238E27FC236}">
                <a16:creationId xmlns:a16="http://schemas.microsoft.com/office/drawing/2014/main" id="{1298CACF-2C9C-443A-3CD1-F5E14CDB8D9A}"/>
              </a:ext>
            </a:extLst>
          </p:cNvPr>
          <p:cNvSpPr/>
          <p:nvPr/>
        </p:nvSpPr>
        <p:spPr>
          <a:xfrm rot="15834223">
            <a:off x="1426608" y="3363064"/>
            <a:ext cx="301290" cy="907269"/>
          </a:xfrm>
          <a:prstGeom prst="parallelogram">
            <a:avLst>
              <a:gd name="adj" fmla="val 24631"/>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BD41040-B5E5-9563-55C9-9D9482C36DBB}"/>
              </a:ext>
            </a:extLst>
          </p:cNvPr>
          <p:cNvGrpSpPr/>
          <p:nvPr/>
        </p:nvGrpSpPr>
        <p:grpSpPr>
          <a:xfrm rot="2058185">
            <a:off x="1480524" y="3502396"/>
            <a:ext cx="546733" cy="155574"/>
            <a:chOff x="0" y="0"/>
            <a:chExt cx="640212" cy="185176"/>
          </a:xfrm>
        </p:grpSpPr>
        <p:sp>
          <p:nvSpPr>
            <p:cNvPr id="41" name="Oval 40">
              <a:extLst>
                <a:ext uri="{FF2B5EF4-FFF2-40B4-BE49-F238E27FC236}">
                  <a16:creationId xmlns:a16="http://schemas.microsoft.com/office/drawing/2014/main" id="{B970990C-9F0C-EAFF-2EE5-CE8045A88297}"/>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al 41">
              <a:extLst>
                <a:ext uri="{FF2B5EF4-FFF2-40B4-BE49-F238E27FC236}">
                  <a16:creationId xmlns:a16="http://schemas.microsoft.com/office/drawing/2014/main" id="{B8B30655-FF6E-1DBE-AF8B-A19B400E3475}"/>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val 42">
              <a:extLst>
                <a:ext uri="{FF2B5EF4-FFF2-40B4-BE49-F238E27FC236}">
                  <a16:creationId xmlns:a16="http://schemas.microsoft.com/office/drawing/2014/main" id="{4317312C-8C5B-4FF4-F9AC-CCF5D64DB90E}"/>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al 43">
              <a:extLst>
                <a:ext uri="{FF2B5EF4-FFF2-40B4-BE49-F238E27FC236}">
                  <a16:creationId xmlns:a16="http://schemas.microsoft.com/office/drawing/2014/main" id="{35E2C4C4-F674-14CB-723D-13EF6842BC7E}"/>
                </a:ext>
              </a:extLst>
            </p:cNvPr>
            <p:cNvSpPr/>
            <p:nvPr/>
          </p:nvSpPr>
          <p:spPr>
            <a:xfrm>
              <a:off x="256113"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Oval 44">
              <a:extLst>
                <a:ext uri="{FF2B5EF4-FFF2-40B4-BE49-F238E27FC236}">
                  <a16:creationId xmlns:a16="http://schemas.microsoft.com/office/drawing/2014/main" id="{19760539-3480-09F7-B90F-D6F79A180E7F}"/>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a:extLst>
                <a:ext uri="{FF2B5EF4-FFF2-40B4-BE49-F238E27FC236}">
                  <a16:creationId xmlns:a16="http://schemas.microsoft.com/office/drawing/2014/main" id="{E86A6962-B982-2372-F7A4-3C45D90DB4A2}"/>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Oval 46">
              <a:extLst>
                <a:ext uri="{FF2B5EF4-FFF2-40B4-BE49-F238E27FC236}">
                  <a16:creationId xmlns:a16="http://schemas.microsoft.com/office/drawing/2014/main" id="{B9BD7FFC-68E3-EF87-8338-951AEEF1FA67}"/>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Oval 47">
              <a:extLst>
                <a:ext uri="{FF2B5EF4-FFF2-40B4-BE49-F238E27FC236}">
                  <a16:creationId xmlns:a16="http://schemas.microsoft.com/office/drawing/2014/main" id="{AF635999-BB39-C968-D800-EB908CEDCC41}"/>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Oval 48">
              <a:extLst>
                <a:ext uri="{FF2B5EF4-FFF2-40B4-BE49-F238E27FC236}">
                  <a16:creationId xmlns:a16="http://schemas.microsoft.com/office/drawing/2014/main" id="{A414B578-0872-47CF-678D-8EF20607CAAE}"/>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0" name="Group 59">
            <a:extLst>
              <a:ext uri="{FF2B5EF4-FFF2-40B4-BE49-F238E27FC236}">
                <a16:creationId xmlns:a16="http://schemas.microsoft.com/office/drawing/2014/main" id="{73AFEBAB-D613-B939-48F8-ED9E361C4175}"/>
              </a:ext>
            </a:extLst>
          </p:cNvPr>
          <p:cNvGrpSpPr/>
          <p:nvPr/>
        </p:nvGrpSpPr>
        <p:grpSpPr>
          <a:xfrm rot="2215480">
            <a:off x="1072056" y="3216907"/>
            <a:ext cx="546733" cy="155574"/>
            <a:chOff x="0" y="0"/>
            <a:chExt cx="640212" cy="185176"/>
          </a:xfrm>
        </p:grpSpPr>
        <p:sp>
          <p:nvSpPr>
            <p:cNvPr id="61" name="Oval 60">
              <a:extLst>
                <a:ext uri="{FF2B5EF4-FFF2-40B4-BE49-F238E27FC236}">
                  <a16:creationId xmlns:a16="http://schemas.microsoft.com/office/drawing/2014/main" id="{61F7201F-E447-52CA-4777-8E57F50C0DC8}"/>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a:extLst>
                <a:ext uri="{FF2B5EF4-FFF2-40B4-BE49-F238E27FC236}">
                  <a16:creationId xmlns:a16="http://schemas.microsoft.com/office/drawing/2014/main" id="{871DEBEC-4D95-0657-3A47-4B942590A403}"/>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Oval 62">
              <a:extLst>
                <a:ext uri="{FF2B5EF4-FFF2-40B4-BE49-F238E27FC236}">
                  <a16:creationId xmlns:a16="http://schemas.microsoft.com/office/drawing/2014/main" id="{93BB73A6-B6FD-094E-BC42-08CC229BCAD2}"/>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Oval 63">
              <a:extLst>
                <a:ext uri="{FF2B5EF4-FFF2-40B4-BE49-F238E27FC236}">
                  <a16:creationId xmlns:a16="http://schemas.microsoft.com/office/drawing/2014/main" id="{4B2F9D0F-79DE-0F83-7FC4-1C0B2ECA7FCB}"/>
                </a:ext>
              </a:extLst>
            </p:cNvPr>
            <p:cNvSpPr/>
            <p:nvPr/>
          </p:nvSpPr>
          <p:spPr>
            <a:xfrm>
              <a:off x="256113" y="1"/>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a:extLst>
                <a:ext uri="{FF2B5EF4-FFF2-40B4-BE49-F238E27FC236}">
                  <a16:creationId xmlns:a16="http://schemas.microsoft.com/office/drawing/2014/main" id="{351D108C-8FC0-2D3F-0B8A-A655AA9FD013}"/>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a:extLst>
                <a:ext uri="{FF2B5EF4-FFF2-40B4-BE49-F238E27FC236}">
                  <a16:creationId xmlns:a16="http://schemas.microsoft.com/office/drawing/2014/main" id="{6927DBCF-C772-230B-DF8E-D7CC0BFC248D}"/>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a:extLst>
                <a:ext uri="{FF2B5EF4-FFF2-40B4-BE49-F238E27FC236}">
                  <a16:creationId xmlns:a16="http://schemas.microsoft.com/office/drawing/2014/main" id="{867EE398-C3F6-A05D-4A52-43ED8564B2F4}"/>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Oval 67">
              <a:extLst>
                <a:ext uri="{FF2B5EF4-FFF2-40B4-BE49-F238E27FC236}">
                  <a16:creationId xmlns:a16="http://schemas.microsoft.com/office/drawing/2014/main" id="{FB4CF2A3-31F7-F21D-2939-B79C0565AC94}"/>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a:extLst>
                <a:ext uri="{FF2B5EF4-FFF2-40B4-BE49-F238E27FC236}">
                  <a16:creationId xmlns:a16="http://schemas.microsoft.com/office/drawing/2014/main" id="{C2553C7F-F057-5182-1CB9-E5DF2305AB4E}"/>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0" name="Group 69">
            <a:extLst>
              <a:ext uri="{FF2B5EF4-FFF2-40B4-BE49-F238E27FC236}">
                <a16:creationId xmlns:a16="http://schemas.microsoft.com/office/drawing/2014/main" id="{8300B121-7170-A17E-DE06-995269B198D3}"/>
              </a:ext>
            </a:extLst>
          </p:cNvPr>
          <p:cNvGrpSpPr/>
          <p:nvPr/>
        </p:nvGrpSpPr>
        <p:grpSpPr>
          <a:xfrm rot="2154728">
            <a:off x="1021927" y="3432331"/>
            <a:ext cx="720319" cy="155279"/>
            <a:chOff x="0" y="0"/>
            <a:chExt cx="640212" cy="185176"/>
          </a:xfrm>
        </p:grpSpPr>
        <p:sp>
          <p:nvSpPr>
            <p:cNvPr id="71" name="Oval 70">
              <a:extLst>
                <a:ext uri="{FF2B5EF4-FFF2-40B4-BE49-F238E27FC236}">
                  <a16:creationId xmlns:a16="http://schemas.microsoft.com/office/drawing/2014/main" id="{E2317A45-430C-8453-5431-F27BAA410C51}"/>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a:extLst>
                <a:ext uri="{FF2B5EF4-FFF2-40B4-BE49-F238E27FC236}">
                  <a16:creationId xmlns:a16="http://schemas.microsoft.com/office/drawing/2014/main" id="{FD3EAD91-5D16-4D23-853A-F1BB3D526126}"/>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Oval 72">
              <a:extLst>
                <a:ext uri="{FF2B5EF4-FFF2-40B4-BE49-F238E27FC236}">
                  <a16:creationId xmlns:a16="http://schemas.microsoft.com/office/drawing/2014/main" id="{D205197D-1E5E-CAF4-9A47-48C49E6D7042}"/>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Oval 73">
              <a:extLst>
                <a:ext uri="{FF2B5EF4-FFF2-40B4-BE49-F238E27FC236}">
                  <a16:creationId xmlns:a16="http://schemas.microsoft.com/office/drawing/2014/main" id="{41063CEB-EE29-F553-9DEF-35FCA666A256}"/>
                </a:ext>
              </a:extLst>
            </p:cNvPr>
            <p:cNvSpPr/>
            <p:nvPr/>
          </p:nvSpPr>
          <p:spPr>
            <a:xfrm>
              <a:off x="256113"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Oval 74">
              <a:extLst>
                <a:ext uri="{FF2B5EF4-FFF2-40B4-BE49-F238E27FC236}">
                  <a16:creationId xmlns:a16="http://schemas.microsoft.com/office/drawing/2014/main" id="{1EBE4DFC-4612-B2F4-D74E-5C8978177135}"/>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Oval 75">
              <a:extLst>
                <a:ext uri="{FF2B5EF4-FFF2-40B4-BE49-F238E27FC236}">
                  <a16:creationId xmlns:a16="http://schemas.microsoft.com/office/drawing/2014/main" id="{119B1762-6AC1-F287-E320-91C97679240B}"/>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Oval 76">
              <a:extLst>
                <a:ext uri="{FF2B5EF4-FFF2-40B4-BE49-F238E27FC236}">
                  <a16:creationId xmlns:a16="http://schemas.microsoft.com/office/drawing/2014/main" id="{36953E3E-7CBE-5619-07E9-8D20C96F864B}"/>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Oval 77">
              <a:extLst>
                <a:ext uri="{FF2B5EF4-FFF2-40B4-BE49-F238E27FC236}">
                  <a16:creationId xmlns:a16="http://schemas.microsoft.com/office/drawing/2014/main" id="{2C213983-ECED-29F1-86A7-E2B6BB6034F3}"/>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Oval 78">
              <a:extLst>
                <a:ext uri="{FF2B5EF4-FFF2-40B4-BE49-F238E27FC236}">
                  <a16:creationId xmlns:a16="http://schemas.microsoft.com/office/drawing/2014/main" id="{D18F7B93-2A16-461A-C3B3-40C0BBD98A9D}"/>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Group 79">
            <a:extLst>
              <a:ext uri="{FF2B5EF4-FFF2-40B4-BE49-F238E27FC236}">
                <a16:creationId xmlns:a16="http://schemas.microsoft.com/office/drawing/2014/main" id="{64915098-47F9-1F5E-F08E-405FF415AC4D}"/>
              </a:ext>
            </a:extLst>
          </p:cNvPr>
          <p:cNvGrpSpPr/>
          <p:nvPr/>
        </p:nvGrpSpPr>
        <p:grpSpPr>
          <a:xfrm rot="2571247">
            <a:off x="1037419" y="3489501"/>
            <a:ext cx="385753" cy="216010"/>
            <a:chOff x="0" y="0"/>
            <a:chExt cx="640212" cy="185176"/>
          </a:xfrm>
        </p:grpSpPr>
        <p:sp>
          <p:nvSpPr>
            <p:cNvPr id="81" name="Oval 80">
              <a:extLst>
                <a:ext uri="{FF2B5EF4-FFF2-40B4-BE49-F238E27FC236}">
                  <a16:creationId xmlns:a16="http://schemas.microsoft.com/office/drawing/2014/main" id="{089EEF1E-15F1-37E7-28BD-A30AAEC4CE27}"/>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Oval 81">
              <a:extLst>
                <a:ext uri="{FF2B5EF4-FFF2-40B4-BE49-F238E27FC236}">
                  <a16:creationId xmlns:a16="http://schemas.microsoft.com/office/drawing/2014/main" id="{D3880D3A-0D2D-2F52-AC66-1EADE9098977}"/>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Oval 82">
              <a:extLst>
                <a:ext uri="{FF2B5EF4-FFF2-40B4-BE49-F238E27FC236}">
                  <a16:creationId xmlns:a16="http://schemas.microsoft.com/office/drawing/2014/main" id="{C5BF8607-6DC8-5D51-AB8E-68212ACBB84D}"/>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Oval 83">
              <a:extLst>
                <a:ext uri="{FF2B5EF4-FFF2-40B4-BE49-F238E27FC236}">
                  <a16:creationId xmlns:a16="http://schemas.microsoft.com/office/drawing/2014/main" id="{249456E5-7F1E-270C-512F-F633AB49F829}"/>
                </a:ext>
              </a:extLst>
            </p:cNvPr>
            <p:cNvSpPr/>
            <p:nvPr/>
          </p:nvSpPr>
          <p:spPr>
            <a:xfrm>
              <a:off x="256113"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Oval 84">
              <a:extLst>
                <a:ext uri="{FF2B5EF4-FFF2-40B4-BE49-F238E27FC236}">
                  <a16:creationId xmlns:a16="http://schemas.microsoft.com/office/drawing/2014/main" id="{CCACB75E-EC88-1E66-3CC2-71CDCECB1A81}"/>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Oval 85">
              <a:extLst>
                <a:ext uri="{FF2B5EF4-FFF2-40B4-BE49-F238E27FC236}">
                  <a16:creationId xmlns:a16="http://schemas.microsoft.com/office/drawing/2014/main" id="{772D5B8A-288A-0CAB-CD8E-387E8D4DD490}"/>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Oval 86">
              <a:extLst>
                <a:ext uri="{FF2B5EF4-FFF2-40B4-BE49-F238E27FC236}">
                  <a16:creationId xmlns:a16="http://schemas.microsoft.com/office/drawing/2014/main" id="{62C32202-A8A0-FAC5-96F2-6DDDD1D5FFA9}"/>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Oval 87">
              <a:extLst>
                <a:ext uri="{FF2B5EF4-FFF2-40B4-BE49-F238E27FC236}">
                  <a16:creationId xmlns:a16="http://schemas.microsoft.com/office/drawing/2014/main" id="{5578FB29-383F-408B-543B-1252BFE5071B}"/>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Oval 88">
              <a:extLst>
                <a:ext uri="{FF2B5EF4-FFF2-40B4-BE49-F238E27FC236}">
                  <a16:creationId xmlns:a16="http://schemas.microsoft.com/office/drawing/2014/main" id="{1974E191-F791-5E2C-2A93-20E06C586FD1}"/>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1" name="Oval 90">
            <a:extLst>
              <a:ext uri="{FF2B5EF4-FFF2-40B4-BE49-F238E27FC236}">
                <a16:creationId xmlns:a16="http://schemas.microsoft.com/office/drawing/2014/main" id="{93BE6B08-E55F-5846-DE1A-BE67631D0BF8}"/>
              </a:ext>
            </a:extLst>
          </p:cNvPr>
          <p:cNvSpPr/>
          <p:nvPr/>
        </p:nvSpPr>
        <p:spPr>
          <a:xfrm>
            <a:off x="1997846" y="4571169"/>
            <a:ext cx="108216" cy="1642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4A063D10-89BC-4723-8398-334B99081A32}"/>
              </a:ext>
            </a:extLst>
          </p:cNvPr>
          <p:cNvSpPr txBox="1"/>
          <p:nvPr/>
        </p:nvSpPr>
        <p:spPr>
          <a:xfrm>
            <a:off x="5754169" y="2166428"/>
            <a:ext cx="3104606" cy="369332"/>
          </a:xfrm>
          <a:prstGeom prst="rect">
            <a:avLst/>
          </a:prstGeom>
          <a:solidFill>
            <a:schemeClr val="bg1"/>
          </a:solidFill>
        </p:spPr>
        <p:txBody>
          <a:bodyPr wrap="square" rtlCol="0">
            <a:spAutoFit/>
          </a:bodyPr>
          <a:lstStyle/>
          <a:p>
            <a:r>
              <a:rPr lang="en-US" dirty="0"/>
              <a:t>Must excavate below slip plane</a:t>
            </a:r>
          </a:p>
        </p:txBody>
      </p:sp>
      <p:pic>
        <p:nvPicPr>
          <p:cNvPr id="5" name="Picture 4">
            <a:extLst>
              <a:ext uri="{FF2B5EF4-FFF2-40B4-BE49-F238E27FC236}">
                <a16:creationId xmlns:a16="http://schemas.microsoft.com/office/drawing/2014/main" id="{C485CD9F-BBE8-850E-F4D3-B69C0A6658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6334" y="2631415"/>
            <a:ext cx="4043019" cy="4001944"/>
          </a:xfrm>
          <a:prstGeom prst="rect">
            <a:avLst/>
          </a:prstGeom>
        </p:spPr>
      </p:pic>
      <p:cxnSp>
        <p:nvCxnSpPr>
          <p:cNvPr id="6" name="Straight Arrow Connector 5">
            <a:extLst>
              <a:ext uri="{FF2B5EF4-FFF2-40B4-BE49-F238E27FC236}">
                <a16:creationId xmlns:a16="http://schemas.microsoft.com/office/drawing/2014/main" id="{076D1DA3-CAD7-E745-2F05-3F687E58B0CC}"/>
              </a:ext>
            </a:extLst>
          </p:cNvPr>
          <p:cNvCxnSpPr>
            <a:cxnSpLocks/>
          </p:cNvCxnSpPr>
          <p:nvPr/>
        </p:nvCxnSpPr>
        <p:spPr>
          <a:xfrm>
            <a:off x="7306472" y="2556679"/>
            <a:ext cx="1037428" cy="3374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5BB925-2B2B-D416-D2AD-47E414C3AB47}"/>
              </a:ext>
            </a:extLst>
          </p:cNvPr>
          <p:cNvCxnSpPr>
            <a:cxnSpLocks/>
          </p:cNvCxnSpPr>
          <p:nvPr/>
        </p:nvCxnSpPr>
        <p:spPr>
          <a:xfrm flipH="1">
            <a:off x="6841174" y="4827416"/>
            <a:ext cx="180174" cy="4432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9D229F-1B3A-1E48-F73C-F3173E661657}"/>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93796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1092D-025D-1AE4-F3C9-9FF1E65A6A10}"/>
              </a:ext>
            </a:extLst>
          </p:cNvPr>
          <p:cNvSpPr/>
          <p:nvPr/>
        </p:nvSpPr>
        <p:spPr bwMode="auto">
          <a:xfrm>
            <a:off x="0" y="-2513"/>
            <a:ext cx="5105400" cy="6860513"/>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pic>
        <p:nvPicPr>
          <p:cNvPr id="8" name="Content Placeholder 5">
            <a:extLst>
              <a:ext uri="{FF2B5EF4-FFF2-40B4-BE49-F238E27FC236}">
                <a16:creationId xmlns:a16="http://schemas.microsoft.com/office/drawing/2014/main" id="{A91305BF-415F-126D-6F60-545486EB8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7"/>
          <a:stretch/>
        </p:blipFill>
        <p:spPr bwMode="auto">
          <a:xfrm>
            <a:off x="5105400" y="-2513"/>
            <a:ext cx="4038600" cy="6860514"/>
          </a:xfrm>
          <a:prstGeom prst="rect">
            <a:avLst/>
          </a:prstGeom>
          <a:noFill/>
          <a:ln w="76200">
            <a:solidFill>
              <a:schemeClr val="accent6">
                <a:lumMod val="50000"/>
              </a:schemeClr>
            </a:solidFill>
            <a:miter lim="800000"/>
            <a:headEnd/>
            <a:tailEnd/>
          </a:ln>
        </p:spPr>
      </p:pic>
      <p:sp>
        <p:nvSpPr>
          <p:cNvPr id="9" name="TextBox 8">
            <a:extLst>
              <a:ext uri="{FF2B5EF4-FFF2-40B4-BE49-F238E27FC236}">
                <a16:creationId xmlns:a16="http://schemas.microsoft.com/office/drawing/2014/main" id="{D33EF75F-BC5E-2F3F-F1BC-7850C4A24BDD}"/>
              </a:ext>
            </a:extLst>
          </p:cNvPr>
          <p:cNvSpPr txBox="1"/>
          <p:nvPr/>
        </p:nvSpPr>
        <p:spPr>
          <a:xfrm>
            <a:off x="295275" y="295275"/>
            <a:ext cx="4581525" cy="5355312"/>
          </a:xfrm>
          <a:prstGeom prst="rect">
            <a:avLst/>
          </a:prstGeom>
          <a:noFill/>
        </p:spPr>
        <p:txBody>
          <a:bodyPr wrap="square" rtlCol="0">
            <a:spAutoFit/>
          </a:bodyPr>
          <a:lstStyle/>
          <a:p>
            <a:r>
              <a:rPr lang="en-US" sz="2600" b="1" u="sng" dirty="0">
                <a:solidFill>
                  <a:srgbClr val="FFFF00"/>
                </a:solidFill>
              </a:rPr>
              <a:t>Small Slip and Slide Repair</a:t>
            </a:r>
          </a:p>
          <a:p>
            <a:endParaRPr lang="en-US" sz="2400" b="1" dirty="0">
              <a:solidFill>
                <a:schemeClr val="bg1"/>
              </a:solidFill>
            </a:endParaRPr>
          </a:p>
          <a:p>
            <a:endParaRPr lang="en-US" sz="2400" b="1" dirty="0">
              <a:solidFill>
                <a:schemeClr val="bg1"/>
              </a:solidFill>
            </a:endParaRPr>
          </a:p>
          <a:p>
            <a:pPr marL="342900" indent="-342900">
              <a:buFont typeface="Arial" panose="020B0604020202020204" pitchFamily="34" charset="0"/>
              <a:buChar char="•"/>
            </a:pPr>
            <a:r>
              <a:rPr lang="en-US" sz="2400" b="1" u="sng" dirty="0">
                <a:solidFill>
                  <a:srgbClr val="FFFF00"/>
                </a:solidFill>
              </a:rPr>
              <a:t>The Basics</a:t>
            </a:r>
          </a:p>
          <a:p>
            <a:pPr marL="342900" indent="-342900">
              <a:buFont typeface="Arial" panose="020B0604020202020204" pitchFamily="34" charset="0"/>
              <a:buChar char="•"/>
            </a:pPr>
            <a:endParaRPr lang="en-US" sz="2400" b="1" u="sng" dirty="0">
              <a:solidFill>
                <a:schemeClr val="bg1"/>
              </a:solidFill>
            </a:endParaRPr>
          </a:p>
          <a:p>
            <a:pPr marL="342900" indent="-342900">
              <a:buFont typeface="Arial" panose="020B0604020202020204" pitchFamily="34" charset="0"/>
              <a:buChar char="•"/>
            </a:pPr>
            <a:r>
              <a:rPr lang="en-US" sz="2400" u="sng" dirty="0">
                <a:solidFill>
                  <a:schemeClr val="bg1"/>
                </a:solidFill>
              </a:rPr>
              <a:t>A Plan of Attack</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u="sng" dirty="0">
                <a:solidFill>
                  <a:schemeClr val="bg1"/>
                </a:solidFill>
              </a:rPr>
              <a:t>Example 1</a:t>
            </a:r>
            <a:r>
              <a:rPr lang="en-US" sz="2400" dirty="0">
                <a:solidFill>
                  <a:schemeClr val="bg1"/>
                </a:solidFill>
              </a:rPr>
              <a:t>: </a:t>
            </a:r>
            <a:r>
              <a:rPr lang="en-US" sz="2000" dirty="0">
                <a:solidFill>
                  <a:schemeClr val="bg1"/>
                </a:solidFill>
              </a:rPr>
              <a:t>Sizer Run Rd &amp; Hunts Run Rd, Cameron County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400" u="sng" dirty="0">
                <a:solidFill>
                  <a:schemeClr val="bg1"/>
                </a:solidFill>
              </a:rPr>
              <a:t>Example 2</a:t>
            </a:r>
            <a:r>
              <a:rPr lang="en-US" sz="2400" dirty="0">
                <a:solidFill>
                  <a:schemeClr val="bg1"/>
                </a:solidFill>
              </a:rPr>
              <a:t>: </a:t>
            </a:r>
            <a:r>
              <a:rPr lang="en-US" sz="2000" dirty="0">
                <a:solidFill>
                  <a:schemeClr val="bg1"/>
                </a:solidFill>
              </a:rPr>
              <a:t>Lick Creek Rd, Schrader Creek Rd, South Black Creek Rd Sullivan County</a:t>
            </a:r>
          </a:p>
          <a:p>
            <a:endParaRPr lang="en-US" sz="2000" dirty="0">
              <a:solidFill>
                <a:schemeClr val="bg1"/>
              </a:solidFill>
            </a:endParaRPr>
          </a:p>
          <a:p>
            <a:endParaRPr lang="en-US" sz="2400" b="1" dirty="0">
              <a:solidFill>
                <a:schemeClr val="bg1"/>
              </a:solidFill>
            </a:endParaRPr>
          </a:p>
        </p:txBody>
      </p:sp>
      <p:sp>
        <p:nvSpPr>
          <p:cNvPr id="3" name="TextBox 2">
            <a:extLst>
              <a:ext uri="{FF2B5EF4-FFF2-40B4-BE49-F238E27FC236}">
                <a16:creationId xmlns:a16="http://schemas.microsoft.com/office/drawing/2014/main" id="{A85C8F4E-A34C-C301-4B60-031CCE0CD1BB}"/>
              </a:ext>
            </a:extLst>
          </p:cNvPr>
          <p:cNvSpPr txBox="1"/>
          <p:nvPr/>
        </p:nvSpPr>
        <p:spPr>
          <a:xfrm>
            <a:off x="6459854" y="6398588"/>
            <a:ext cx="1887055"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404724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06314" y="2657172"/>
            <a:ext cx="4116922" cy="3995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highlight>
                <a:srgbClr val="FFCC99"/>
              </a:highligh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133288"/>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Repair for Rotational Failures (Slumps)</a:t>
            </a:r>
          </a:p>
        </p:txBody>
      </p:sp>
      <p:sp>
        <p:nvSpPr>
          <p:cNvPr id="3" name="TextBox 2">
            <a:extLst>
              <a:ext uri="{FF2B5EF4-FFF2-40B4-BE49-F238E27FC236}">
                <a16:creationId xmlns:a16="http://schemas.microsoft.com/office/drawing/2014/main" id="{8037A6F8-ED90-B1A9-8B1A-BBD08D69AC75}"/>
              </a:ext>
            </a:extLst>
          </p:cNvPr>
          <p:cNvSpPr txBox="1"/>
          <p:nvPr/>
        </p:nvSpPr>
        <p:spPr>
          <a:xfrm>
            <a:off x="211797" y="2027929"/>
            <a:ext cx="41169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CC99"/>
                </a:highlight>
                <a:uLnTx/>
                <a:uFillTx/>
                <a:latin typeface="Calibri"/>
                <a:ea typeface="+mn-ea"/>
                <a:cs typeface="+mn-cs"/>
              </a:rPr>
              <a:t>With Riprap</a:t>
            </a:r>
            <a:r>
              <a:rPr kumimoji="0" lang="en-US" sz="1800" b="0" i="0" u="none" strike="noStrike" kern="1200" cap="none" spc="0" normalizeH="0" baseline="0" noProof="0" dirty="0">
                <a:ln>
                  <a:noFill/>
                </a:ln>
                <a:solidFill>
                  <a:prstClr val="black"/>
                </a:solidFill>
                <a:effectLst/>
                <a:uLnTx/>
                <a:uFillTx/>
                <a:latin typeface="Calibri"/>
                <a:ea typeface="+mn-ea"/>
                <a:cs typeface="+mn-cs"/>
              </a:rPr>
              <a:t>, geosynthetics, drainage</a:t>
            </a:r>
          </a:p>
        </p:txBody>
      </p:sp>
      <p:cxnSp>
        <p:nvCxnSpPr>
          <p:cNvPr id="7" name="Straight Connector 6">
            <a:extLst>
              <a:ext uri="{FF2B5EF4-FFF2-40B4-BE49-F238E27FC236}">
                <a16:creationId xmlns:a16="http://schemas.microsoft.com/office/drawing/2014/main" id="{94F6FD8B-0B32-82FB-F6FE-9D33202FBA0A}"/>
              </a:ext>
            </a:extLst>
          </p:cNvPr>
          <p:cNvCxnSpPr/>
          <p:nvPr/>
        </p:nvCxnSpPr>
        <p:spPr>
          <a:xfrm>
            <a:off x="504202" y="3008120"/>
            <a:ext cx="623843" cy="94003"/>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048D7A9C-BE4D-6F52-682A-DCB1977D1034}"/>
              </a:ext>
            </a:extLst>
          </p:cNvPr>
          <p:cNvSpPr/>
          <p:nvPr/>
        </p:nvSpPr>
        <p:spPr>
          <a:xfrm rot="11061045">
            <a:off x="1064869" y="2329342"/>
            <a:ext cx="2368821" cy="2289385"/>
          </a:xfrm>
          <a:prstGeom prst="arc">
            <a:avLst>
              <a:gd name="adj1" fmla="val 15695766"/>
              <a:gd name="adj2" fmla="val 870002"/>
            </a:avLst>
          </a:prstGeom>
          <a:ln>
            <a:solidFill>
              <a:srgbClr val="FF0000"/>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BE4A3916-3E39-1D51-5AAF-6B3E4F0D0C43}"/>
              </a:ext>
            </a:extLst>
          </p:cNvPr>
          <p:cNvCxnSpPr>
            <a:cxnSpLocks/>
          </p:cNvCxnSpPr>
          <p:nvPr/>
        </p:nvCxnSpPr>
        <p:spPr>
          <a:xfrm>
            <a:off x="897308" y="3102123"/>
            <a:ext cx="410199" cy="1640792"/>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944DFB1E-564D-F0C7-0FCC-2CCE0A764F7C}"/>
              </a:ext>
            </a:extLst>
          </p:cNvPr>
          <p:cNvCxnSpPr>
            <a:cxnSpLocks/>
          </p:cNvCxnSpPr>
          <p:nvPr/>
        </p:nvCxnSpPr>
        <p:spPr>
          <a:xfrm flipH="1">
            <a:off x="1307507" y="4742915"/>
            <a:ext cx="117077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E07045A6-8501-D06B-590F-27ADB53353CF}"/>
              </a:ext>
            </a:extLst>
          </p:cNvPr>
          <p:cNvCxnSpPr>
            <a:cxnSpLocks/>
          </p:cNvCxnSpPr>
          <p:nvPr/>
        </p:nvCxnSpPr>
        <p:spPr>
          <a:xfrm>
            <a:off x="2334060" y="4610458"/>
            <a:ext cx="1558193" cy="1320325"/>
          </a:xfrm>
          <a:prstGeom prst="line">
            <a:avLst/>
          </a:prstGeom>
        </p:spPr>
        <p:style>
          <a:lnRef idx="2">
            <a:schemeClr val="accent3"/>
          </a:lnRef>
          <a:fillRef idx="0">
            <a:schemeClr val="accent3"/>
          </a:fillRef>
          <a:effectRef idx="1">
            <a:schemeClr val="accent3"/>
          </a:effectRef>
          <a:fontRef idx="minor">
            <a:schemeClr val="tx1"/>
          </a:fontRef>
        </p:style>
      </p:cxnSp>
      <p:grpSp>
        <p:nvGrpSpPr>
          <p:cNvPr id="40" name="Group 39">
            <a:extLst>
              <a:ext uri="{FF2B5EF4-FFF2-40B4-BE49-F238E27FC236}">
                <a16:creationId xmlns:a16="http://schemas.microsoft.com/office/drawing/2014/main" id="{2BD41040-B5E5-9563-55C9-9D9482C36DBB}"/>
              </a:ext>
            </a:extLst>
          </p:cNvPr>
          <p:cNvGrpSpPr/>
          <p:nvPr/>
        </p:nvGrpSpPr>
        <p:grpSpPr>
          <a:xfrm rot="2058185">
            <a:off x="1137128" y="3832577"/>
            <a:ext cx="691760" cy="319364"/>
            <a:chOff x="0" y="0"/>
            <a:chExt cx="810035" cy="380131"/>
          </a:xfrm>
        </p:grpSpPr>
        <p:sp>
          <p:nvSpPr>
            <p:cNvPr id="41" name="Oval 40">
              <a:extLst>
                <a:ext uri="{FF2B5EF4-FFF2-40B4-BE49-F238E27FC236}">
                  <a16:creationId xmlns:a16="http://schemas.microsoft.com/office/drawing/2014/main" id="{B970990C-9F0C-EAFF-2EE5-CE8045A88297}"/>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val 41">
              <a:extLst>
                <a:ext uri="{FF2B5EF4-FFF2-40B4-BE49-F238E27FC236}">
                  <a16:creationId xmlns:a16="http://schemas.microsoft.com/office/drawing/2014/main" id="{B8B30655-FF6E-1DBE-AF8B-A19B400E3475}"/>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val 42">
              <a:extLst>
                <a:ext uri="{FF2B5EF4-FFF2-40B4-BE49-F238E27FC236}">
                  <a16:creationId xmlns:a16="http://schemas.microsoft.com/office/drawing/2014/main" id="{4317312C-8C5B-4FF4-F9AC-CCF5D64DB90E}"/>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val 43">
              <a:extLst>
                <a:ext uri="{FF2B5EF4-FFF2-40B4-BE49-F238E27FC236}">
                  <a16:creationId xmlns:a16="http://schemas.microsoft.com/office/drawing/2014/main" id="{35E2C4C4-F674-14CB-723D-13EF6842BC7E}"/>
                </a:ext>
              </a:extLst>
            </p:cNvPr>
            <p:cNvSpPr/>
            <p:nvPr/>
          </p:nvSpPr>
          <p:spPr>
            <a:xfrm>
              <a:off x="256113"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val 44">
              <a:extLst>
                <a:ext uri="{FF2B5EF4-FFF2-40B4-BE49-F238E27FC236}">
                  <a16:creationId xmlns:a16="http://schemas.microsoft.com/office/drawing/2014/main" id="{19760539-3480-09F7-B90F-D6F79A180E7F}"/>
                </a:ext>
              </a:extLst>
            </p:cNvPr>
            <p:cNvSpPr/>
            <p:nvPr/>
          </p:nvSpPr>
          <p:spPr>
            <a:xfrm>
              <a:off x="682011" y="25298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val 45">
              <a:extLst>
                <a:ext uri="{FF2B5EF4-FFF2-40B4-BE49-F238E27FC236}">
                  <a16:creationId xmlns:a16="http://schemas.microsoft.com/office/drawing/2014/main" id="{E86A6962-B982-2372-F7A4-3C45D90DB4A2}"/>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val 46">
              <a:extLst>
                <a:ext uri="{FF2B5EF4-FFF2-40B4-BE49-F238E27FC236}">
                  <a16:creationId xmlns:a16="http://schemas.microsoft.com/office/drawing/2014/main" id="{B9BD7FFC-68E3-EF87-8338-951AEEF1FA67}"/>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id="{AF635999-BB39-C968-D800-EB908CEDCC41}"/>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val 48">
              <a:extLst>
                <a:ext uri="{FF2B5EF4-FFF2-40B4-BE49-F238E27FC236}">
                  <a16:creationId xmlns:a16="http://schemas.microsoft.com/office/drawing/2014/main" id="{A414B578-0872-47CF-678D-8EF20607CAAE}"/>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a:extLst>
              <a:ext uri="{FF2B5EF4-FFF2-40B4-BE49-F238E27FC236}">
                <a16:creationId xmlns:a16="http://schemas.microsoft.com/office/drawing/2014/main" id="{73AFEBAB-D613-B939-48F8-ED9E361C4175}"/>
              </a:ext>
            </a:extLst>
          </p:cNvPr>
          <p:cNvGrpSpPr/>
          <p:nvPr/>
        </p:nvGrpSpPr>
        <p:grpSpPr>
          <a:xfrm rot="2215480">
            <a:off x="1539541" y="4116539"/>
            <a:ext cx="546733" cy="219523"/>
            <a:chOff x="0" y="0"/>
            <a:chExt cx="640212" cy="185176"/>
          </a:xfrm>
        </p:grpSpPr>
        <p:sp>
          <p:nvSpPr>
            <p:cNvPr id="61" name="Oval 60">
              <a:extLst>
                <a:ext uri="{FF2B5EF4-FFF2-40B4-BE49-F238E27FC236}">
                  <a16:creationId xmlns:a16="http://schemas.microsoft.com/office/drawing/2014/main" id="{61F7201F-E447-52CA-4777-8E57F50C0DC8}"/>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val 61">
              <a:extLst>
                <a:ext uri="{FF2B5EF4-FFF2-40B4-BE49-F238E27FC236}">
                  <a16:creationId xmlns:a16="http://schemas.microsoft.com/office/drawing/2014/main" id="{871DEBEC-4D95-0657-3A47-4B942590A403}"/>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val 62">
              <a:extLst>
                <a:ext uri="{FF2B5EF4-FFF2-40B4-BE49-F238E27FC236}">
                  <a16:creationId xmlns:a16="http://schemas.microsoft.com/office/drawing/2014/main" id="{93BB73A6-B6FD-094E-BC42-08CC229BCAD2}"/>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val 63">
              <a:extLst>
                <a:ext uri="{FF2B5EF4-FFF2-40B4-BE49-F238E27FC236}">
                  <a16:creationId xmlns:a16="http://schemas.microsoft.com/office/drawing/2014/main" id="{4B2F9D0F-79DE-0F83-7FC4-1C0B2ECA7FCB}"/>
                </a:ext>
              </a:extLst>
            </p:cNvPr>
            <p:cNvSpPr/>
            <p:nvPr/>
          </p:nvSpPr>
          <p:spPr>
            <a:xfrm>
              <a:off x="256113" y="1"/>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val 64">
              <a:extLst>
                <a:ext uri="{FF2B5EF4-FFF2-40B4-BE49-F238E27FC236}">
                  <a16:creationId xmlns:a16="http://schemas.microsoft.com/office/drawing/2014/main" id="{351D108C-8FC0-2D3F-0B8A-A655AA9FD013}"/>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val 65">
              <a:extLst>
                <a:ext uri="{FF2B5EF4-FFF2-40B4-BE49-F238E27FC236}">
                  <a16:creationId xmlns:a16="http://schemas.microsoft.com/office/drawing/2014/main" id="{6927DBCF-C772-230B-DF8E-D7CC0BFC248D}"/>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val 66">
              <a:extLst>
                <a:ext uri="{FF2B5EF4-FFF2-40B4-BE49-F238E27FC236}">
                  <a16:creationId xmlns:a16="http://schemas.microsoft.com/office/drawing/2014/main" id="{867EE398-C3F6-A05D-4A52-43ED8564B2F4}"/>
                </a:ext>
              </a:extLst>
            </p:cNvPr>
            <p:cNvSpPr/>
            <p:nvPr/>
          </p:nvSpPr>
          <p:spPr>
            <a:xfrm>
              <a:off x="32814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val 67">
              <a:extLst>
                <a:ext uri="{FF2B5EF4-FFF2-40B4-BE49-F238E27FC236}">
                  <a16:creationId xmlns:a16="http://schemas.microsoft.com/office/drawing/2014/main" id="{FB4CF2A3-31F7-F21D-2939-B79C0565AC94}"/>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val 68">
              <a:extLst>
                <a:ext uri="{FF2B5EF4-FFF2-40B4-BE49-F238E27FC236}">
                  <a16:creationId xmlns:a16="http://schemas.microsoft.com/office/drawing/2014/main" id="{C2553C7F-F057-5182-1CB9-E5DF2305AB4E}"/>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69">
            <a:extLst>
              <a:ext uri="{FF2B5EF4-FFF2-40B4-BE49-F238E27FC236}">
                <a16:creationId xmlns:a16="http://schemas.microsoft.com/office/drawing/2014/main" id="{8300B121-7170-A17E-DE06-995269B198D3}"/>
              </a:ext>
            </a:extLst>
          </p:cNvPr>
          <p:cNvGrpSpPr/>
          <p:nvPr/>
        </p:nvGrpSpPr>
        <p:grpSpPr>
          <a:xfrm rot="2833374">
            <a:off x="973494" y="3642658"/>
            <a:ext cx="720319" cy="284309"/>
            <a:chOff x="0" y="0"/>
            <a:chExt cx="640212" cy="210484"/>
          </a:xfrm>
        </p:grpSpPr>
        <p:sp>
          <p:nvSpPr>
            <p:cNvPr id="71" name="Oval 70">
              <a:extLst>
                <a:ext uri="{FF2B5EF4-FFF2-40B4-BE49-F238E27FC236}">
                  <a16:creationId xmlns:a16="http://schemas.microsoft.com/office/drawing/2014/main" id="{E2317A45-430C-8453-5431-F27BAA410C51}"/>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val 71">
              <a:extLst>
                <a:ext uri="{FF2B5EF4-FFF2-40B4-BE49-F238E27FC236}">
                  <a16:creationId xmlns:a16="http://schemas.microsoft.com/office/drawing/2014/main" id="{FD3EAD91-5D16-4D23-853A-F1BB3D526126}"/>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val 72">
              <a:extLst>
                <a:ext uri="{FF2B5EF4-FFF2-40B4-BE49-F238E27FC236}">
                  <a16:creationId xmlns:a16="http://schemas.microsoft.com/office/drawing/2014/main" id="{D205197D-1E5E-CAF4-9A47-48C49E6D7042}"/>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val 73">
              <a:extLst>
                <a:ext uri="{FF2B5EF4-FFF2-40B4-BE49-F238E27FC236}">
                  <a16:creationId xmlns:a16="http://schemas.microsoft.com/office/drawing/2014/main" id="{41063CEB-EE29-F553-9DEF-35FCA666A256}"/>
                </a:ext>
              </a:extLst>
            </p:cNvPr>
            <p:cNvSpPr/>
            <p:nvPr/>
          </p:nvSpPr>
          <p:spPr>
            <a:xfrm>
              <a:off x="256113"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val 74">
              <a:extLst>
                <a:ext uri="{FF2B5EF4-FFF2-40B4-BE49-F238E27FC236}">
                  <a16:creationId xmlns:a16="http://schemas.microsoft.com/office/drawing/2014/main" id="{1EBE4DFC-4612-B2F4-D74E-5C8978177135}"/>
                </a:ext>
              </a:extLst>
            </p:cNvPr>
            <p:cNvSpPr/>
            <p:nvPr/>
          </p:nvSpPr>
          <p:spPr>
            <a:xfrm>
              <a:off x="226922" y="83333"/>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Oval 75">
              <a:extLst>
                <a:ext uri="{FF2B5EF4-FFF2-40B4-BE49-F238E27FC236}">
                  <a16:creationId xmlns:a16="http://schemas.microsoft.com/office/drawing/2014/main" id="{119B1762-6AC1-F287-E320-91C97679240B}"/>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val 76">
              <a:extLst>
                <a:ext uri="{FF2B5EF4-FFF2-40B4-BE49-F238E27FC236}">
                  <a16:creationId xmlns:a16="http://schemas.microsoft.com/office/drawing/2014/main" id="{36953E3E-7CBE-5619-07E9-8D20C96F864B}"/>
                </a:ext>
              </a:extLst>
            </p:cNvPr>
            <p:cNvSpPr/>
            <p:nvPr/>
          </p:nvSpPr>
          <p:spPr>
            <a:xfrm>
              <a:off x="349636" y="74591"/>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val 77">
              <a:extLst>
                <a:ext uri="{FF2B5EF4-FFF2-40B4-BE49-F238E27FC236}">
                  <a16:creationId xmlns:a16="http://schemas.microsoft.com/office/drawing/2014/main" id="{2C213983-ECED-29F1-86A7-E2B6BB6034F3}"/>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val 78">
              <a:extLst>
                <a:ext uri="{FF2B5EF4-FFF2-40B4-BE49-F238E27FC236}">
                  <a16:creationId xmlns:a16="http://schemas.microsoft.com/office/drawing/2014/main" id="{D18F7B93-2A16-461A-C3B3-40C0BBD98A9D}"/>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79">
            <a:extLst>
              <a:ext uri="{FF2B5EF4-FFF2-40B4-BE49-F238E27FC236}">
                <a16:creationId xmlns:a16="http://schemas.microsoft.com/office/drawing/2014/main" id="{64915098-47F9-1F5E-F08E-405FF415AC4D}"/>
              </a:ext>
            </a:extLst>
          </p:cNvPr>
          <p:cNvGrpSpPr/>
          <p:nvPr/>
        </p:nvGrpSpPr>
        <p:grpSpPr>
          <a:xfrm rot="2571247">
            <a:off x="922349" y="3416286"/>
            <a:ext cx="478411" cy="285499"/>
            <a:chOff x="0" y="-66274"/>
            <a:chExt cx="640212" cy="303804"/>
          </a:xfrm>
        </p:grpSpPr>
        <p:sp>
          <p:nvSpPr>
            <p:cNvPr id="81" name="Oval 80">
              <a:extLst>
                <a:ext uri="{FF2B5EF4-FFF2-40B4-BE49-F238E27FC236}">
                  <a16:creationId xmlns:a16="http://schemas.microsoft.com/office/drawing/2014/main" id="{089EEF1E-15F1-37E7-28BD-A30AAEC4CE27}"/>
                </a:ext>
              </a:extLst>
            </p:cNvPr>
            <p:cNvSpPr/>
            <p:nvPr/>
          </p:nvSpPr>
          <p:spPr>
            <a:xfrm>
              <a:off x="0"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val 81">
              <a:extLst>
                <a:ext uri="{FF2B5EF4-FFF2-40B4-BE49-F238E27FC236}">
                  <a16:creationId xmlns:a16="http://schemas.microsoft.com/office/drawing/2014/main" id="{D3880D3A-0D2D-2F52-AC66-1EADE9098977}"/>
                </a:ext>
              </a:extLst>
            </p:cNvPr>
            <p:cNvSpPr/>
            <p:nvPr/>
          </p:nvSpPr>
          <p:spPr>
            <a:xfrm>
              <a:off x="128056" y="0"/>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val 82">
              <a:extLst>
                <a:ext uri="{FF2B5EF4-FFF2-40B4-BE49-F238E27FC236}">
                  <a16:creationId xmlns:a16="http://schemas.microsoft.com/office/drawing/2014/main" id="{C5BF8607-6DC8-5D51-AB8E-68212ACBB84D}"/>
                </a:ext>
              </a:extLst>
            </p:cNvPr>
            <p:cNvSpPr/>
            <p:nvPr/>
          </p:nvSpPr>
          <p:spPr>
            <a:xfrm>
              <a:off x="76034"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val 83">
              <a:extLst>
                <a:ext uri="{FF2B5EF4-FFF2-40B4-BE49-F238E27FC236}">
                  <a16:creationId xmlns:a16="http://schemas.microsoft.com/office/drawing/2014/main" id="{249456E5-7F1E-270C-512F-F633AB49F829}"/>
                </a:ext>
              </a:extLst>
            </p:cNvPr>
            <p:cNvSpPr/>
            <p:nvPr/>
          </p:nvSpPr>
          <p:spPr>
            <a:xfrm>
              <a:off x="103815" y="-66274"/>
              <a:ext cx="128023"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val 84">
              <a:extLst>
                <a:ext uri="{FF2B5EF4-FFF2-40B4-BE49-F238E27FC236}">
                  <a16:creationId xmlns:a16="http://schemas.microsoft.com/office/drawing/2014/main" id="{CCACB75E-EC88-1E66-3CC2-71CDCECB1A81}"/>
                </a:ext>
              </a:extLst>
            </p:cNvPr>
            <p:cNvSpPr/>
            <p:nvPr/>
          </p:nvSpPr>
          <p:spPr>
            <a:xfrm>
              <a:off x="194085"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val 85">
              <a:extLst>
                <a:ext uri="{FF2B5EF4-FFF2-40B4-BE49-F238E27FC236}">
                  <a16:creationId xmlns:a16="http://schemas.microsoft.com/office/drawing/2014/main" id="{772D5B8A-288A-0CAB-CD8E-387E8D4DD490}"/>
                </a:ext>
              </a:extLst>
            </p:cNvPr>
            <p:cNvSpPr/>
            <p:nvPr/>
          </p:nvSpPr>
          <p:spPr>
            <a:xfrm>
              <a:off x="384169"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val 86">
              <a:extLst>
                <a:ext uri="{FF2B5EF4-FFF2-40B4-BE49-F238E27FC236}">
                  <a16:creationId xmlns:a16="http://schemas.microsoft.com/office/drawing/2014/main" id="{62C32202-A8A0-FAC5-96F2-6DDDD1D5FFA9}"/>
                </a:ext>
              </a:extLst>
            </p:cNvPr>
            <p:cNvSpPr/>
            <p:nvPr/>
          </p:nvSpPr>
          <p:spPr>
            <a:xfrm>
              <a:off x="389225" y="110378"/>
              <a:ext cx="128023" cy="127152"/>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val 87">
              <a:extLst>
                <a:ext uri="{FF2B5EF4-FFF2-40B4-BE49-F238E27FC236}">
                  <a16:creationId xmlns:a16="http://schemas.microsoft.com/office/drawing/2014/main" id="{5578FB29-383F-408B-543B-1252BFE5071B}"/>
                </a:ext>
              </a:extLst>
            </p:cNvPr>
            <p:cNvSpPr/>
            <p:nvPr/>
          </p:nvSpPr>
          <p:spPr>
            <a:xfrm>
              <a:off x="512225" y="0"/>
              <a:ext cx="127987" cy="127114"/>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val 88">
              <a:extLst>
                <a:ext uri="{FF2B5EF4-FFF2-40B4-BE49-F238E27FC236}">
                  <a16:creationId xmlns:a16="http://schemas.microsoft.com/office/drawing/2014/main" id="{1974E191-F791-5E2C-2A93-20E06C586FD1}"/>
                </a:ext>
              </a:extLst>
            </p:cNvPr>
            <p:cNvSpPr/>
            <p:nvPr/>
          </p:nvSpPr>
          <p:spPr>
            <a:xfrm>
              <a:off x="454199" y="58025"/>
              <a:ext cx="128024" cy="127151"/>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3" name="TextBox 92">
            <a:extLst>
              <a:ext uri="{FF2B5EF4-FFF2-40B4-BE49-F238E27FC236}">
                <a16:creationId xmlns:a16="http://schemas.microsoft.com/office/drawing/2014/main" id="{4A063D10-89BC-4723-8398-334B99081A32}"/>
              </a:ext>
            </a:extLst>
          </p:cNvPr>
          <p:cNvSpPr txBox="1"/>
          <p:nvPr/>
        </p:nvSpPr>
        <p:spPr>
          <a:xfrm>
            <a:off x="5754169" y="2166428"/>
            <a:ext cx="310460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Must excavate below slip plane</a:t>
            </a:r>
          </a:p>
        </p:txBody>
      </p:sp>
      <p:sp>
        <p:nvSpPr>
          <p:cNvPr id="5" name="Pentagon 4">
            <a:extLst>
              <a:ext uri="{FF2B5EF4-FFF2-40B4-BE49-F238E27FC236}">
                <a16:creationId xmlns:a16="http://schemas.microsoft.com/office/drawing/2014/main" id="{4C2D8C03-F743-BC05-DC7D-918E964A6F66}"/>
              </a:ext>
            </a:extLst>
          </p:cNvPr>
          <p:cNvSpPr/>
          <p:nvPr/>
        </p:nvSpPr>
        <p:spPr>
          <a:xfrm>
            <a:off x="1300599" y="4557351"/>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3BE6B08-E55F-5846-DE1A-BE67631D0BF8}"/>
              </a:ext>
            </a:extLst>
          </p:cNvPr>
          <p:cNvSpPr/>
          <p:nvPr/>
        </p:nvSpPr>
        <p:spPr>
          <a:xfrm>
            <a:off x="1294013" y="4575574"/>
            <a:ext cx="108216" cy="1642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entagon 5">
            <a:extLst>
              <a:ext uri="{FF2B5EF4-FFF2-40B4-BE49-F238E27FC236}">
                <a16:creationId xmlns:a16="http://schemas.microsoft.com/office/drawing/2014/main" id="{F0EDA50E-DFF7-6D5E-DB18-58E85F7756F3}"/>
              </a:ext>
            </a:extLst>
          </p:cNvPr>
          <p:cNvSpPr/>
          <p:nvPr/>
        </p:nvSpPr>
        <p:spPr>
          <a:xfrm rot="922387">
            <a:off x="1257424" y="4424942"/>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EB0FF623-ED94-FC82-D2DE-E7ADBFB6863C}"/>
              </a:ext>
            </a:extLst>
          </p:cNvPr>
          <p:cNvSpPr/>
          <p:nvPr/>
        </p:nvSpPr>
        <p:spPr>
          <a:xfrm>
            <a:off x="1632073" y="4309830"/>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9CC87C2E-080B-ED0C-0C5F-CB2C9956388B}"/>
              </a:ext>
            </a:extLst>
          </p:cNvPr>
          <p:cNvSpPr/>
          <p:nvPr/>
        </p:nvSpPr>
        <p:spPr>
          <a:xfrm>
            <a:off x="1388585" y="4461571"/>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a:extLst>
              <a:ext uri="{FF2B5EF4-FFF2-40B4-BE49-F238E27FC236}">
                <a16:creationId xmlns:a16="http://schemas.microsoft.com/office/drawing/2014/main" id="{567A091D-7E79-738B-3589-0CC9CE8EE39C}"/>
              </a:ext>
            </a:extLst>
          </p:cNvPr>
          <p:cNvSpPr/>
          <p:nvPr/>
        </p:nvSpPr>
        <p:spPr>
          <a:xfrm>
            <a:off x="1231155" y="4343592"/>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extLst>
              <a:ext uri="{FF2B5EF4-FFF2-40B4-BE49-F238E27FC236}">
                <a16:creationId xmlns:a16="http://schemas.microsoft.com/office/drawing/2014/main" id="{A614DDAA-5B53-099B-FCEB-7A101B20EEE5}"/>
              </a:ext>
            </a:extLst>
          </p:cNvPr>
          <p:cNvSpPr/>
          <p:nvPr/>
        </p:nvSpPr>
        <p:spPr>
          <a:xfrm>
            <a:off x="1508250" y="4563070"/>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EA91F386-BB13-E45B-9196-6E9ED8257555}"/>
              </a:ext>
            </a:extLst>
          </p:cNvPr>
          <p:cNvSpPr/>
          <p:nvPr/>
        </p:nvSpPr>
        <p:spPr>
          <a:xfrm rot="1658581">
            <a:off x="1517521" y="4413934"/>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a:extLst>
              <a:ext uri="{FF2B5EF4-FFF2-40B4-BE49-F238E27FC236}">
                <a16:creationId xmlns:a16="http://schemas.microsoft.com/office/drawing/2014/main" id="{0956E4FF-B4B7-6595-BA81-F46C588EDF79}"/>
              </a:ext>
            </a:extLst>
          </p:cNvPr>
          <p:cNvSpPr/>
          <p:nvPr/>
        </p:nvSpPr>
        <p:spPr>
          <a:xfrm rot="1658581">
            <a:off x="1669921" y="4566334"/>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a:extLst>
              <a:ext uri="{FF2B5EF4-FFF2-40B4-BE49-F238E27FC236}">
                <a16:creationId xmlns:a16="http://schemas.microsoft.com/office/drawing/2014/main" id="{1A1F3580-9936-2587-7684-7C41D849818D}"/>
              </a:ext>
            </a:extLst>
          </p:cNvPr>
          <p:cNvSpPr/>
          <p:nvPr/>
        </p:nvSpPr>
        <p:spPr>
          <a:xfrm rot="1658581">
            <a:off x="1404139" y="4274619"/>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a:extLst>
              <a:ext uri="{FF2B5EF4-FFF2-40B4-BE49-F238E27FC236}">
                <a16:creationId xmlns:a16="http://schemas.microsoft.com/office/drawing/2014/main" id="{E8F2237E-8B0A-99ED-CBBB-DF7FD74D26F8}"/>
              </a:ext>
            </a:extLst>
          </p:cNvPr>
          <p:cNvSpPr/>
          <p:nvPr/>
        </p:nvSpPr>
        <p:spPr>
          <a:xfrm rot="1658581">
            <a:off x="1781920" y="4571286"/>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entagon 23">
            <a:extLst>
              <a:ext uri="{FF2B5EF4-FFF2-40B4-BE49-F238E27FC236}">
                <a16:creationId xmlns:a16="http://schemas.microsoft.com/office/drawing/2014/main" id="{97E29ACA-B371-C063-D90C-E943E3AC997F}"/>
              </a:ext>
            </a:extLst>
          </p:cNvPr>
          <p:cNvSpPr/>
          <p:nvPr/>
        </p:nvSpPr>
        <p:spPr>
          <a:xfrm rot="1658581">
            <a:off x="1941723" y="4578096"/>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338AC7BA-540D-9F87-9691-B433027E6006}"/>
              </a:ext>
            </a:extLst>
          </p:cNvPr>
          <p:cNvSpPr/>
          <p:nvPr/>
        </p:nvSpPr>
        <p:spPr>
          <a:xfrm>
            <a:off x="2078845" y="4571013"/>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17A0C4EF-EAA8-A39F-2854-C171363425DB}"/>
              </a:ext>
            </a:extLst>
          </p:cNvPr>
          <p:cNvSpPr/>
          <p:nvPr/>
        </p:nvSpPr>
        <p:spPr>
          <a:xfrm rot="1658581">
            <a:off x="2063789" y="4464217"/>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a:extLst>
              <a:ext uri="{FF2B5EF4-FFF2-40B4-BE49-F238E27FC236}">
                <a16:creationId xmlns:a16="http://schemas.microsoft.com/office/drawing/2014/main" id="{5648BDB6-F5DF-4A31-B6CB-CE9A81890976}"/>
              </a:ext>
            </a:extLst>
          </p:cNvPr>
          <p:cNvSpPr/>
          <p:nvPr/>
        </p:nvSpPr>
        <p:spPr>
          <a:xfrm rot="1658581">
            <a:off x="1904866" y="4440805"/>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a:extLst>
              <a:ext uri="{FF2B5EF4-FFF2-40B4-BE49-F238E27FC236}">
                <a16:creationId xmlns:a16="http://schemas.microsoft.com/office/drawing/2014/main" id="{6679A4A9-3356-446D-EABB-435E03D7111B}"/>
              </a:ext>
            </a:extLst>
          </p:cNvPr>
          <p:cNvSpPr/>
          <p:nvPr/>
        </p:nvSpPr>
        <p:spPr>
          <a:xfrm rot="1658581">
            <a:off x="1944551" y="4359166"/>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49">
            <a:extLst>
              <a:ext uri="{FF2B5EF4-FFF2-40B4-BE49-F238E27FC236}">
                <a16:creationId xmlns:a16="http://schemas.microsoft.com/office/drawing/2014/main" id="{79212C55-FB9A-6728-2CD8-4594E3D5DC69}"/>
              </a:ext>
            </a:extLst>
          </p:cNvPr>
          <p:cNvSpPr/>
          <p:nvPr/>
        </p:nvSpPr>
        <p:spPr>
          <a:xfrm rot="1658581">
            <a:off x="1219807" y="4183351"/>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Pentagon 50">
            <a:extLst>
              <a:ext uri="{FF2B5EF4-FFF2-40B4-BE49-F238E27FC236}">
                <a16:creationId xmlns:a16="http://schemas.microsoft.com/office/drawing/2014/main" id="{DD8BE38E-780E-4BEA-DC98-7F16A98556BB}"/>
              </a:ext>
            </a:extLst>
          </p:cNvPr>
          <p:cNvSpPr/>
          <p:nvPr/>
        </p:nvSpPr>
        <p:spPr>
          <a:xfrm rot="309914">
            <a:off x="1205248" y="4060158"/>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210F2F9-F76E-FE3E-49C2-74D25BBCFEE6}"/>
              </a:ext>
            </a:extLst>
          </p:cNvPr>
          <p:cNvSpPr/>
          <p:nvPr/>
        </p:nvSpPr>
        <p:spPr>
          <a:xfrm>
            <a:off x="2033149" y="4576552"/>
            <a:ext cx="108216" cy="1642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Plaque 52">
            <a:extLst>
              <a:ext uri="{FF2B5EF4-FFF2-40B4-BE49-F238E27FC236}">
                <a16:creationId xmlns:a16="http://schemas.microsoft.com/office/drawing/2014/main" id="{470508B8-87C8-4141-A5BD-DB58FD76B4E9}"/>
              </a:ext>
            </a:extLst>
          </p:cNvPr>
          <p:cNvSpPr/>
          <p:nvPr/>
        </p:nvSpPr>
        <p:spPr>
          <a:xfrm>
            <a:off x="2211115" y="4484739"/>
            <a:ext cx="218714" cy="316039"/>
          </a:xfrm>
          <a:prstGeom prst="plaque">
            <a:avLst/>
          </a:prstGeom>
          <a:blipFill>
            <a:blip r:embed="rId3"/>
            <a:tile tx="0" ty="0" sx="100000" sy="100000" flip="none" algn="tl"/>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54" name="Pentagon 53">
            <a:extLst>
              <a:ext uri="{FF2B5EF4-FFF2-40B4-BE49-F238E27FC236}">
                <a16:creationId xmlns:a16="http://schemas.microsoft.com/office/drawing/2014/main" id="{6DB241DA-E273-18E2-3480-A747D93B9545}"/>
              </a:ext>
            </a:extLst>
          </p:cNvPr>
          <p:cNvSpPr/>
          <p:nvPr/>
        </p:nvSpPr>
        <p:spPr>
          <a:xfrm rot="1658581">
            <a:off x="2096951" y="4511566"/>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a:extLst>
              <a:ext uri="{FF2B5EF4-FFF2-40B4-BE49-F238E27FC236}">
                <a16:creationId xmlns:a16="http://schemas.microsoft.com/office/drawing/2014/main" id="{D68BBF7A-F9A9-3666-C92A-0422335E799F}"/>
              </a:ext>
            </a:extLst>
          </p:cNvPr>
          <p:cNvSpPr/>
          <p:nvPr/>
        </p:nvSpPr>
        <p:spPr>
          <a:xfrm rot="1658581">
            <a:off x="2249351" y="4663966"/>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a:extLst>
              <a:ext uri="{FF2B5EF4-FFF2-40B4-BE49-F238E27FC236}">
                <a16:creationId xmlns:a16="http://schemas.microsoft.com/office/drawing/2014/main" id="{69E6850D-DFF0-4F58-1DFE-2E066D2FB6F2}"/>
              </a:ext>
            </a:extLst>
          </p:cNvPr>
          <p:cNvSpPr/>
          <p:nvPr/>
        </p:nvSpPr>
        <p:spPr>
          <a:xfrm rot="2979699">
            <a:off x="1278632" y="4011705"/>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entagon 56">
            <a:extLst>
              <a:ext uri="{FF2B5EF4-FFF2-40B4-BE49-F238E27FC236}">
                <a16:creationId xmlns:a16="http://schemas.microsoft.com/office/drawing/2014/main" id="{781DC467-10FA-1491-10E9-FDF526823F98}"/>
              </a:ext>
            </a:extLst>
          </p:cNvPr>
          <p:cNvSpPr/>
          <p:nvPr/>
        </p:nvSpPr>
        <p:spPr>
          <a:xfrm rot="1658581">
            <a:off x="1498040" y="4204997"/>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57">
            <a:extLst>
              <a:ext uri="{FF2B5EF4-FFF2-40B4-BE49-F238E27FC236}">
                <a16:creationId xmlns:a16="http://schemas.microsoft.com/office/drawing/2014/main" id="{BB5F8B99-70AE-38E2-4C5A-834BD49083C6}"/>
              </a:ext>
            </a:extLst>
          </p:cNvPr>
          <p:cNvSpPr/>
          <p:nvPr/>
        </p:nvSpPr>
        <p:spPr>
          <a:xfrm rot="1658581">
            <a:off x="1149308" y="3700425"/>
            <a:ext cx="67877" cy="271831"/>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a:extLst>
              <a:ext uri="{FF2B5EF4-FFF2-40B4-BE49-F238E27FC236}">
                <a16:creationId xmlns:a16="http://schemas.microsoft.com/office/drawing/2014/main" id="{7B053238-88FE-7228-F4A9-0B153AF9FB19}"/>
              </a:ext>
            </a:extLst>
          </p:cNvPr>
          <p:cNvSpPr/>
          <p:nvPr/>
        </p:nvSpPr>
        <p:spPr>
          <a:xfrm rot="1658581">
            <a:off x="1127336" y="3964985"/>
            <a:ext cx="229357" cy="15155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entagon 89">
            <a:extLst>
              <a:ext uri="{FF2B5EF4-FFF2-40B4-BE49-F238E27FC236}">
                <a16:creationId xmlns:a16="http://schemas.microsoft.com/office/drawing/2014/main" id="{D78B91B5-6CBA-5150-7102-1AA1A2CFF12E}"/>
              </a:ext>
            </a:extLst>
          </p:cNvPr>
          <p:cNvSpPr/>
          <p:nvPr/>
        </p:nvSpPr>
        <p:spPr>
          <a:xfrm rot="1658581">
            <a:off x="1400732" y="4058415"/>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91">
            <a:extLst>
              <a:ext uri="{FF2B5EF4-FFF2-40B4-BE49-F238E27FC236}">
                <a16:creationId xmlns:a16="http://schemas.microsoft.com/office/drawing/2014/main" id="{84243325-D3DE-6D96-18B0-660907131F64}"/>
              </a:ext>
            </a:extLst>
          </p:cNvPr>
          <p:cNvSpPr/>
          <p:nvPr/>
        </p:nvSpPr>
        <p:spPr>
          <a:xfrm rot="3172920">
            <a:off x="1754415" y="4369909"/>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a:extLst>
              <a:ext uri="{FF2B5EF4-FFF2-40B4-BE49-F238E27FC236}">
                <a16:creationId xmlns:a16="http://schemas.microsoft.com/office/drawing/2014/main" id="{51D1E212-37B8-EBE5-5D60-6B9104B36FFD}"/>
              </a:ext>
            </a:extLst>
          </p:cNvPr>
          <p:cNvSpPr/>
          <p:nvPr/>
        </p:nvSpPr>
        <p:spPr>
          <a:xfrm rot="1658581">
            <a:off x="1630515" y="4421023"/>
            <a:ext cx="229357" cy="133145"/>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118A7EBD-3D16-E3C7-2196-E60F022A8E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6334" y="2631415"/>
            <a:ext cx="4043019" cy="4001944"/>
          </a:xfrm>
          <a:prstGeom prst="rect">
            <a:avLst/>
          </a:prstGeom>
        </p:spPr>
      </p:pic>
      <p:sp>
        <p:nvSpPr>
          <p:cNvPr id="95" name="Pentagon 94">
            <a:extLst>
              <a:ext uri="{FF2B5EF4-FFF2-40B4-BE49-F238E27FC236}">
                <a16:creationId xmlns:a16="http://schemas.microsoft.com/office/drawing/2014/main" id="{339D7203-87E1-D51E-B573-671408EEEDFD}"/>
              </a:ext>
            </a:extLst>
          </p:cNvPr>
          <p:cNvSpPr/>
          <p:nvPr/>
        </p:nvSpPr>
        <p:spPr>
          <a:xfrm rot="1658581">
            <a:off x="1279736" y="4117385"/>
            <a:ext cx="229357" cy="15155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entagon 95">
            <a:extLst>
              <a:ext uri="{FF2B5EF4-FFF2-40B4-BE49-F238E27FC236}">
                <a16:creationId xmlns:a16="http://schemas.microsoft.com/office/drawing/2014/main" id="{C62ABA97-7AB3-DBC1-1282-2DB633D68D89}"/>
              </a:ext>
            </a:extLst>
          </p:cNvPr>
          <p:cNvSpPr/>
          <p:nvPr/>
        </p:nvSpPr>
        <p:spPr>
          <a:xfrm rot="1658581">
            <a:off x="1432136" y="4269785"/>
            <a:ext cx="229357" cy="15155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Pentagon 96">
            <a:extLst>
              <a:ext uri="{FF2B5EF4-FFF2-40B4-BE49-F238E27FC236}">
                <a16:creationId xmlns:a16="http://schemas.microsoft.com/office/drawing/2014/main" id="{7C9E1FC4-262F-3887-5451-3FAB06A5BF09}"/>
              </a:ext>
            </a:extLst>
          </p:cNvPr>
          <p:cNvSpPr/>
          <p:nvPr/>
        </p:nvSpPr>
        <p:spPr>
          <a:xfrm rot="1658581">
            <a:off x="1584536" y="4422185"/>
            <a:ext cx="229357" cy="15155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Pentagon 97">
            <a:extLst>
              <a:ext uri="{FF2B5EF4-FFF2-40B4-BE49-F238E27FC236}">
                <a16:creationId xmlns:a16="http://schemas.microsoft.com/office/drawing/2014/main" id="{78FA4941-9578-6802-4137-A3CA60D8671B}"/>
              </a:ext>
            </a:extLst>
          </p:cNvPr>
          <p:cNvSpPr/>
          <p:nvPr/>
        </p:nvSpPr>
        <p:spPr>
          <a:xfrm>
            <a:off x="1383555" y="4495992"/>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a:extLst>
              <a:ext uri="{FF2B5EF4-FFF2-40B4-BE49-F238E27FC236}">
                <a16:creationId xmlns:a16="http://schemas.microsoft.com/office/drawing/2014/main" id="{A65EDFDB-3BFE-47B1-1696-51F935CFD910}"/>
              </a:ext>
            </a:extLst>
          </p:cNvPr>
          <p:cNvSpPr/>
          <p:nvPr/>
        </p:nvSpPr>
        <p:spPr>
          <a:xfrm>
            <a:off x="1167003" y="3833723"/>
            <a:ext cx="157430" cy="170816"/>
          </a:xfrm>
          <a:prstGeom prst="pentag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F61ADFC4-A98A-B24B-42C3-B9444E467E99}"/>
              </a:ext>
            </a:extLst>
          </p:cNvPr>
          <p:cNvSpPr/>
          <p:nvPr/>
        </p:nvSpPr>
        <p:spPr>
          <a:xfrm rot="2571247">
            <a:off x="1239154" y="3513446"/>
            <a:ext cx="95668" cy="119490"/>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val 100">
            <a:extLst>
              <a:ext uri="{FF2B5EF4-FFF2-40B4-BE49-F238E27FC236}">
                <a16:creationId xmlns:a16="http://schemas.microsoft.com/office/drawing/2014/main" id="{9703577F-19EB-9460-B22A-C0403E33498B}"/>
              </a:ext>
            </a:extLst>
          </p:cNvPr>
          <p:cNvSpPr/>
          <p:nvPr/>
        </p:nvSpPr>
        <p:spPr>
          <a:xfrm rot="2215480">
            <a:off x="1931317" y="4275848"/>
            <a:ext cx="109331" cy="150735"/>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val 101">
            <a:extLst>
              <a:ext uri="{FF2B5EF4-FFF2-40B4-BE49-F238E27FC236}">
                <a16:creationId xmlns:a16="http://schemas.microsoft.com/office/drawing/2014/main" id="{0163CD10-B1E4-6755-39FC-E23CA6E6C7FF}"/>
              </a:ext>
            </a:extLst>
          </p:cNvPr>
          <p:cNvSpPr/>
          <p:nvPr/>
        </p:nvSpPr>
        <p:spPr>
          <a:xfrm rot="2571247">
            <a:off x="1139923" y="3506340"/>
            <a:ext cx="95668" cy="119490"/>
          </a:xfrm>
          <a:prstGeom prst="ellipse">
            <a:avLst/>
          </a:prstGeom>
          <a:no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Plaque 102">
            <a:extLst>
              <a:ext uri="{FF2B5EF4-FFF2-40B4-BE49-F238E27FC236}">
                <a16:creationId xmlns:a16="http://schemas.microsoft.com/office/drawing/2014/main" id="{C360AB16-BD3F-5D2C-57F3-7FCFCCC1A999}"/>
              </a:ext>
            </a:extLst>
          </p:cNvPr>
          <p:cNvSpPr/>
          <p:nvPr/>
        </p:nvSpPr>
        <p:spPr>
          <a:xfrm rot="5400000">
            <a:off x="1094850" y="3306413"/>
            <a:ext cx="86228" cy="245157"/>
          </a:xfrm>
          <a:prstGeom prst="plaque">
            <a:avLst/>
          </a:prstGeom>
          <a:blipFill>
            <a:blip r:embed="rId3"/>
            <a:tile tx="0" ty="0" sx="100000" sy="100000" flip="none" algn="tl"/>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104" name="Rectangle 103">
            <a:extLst>
              <a:ext uri="{FF2B5EF4-FFF2-40B4-BE49-F238E27FC236}">
                <a16:creationId xmlns:a16="http://schemas.microsoft.com/office/drawing/2014/main" id="{D976BAB9-B80A-C386-44CA-61C9B8A36D10}"/>
              </a:ext>
            </a:extLst>
          </p:cNvPr>
          <p:cNvSpPr/>
          <p:nvPr/>
        </p:nvSpPr>
        <p:spPr>
          <a:xfrm>
            <a:off x="1049537" y="3104657"/>
            <a:ext cx="177539" cy="260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5D0ED7F9-3E3F-523D-A2FB-9C90D9B7AF1B}"/>
              </a:ext>
            </a:extLst>
          </p:cNvPr>
          <p:cNvCxnSpPr>
            <a:cxnSpLocks/>
          </p:cNvCxnSpPr>
          <p:nvPr/>
        </p:nvCxnSpPr>
        <p:spPr>
          <a:xfrm>
            <a:off x="7306472" y="2556679"/>
            <a:ext cx="1037428" cy="3374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878475E-225C-3EB1-CA9D-839B19426F9B}"/>
              </a:ext>
            </a:extLst>
          </p:cNvPr>
          <p:cNvCxnSpPr>
            <a:cxnSpLocks/>
          </p:cNvCxnSpPr>
          <p:nvPr/>
        </p:nvCxnSpPr>
        <p:spPr>
          <a:xfrm flipH="1">
            <a:off x="6841174" y="4827416"/>
            <a:ext cx="180174" cy="4432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4B8AC97-A7FC-D299-225A-04D90D879AC8}"/>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410867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133288"/>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Repair for Creep Failures (Ooze)</a:t>
            </a:r>
          </a:p>
        </p:txBody>
      </p:sp>
      <p:sp>
        <p:nvSpPr>
          <p:cNvPr id="3" name="TextBox 2">
            <a:extLst>
              <a:ext uri="{FF2B5EF4-FFF2-40B4-BE49-F238E27FC236}">
                <a16:creationId xmlns:a16="http://schemas.microsoft.com/office/drawing/2014/main" id="{8037A6F8-ED90-B1A9-8B1A-BBD08D69AC75}"/>
              </a:ext>
            </a:extLst>
          </p:cNvPr>
          <p:cNvSpPr txBox="1"/>
          <p:nvPr/>
        </p:nvSpPr>
        <p:spPr>
          <a:xfrm>
            <a:off x="211796" y="2027929"/>
            <a:ext cx="416970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block, riprap, geosynthetics, drainage</a:t>
            </a:r>
          </a:p>
        </p:txBody>
      </p:sp>
      <p:sp>
        <p:nvSpPr>
          <p:cNvPr id="28" name="TextBox 27">
            <a:extLst>
              <a:ext uri="{FF2B5EF4-FFF2-40B4-BE49-F238E27FC236}">
                <a16:creationId xmlns:a16="http://schemas.microsoft.com/office/drawing/2014/main" id="{9290B073-977F-1C4D-3DD5-2F65F6464C87}"/>
              </a:ext>
            </a:extLst>
          </p:cNvPr>
          <p:cNvSpPr txBox="1"/>
          <p:nvPr/>
        </p:nvSpPr>
        <p:spPr>
          <a:xfrm>
            <a:off x="226536" y="2592944"/>
            <a:ext cx="4086221" cy="4072405"/>
          </a:xfrm>
          <a:prstGeom prst="rect">
            <a:avLst/>
          </a:prstGeom>
          <a:solidFill>
            <a:schemeClr val="bg1"/>
          </a:solidFill>
        </p:spPr>
        <p:txBody>
          <a:bodyPr wrap="square" rtlCol="0">
            <a:spAutoFit/>
          </a:bodyPr>
          <a:lstStyle/>
          <a:p>
            <a:endParaRPr lang="en-US" dirty="0"/>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4A3916-3E39-1D51-5AAF-6B3E4F0D0C43}"/>
              </a:ext>
            </a:extLst>
          </p:cNvPr>
          <p:cNvCxnSpPr>
            <a:cxnSpLocks/>
          </p:cNvCxnSpPr>
          <p:nvPr/>
        </p:nvCxnSpPr>
        <p:spPr>
          <a:xfrm>
            <a:off x="405924" y="3429000"/>
            <a:ext cx="2858389" cy="1400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AE79FCDC-3AB5-4294-0938-7EDE24B628F9}"/>
              </a:ext>
            </a:extLst>
          </p:cNvPr>
          <p:cNvCxnSpPr>
            <a:cxnSpLocks/>
          </p:cNvCxnSpPr>
          <p:nvPr/>
        </p:nvCxnSpPr>
        <p:spPr>
          <a:xfrm>
            <a:off x="6541674" y="3560057"/>
            <a:ext cx="320180" cy="486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DBBC00AD-B930-885A-7F01-3978479022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9842" y="2023306"/>
            <a:ext cx="4367844" cy="4628937"/>
          </a:xfrm>
          <a:prstGeom prst="rect">
            <a:avLst/>
          </a:prstGeom>
        </p:spPr>
      </p:pic>
      <p:cxnSp>
        <p:nvCxnSpPr>
          <p:cNvPr id="16" name="Straight Arrow Connector 15">
            <a:extLst>
              <a:ext uri="{FF2B5EF4-FFF2-40B4-BE49-F238E27FC236}">
                <a16:creationId xmlns:a16="http://schemas.microsoft.com/office/drawing/2014/main" id="{F0A120CC-B1B4-C910-C8E2-80781E1CAC85}"/>
              </a:ext>
            </a:extLst>
          </p:cNvPr>
          <p:cNvCxnSpPr>
            <a:cxnSpLocks/>
          </p:cNvCxnSpPr>
          <p:nvPr/>
        </p:nvCxnSpPr>
        <p:spPr>
          <a:xfrm flipH="1">
            <a:off x="6581203" y="2535760"/>
            <a:ext cx="503128" cy="16098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4A063D10-89BC-4723-8398-334B99081A32}"/>
              </a:ext>
            </a:extLst>
          </p:cNvPr>
          <p:cNvSpPr txBox="1"/>
          <p:nvPr/>
        </p:nvSpPr>
        <p:spPr>
          <a:xfrm>
            <a:off x="5754169" y="2166428"/>
            <a:ext cx="310460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Must excavate below slip plane</a:t>
            </a:r>
          </a:p>
        </p:txBody>
      </p:sp>
      <p:cxnSp>
        <p:nvCxnSpPr>
          <p:cNvPr id="31" name="Straight Arrow Connector 30">
            <a:extLst>
              <a:ext uri="{FF2B5EF4-FFF2-40B4-BE49-F238E27FC236}">
                <a16:creationId xmlns:a16="http://schemas.microsoft.com/office/drawing/2014/main" id="{56A21FE2-16D7-471D-F291-866CFA8B0C09}"/>
              </a:ext>
            </a:extLst>
          </p:cNvPr>
          <p:cNvCxnSpPr>
            <a:cxnSpLocks/>
          </p:cNvCxnSpPr>
          <p:nvPr/>
        </p:nvCxnSpPr>
        <p:spPr>
          <a:xfrm>
            <a:off x="558121" y="3064023"/>
            <a:ext cx="1194479" cy="612627"/>
          </a:xfrm>
          <a:prstGeom prst="straightConnector1">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BD4FD8C9-E9AC-DF43-4008-8C0F1D56F892}"/>
              </a:ext>
            </a:extLst>
          </p:cNvPr>
          <p:cNvCxnSpPr>
            <a:cxnSpLocks/>
          </p:cNvCxnSpPr>
          <p:nvPr/>
        </p:nvCxnSpPr>
        <p:spPr>
          <a:xfrm>
            <a:off x="723900" y="3270893"/>
            <a:ext cx="742950" cy="369886"/>
          </a:xfrm>
          <a:prstGeom prst="straightConnector1">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71C181BF-FA81-2952-04C8-9F1016A5F78E}"/>
              </a:ext>
            </a:extLst>
          </p:cNvPr>
          <p:cNvCxnSpPr>
            <a:cxnSpLocks/>
          </p:cNvCxnSpPr>
          <p:nvPr/>
        </p:nvCxnSpPr>
        <p:spPr>
          <a:xfrm>
            <a:off x="558121" y="3340679"/>
            <a:ext cx="1147633" cy="566400"/>
          </a:xfrm>
          <a:prstGeom prst="straightConnector1">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6" name="Straight Connector 115">
            <a:extLst>
              <a:ext uri="{FF2B5EF4-FFF2-40B4-BE49-F238E27FC236}">
                <a16:creationId xmlns:a16="http://schemas.microsoft.com/office/drawing/2014/main" id="{90D085E3-5BC6-11C4-E4A8-E1CA51B29429}"/>
              </a:ext>
            </a:extLst>
          </p:cNvPr>
          <p:cNvCxnSpPr>
            <a:cxnSpLocks/>
          </p:cNvCxnSpPr>
          <p:nvPr/>
        </p:nvCxnSpPr>
        <p:spPr>
          <a:xfrm flipH="1">
            <a:off x="3088137" y="4586267"/>
            <a:ext cx="672473" cy="85761"/>
          </a:xfrm>
          <a:prstGeom prst="line">
            <a:avLst/>
          </a:prstGeom>
        </p:spPr>
        <p:style>
          <a:lnRef idx="2">
            <a:schemeClr val="dk1"/>
          </a:lnRef>
          <a:fillRef idx="0">
            <a:schemeClr val="dk1"/>
          </a:fillRef>
          <a:effectRef idx="1">
            <a:schemeClr val="dk1"/>
          </a:effectRef>
          <a:fontRef idx="minor">
            <a:schemeClr val="tx1"/>
          </a:fontRef>
        </p:style>
      </p:cxnSp>
      <p:sp>
        <p:nvSpPr>
          <p:cNvPr id="113" name="Rectangle 112">
            <a:extLst>
              <a:ext uri="{FF2B5EF4-FFF2-40B4-BE49-F238E27FC236}">
                <a16:creationId xmlns:a16="http://schemas.microsoft.com/office/drawing/2014/main" id="{8DA645C5-8EBA-8A06-9930-862598A01EFD}"/>
              </a:ext>
            </a:extLst>
          </p:cNvPr>
          <p:cNvSpPr/>
          <p:nvPr/>
        </p:nvSpPr>
        <p:spPr>
          <a:xfrm rot="21205174">
            <a:off x="3293885" y="4657724"/>
            <a:ext cx="466725" cy="542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0E532648-F6DB-031C-1D81-C7BDE8058DD2}"/>
              </a:ext>
            </a:extLst>
          </p:cNvPr>
          <p:cNvCxnSpPr>
            <a:cxnSpLocks/>
          </p:cNvCxnSpPr>
          <p:nvPr/>
        </p:nvCxnSpPr>
        <p:spPr>
          <a:xfrm flipH="1" flipV="1">
            <a:off x="1697584" y="3984230"/>
            <a:ext cx="1390553" cy="687798"/>
          </a:xfrm>
          <a:prstGeom prst="line">
            <a:avLst/>
          </a:prstGeom>
        </p:spPr>
        <p:style>
          <a:lnRef idx="2">
            <a:schemeClr val="dk1"/>
          </a:lnRef>
          <a:fillRef idx="0">
            <a:schemeClr val="dk1"/>
          </a:fillRef>
          <a:effectRef idx="1">
            <a:schemeClr val="dk1"/>
          </a:effectRef>
          <a:fontRef idx="minor">
            <a:schemeClr val="tx1"/>
          </a:fontRef>
        </p:style>
      </p:cxnSp>
      <p:sp>
        <p:nvSpPr>
          <p:cNvPr id="122" name="Rectangle 121">
            <a:extLst>
              <a:ext uri="{FF2B5EF4-FFF2-40B4-BE49-F238E27FC236}">
                <a16:creationId xmlns:a16="http://schemas.microsoft.com/office/drawing/2014/main" id="{D0DDE382-1ACC-DD1F-D0CF-FF4D627447B8}"/>
              </a:ext>
            </a:extLst>
          </p:cNvPr>
          <p:cNvSpPr/>
          <p:nvPr/>
        </p:nvSpPr>
        <p:spPr>
          <a:xfrm rot="21210812">
            <a:off x="3224086" y="4041968"/>
            <a:ext cx="466725" cy="542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CAFC0A9-B662-7BC0-B1DE-50D53B342D82}"/>
              </a:ext>
            </a:extLst>
          </p:cNvPr>
          <p:cNvSpPr/>
          <p:nvPr/>
        </p:nvSpPr>
        <p:spPr>
          <a:xfrm rot="21249220">
            <a:off x="3164488" y="3439837"/>
            <a:ext cx="466725" cy="542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3C5B061B-8194-6049-8C8D-1671788F5D56}"/>
              </a:ext>
            </a:extLst>
          </p:cNvPr>
          <p:cNvCxnSpPr>
            <a:cxnSpLocks/>
          </p:cNvCxnSpPr>
          <p:nvPr/>
        </p:nvCxnSpPr>
        <p:spPr>
          <a:xfrm flipH="1">
            <a:off x="2166445" y="3981347"/>
            <a:ext cx="1486465" cy="155282"/>
          </a:xfrm>
          <a:prstGeom prst="line">
            <a:avLst/>
          </a:prstGeom>
        </p:spPr>
        <p:style>
          <a:lnRef idx="2">
            <a:schemeClr val="dk1"/>
          </a:lnRef>
          <a:fillRef idx="0">
            <a:schemeClr val="dk1"/>
          </a:fillRef>
          <a:effectRef idx="1">
            <a:schemeClr val="dk1"/>
          </a:effectRef>
          <a:fontRef idx="minor">
            <a:schemeClr val="tx1"/>
          </a:fontRef>
        </p:style>
      </p:cxnSp>
      <p:sp>
        <p:nvSpPr>
          <p:cNvPr id="135" name="Isosceles Triangle 134">
            <a:extLst>
              <a:ext uri="{FF2B5EF4-FFF2-40B4-BE49-F238E27FC236}">
                <a16:creationId xmlns:a16="http://schemas.microsoft.com/office/drawing/2014/main" id="{2FBC1117-6321-2558-DC9D-8D8ABAD1C01B}"/>
              </a:ext>
            </a:extLst>
          </p:cNvPr>
          <p:cNvSpPr/>
          <p:nvPr/>
        </p:nvSpPr>
        <p:spPr>
          <a:xfrm rot="15903999">
            <a:off x="2460535" y="3980618"/>
            <a:ext cx="541851" cy="905969"/>
          </a:xfrm>
          <a:prstGeom prst="triangle">
            <a:avLst>
              <a:gd name="adj" fmla="val 10000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F542833-41D3-19B1-D6A6-91EFC20A249D}"/>
              </a:ext>
            </a:extLst>
          </p:cNvPr>
          <p:cNvSpPr/>
          <p:nvPr/>
        </p:nvSpPr>
        <p:spPr>
          <a:xfrm>
            <a:off x="3140805" y="4586267"/>
            <a:ext cx="108216" cy="1642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0C2A8C7C-8418-9596-4ED0-C30A9B6B7497}"/>
              </a:ext>
            </a:extLst>
          </p:cNvPr>
          <p:cNvCxnSpPr>
            <a:cxnSpLocks/>
          </p:cNvCxnSpPr>
          <p:nvPr/>
        </p:nvCxnSpPr>
        <p:spPr>
          <a:xfrm flipV="1">
            <a:off x="3770418" y="4929186"/>
            <a:ext cx="523186" cy="61299"/>
          </a:xfrm>
          <a:prstGeom prst="line">
            <a:avLst/>
          </a:prstGeom>
        </p:spPr>
        <p:style>
          <a:lnRef idx="3">
            <a:schemeClr val="accent2"/>
          </a:lnRef>
          <a:fillRef idx="0">
            <a:schemeClr val="accent2"/>
          </a:fillRef>
          <a:effectRef idx="2">
            <a:schemeClr val="accent2"/>
          </a:effectRef>
          <a:fontRef idx="minor">
            <a:schemeClr val="tx1"/>
          </a:fontRef>
        </p:style>
      </p:cxnSp>
      <p:grpSp>
        <p:nvGrpSpPr>
          <p:cNvPr id="139" name="Group 138">
            <a:extLst>
              <a:ext uri="{FF2B5EF4-FFF2-40B4-BE49-F238E27FC236}">
                <a16:creationId xmlns:a16="http://schemas.microsoft.com/office/drawing/2014/main" id="{9DA98057-CBEF-7F25-8274-FC749D75962B}"/>
              </a:ext>
            </a:extLst>
          </p:cNvPr>
          <p:cNvGrpSpPr/>
          <p:nvPr/>
        </p:nvGrpSpPr>
        <p:grpSpPr>
          <a:xfrm rot="21326375">
            <a:off x="2213285" y="3758370"/>
            <a:ext cx="546733" cy="326508"/>
            <a:chOff x="0" y="0"/>
            <a:chExt cx="640212" cy="185176"/>
          </a:xfrm>
        </p:grpSpPr>
        <p:sp>
          <p:nvSpPr>
            <p:cNvPr id="140" name="Oval 139">
              <a:extLst>
                <a:ext uri="{FF2B5EF4-FFF2-40B4-BE49-F238E27FC236}">
                  <a16:creationId xmlns:a16="http://schemas.microsoft.com/office/drawing/2014/main" id="{2F8A56DB-7F79-ED53-BFB6-2F5A9F189673}"/>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Oval 140">
              <a:extLst>
                <a:ext uri="{FF2B5EF4-FFF2-40B4-BE49-F238E27FC236}">
                  <a16:creationId xmlns:a16="http://schemas.microsoft.com/office/drawing/2014/main" id="{D4BCFA57-D58F-77F5-9075-BA3859351313}"/>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Oval 141">
              <a:extLst>
                <a:ext uri="{FF2B5EF4-FFF2-40B4-BE49-F238E27FC236}">
                  <a16:creationId xmlns:a16="http://schemas.microsoft.com/office/drawing/2014/main" id="{AC3A579A-7DD8-B506-C4CB-F68A77D495B1}"/>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Oval 142">
              <a:extLst>
                <a:ext uri="{FF2B5EF4-FFF2-40B4-BE49-F238E27FC236}">
                  <a16:creationId xmlns:a16="http://schemas.microsoft.com/office/drawing/2014/main" id="{47081676-3015-BE76-6CF2-FF1F2B2B46DF}"/>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Oval 143">
              <a:extLst>
                <a:ext uri="{FF2B5EF4-FFF2-40B4-BE49-F238E27FC236}">
                  <a16:creationId xmlns:a16="http://schemas.microsoft.com/office/drawing/2014/main" id="{5EBCEA53-C19A-9D18-AFF3-E9B0660B98E9}"/>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Oval 144">
              <a:extLst>
                <a:ext uri="{FF2B5EF4-FFF2-40B4-BE49-F238E27FC236}">
                  <a16:creationId xmlns:a16="http://schemas.microsoft.com/office/drawing/2014/main" id="{3B6548CB-651C-38DE-6F49-4E02DD16A6BE}"/>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Oval 145">
              <a:extLst>
                <a:ext uri="{FF2B5EF4-FFF2-40B4-BE49-F238E27FC236}">
                  <a16:creationId xmlns:a16="http://schemas.microsoft.com/office/drawing/2014/main" id="{CD71D86F-213F-F79D-8B74-36B16AB3351D}"/>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7" name="Oval 146">
              <a:extLst>
                <a:ext uri="{FF2B5EF4-FFF2-40B4-BE49-F238E27FC236}">
                  <a16:creationId xmlns:a16="http://schemas.microsoft.com/office/drawing/2014/main" id="{C1C5CC61-460F-66C5-5C17-811E7557E9AC}"/>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Oval 147">
              <a:extLst>
                <a:ext uri="{FF2B5EF4-FFF2-40B4-BE49-F238E27FC236}">
                  <a16:creationId xmlns:a16="http://schemas.microsoft.com/office/drawing/2014/main" id="{C0E9D6FD-C58A-5313-B796-84E80C25A80C}"/>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9" name="Group 148">
            <a:extLst>
              <a:ext uri="{FF2B5EF4-FFF2-40B4-BE49-F238E27FC236}">
                <a16:creationId xmlns:a16="http://schemas.microsoft.com/office/drawing/2014/main" id="{7BA159B7-8E89-07F0-2570-C6B1EE488C1A}"/>
              </a:ext>
            </a:extLst>
          </p:cNvPr>
          <p:cNvGrpSpPr/>
          <p:nvPr/>
        </p:nvGrpSpPr>
        <p:grpSpPr>
          <a:xfrm rot="21326375">
            <a:off x="2643252" y="3731041"/>
            <a:ext cx="546733" cy="326508"/>
            <a:chOff x="0" y="0"/>
            <a:chExt cx="640212" cy="185176"/>
          </a:xfrm>
        </p:grpSpPr>
        <p:sp>
          <p:nvSpPr>
            <p:cNvPr id="150" name="Oval 149">
              <a:extLst>
                <a:ext uri="{FF2B5EF4-FFF2-40B4-BE49-F238E27FC236}">
                  <a16:creationId xmlns:a16="http://schemas.microsoft.com/office/drawing/2014/main" id="{CCBE6EEC-B596-B49E-D649-23BB015D577B}"/>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1" name="Oval 150">
              <a:extLst>
                <a:ext uri="{FF2B5EF4-FFF2-40B4-BE49-F238E27FC236}">
                  <a16:creationId xmlns:a16="http://schemas.microsoft.com/office/drawing/2014/main" id="{58DF5607-78A8-65B2-C036-6E536D10E527}"/>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2" name="Oval 151">
              <a:extLst>
                <a:ext uri="{FF2B5EF4-FFF2-40B4-BE49-F238E27FC236}">
                  <a16:creationId xmlns:a16="http://schemas.microsoft.com/office/drawing/2014/main" id="{6AE8BCBE-A055-CCCD-29B4-15AEBE4D4F55}"/>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3" name="Oval 152">
              <a:extLst>
                <a:ext uri="{FF2B5EF4-FFF2-40B4-BE49-F238E27FC236}">
                  <a16:creationId xmlns:a16="http://schemas.microsoft.com/office/drawing/2014/main" id="{C8D4E1EF-393C-7569-F628-FC5B454E5900}"/>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Oval 153">
              <a:extLst>
                <a:ext uri="{FF2B5EF4-FFF2-40B4-BE49-F238E27FC236}">
                  <a16:creationId xmlns:a16="http://schemas.microsoft.com/office/drawing/2014/main" id="{69E1AFA9-F356-DB24-EE66-BDC462F18221}"/>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5" name="Oval 154">
              <a:extLst>
                <a:ext uri="{FF2B5EF4-FFF2-40B4-BE49-F238E27FC236}">
                  <a16:creationId xmlns:a16="http://schemas.microsoft.com/office/drawing/2014/main" id="{609DCBD5-8248-EF7B-5667-EB68D7072222}"/>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6" name="Oval 155">
              <a:extLst>
                <a:ext uri="{FF2B5EF4-FFF2-40B4-BE49-F238E27FC236}">
                  <a16:creationId xmlns:a16="http://schemas.microsoft.com/office/drawing/2014/main" id="{6D9D0BBB-76F6-86F3-AF22-E085175601DD}"/>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Oval 156">
              <a:extLst>
                <a:ext uri="{FF2B5EF4-FFF2-40B4-BE49-F238E27FC236}">
                  <a16:creationId xmlns:a16="http://schemas.microsoft.com/office/drawing/2014/main" id="{087DB032-1C63-8CB8-8531-592751547096}"/>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8" name="Oval 157">
              <a:extLst>
                <a:ext uri="{FF2B5EF4-FFF2-40B4-BE49-F238E27FC236}">
                  <a16:creationId xmlns:a16="http://schemas.microsoft.com/office/drawing/2014/main" id="{E8DA20AC-7CE6-D260-A1D0-03ED77AE3AB3}"/>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9" name="Group 158">
            <a:extLst>
              <a:ext uri="{FF2B5EF4-FFF2-40B4-BE49-F238E27FC236}">
                <a16:creationId xmlns:a16="http://schemas.microsoft.com/office/drawing/2014/main" id="{E6ADE12C-AD9E-6C25-E942-611397180C75}"/>
              </a:ext>
            </a:extLst>
          </p:cNvPr>
          <p:cNvGrpSpPr/>
          <p:nvPr/>
        </p:nvGrpSpPr>
        <p:grpSpPr>
          <a:xfrm rot="1435168">
            <a:off x="1766951" y="3577339"/>
            <a:ext cx="546733" cy="326508"/>
            <a:chOff x="0" y="0"/>
            <a:chExt cx="640212" cy="185176"/>
          </a:xfrm>
        </p:grpSpPr>
        <p:sp>
          <p:nvSpPr>
            <p:cNvPr id="160" name="Oval 159">
              <a:extLst>
                <a:ext uri="{FF2B5EF4-FFF2-40B4-BE49-F238E27FC236}">
                  <a16:creationId xmlns:a16="http://schemas.microsoft.com/office/drawing/2014/main" id="{83354950-7A78-D0CC-0B3E-4361446084D1}"/>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Oval 160">
              <a:extLst>
                <a:ext uri="{FF2B5EF4-FFF2-40B4-BE49-F238E27FC236}">
                  <a16:creationId xmlns:a16="http://schemas.microsoft.com/office/drawing/2014/main" id="{325913C6-3145-36B9-5404-93C6E33E53CF}"/>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Oval 161">
              <a:extLst>
                <a:ext uri="{FF2B5EF4-FFF2-40B4-BE49-F238E27FC236}">
                  <a16:creationId xmlns:a16="http://schemas.microsoft.com/office/drawing/2014/main" id="{7E027300-2665-3CB8-1384-0D7CE60E3812}"/>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Oval 162">
              <a:extLst>
                <a:ext uri="{FF2B5EF4-FFF2-40B4-BE49-F238E27FC236}">
                  <a16:creationId xmlns:a16="http://schemas.microsoft.com/office/drawing/2014/main" id="{16EFA186-E42B-3CB5-5076-63EACFCEBEC8}"/>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Oval 163">
              <a:extLst>
                <a:ext uri="{FF2B5EF4-FFF2-40B4-BE49-F238E27FC236}">
                  <a16:creationId xmlns:a16="http://schemas.microsoft.com/office/drawing/2014/main" id="{8521B443-DC49-A74A-A346-F0F5D5E29A18}"/>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Oval 164">
              <a:extLst>
                <a:ext uri="{FF2B5EF4-FFF2-40B4-BE49-F238E27FC236}">
                  <a16:creationId xmlns:a16="http://schemas.microsoft.com/office/drawing/2014/main" id="{D6E14DEA-4F7C-C532-589E-303C7FBA1ACC}"/>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Oval 165">
              <a:extLst>
                <a:ext uri="{FF2B5EF4-FFF2-40B4-BE49-F238E27FC236}">
                  <a16:creationId xmlns:a16="http://schemas.microsoft.com/office/drawing/2014/main" id="{CA003965-B054-CF1B-D850-3E3333B4CA8C}"/>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Oval 166">
              <a:extLst>
                <a:ext uri="{FF2B5EF4-FFF2-40B4-BE49-F238E27FC236}">
                  <a16:creationId xmlns:a16="http://schemas.microsoft.com/office/drawing/2014/main" id="{30AB2B12-9771-8208-8BCC-962DB84DA94E}"/>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Oval 167">
              <a:extLst>
                <a:ext uri="{FF2B5EF4-FFF2-40B4-BE49-F238E27FC236}">
                  <a16:creationId xmlns:a16="http://schemas.microsoft.com/office/drawing/2014/main" id="{3A6D1FB9-54B7-F7A9-1B8C-2FBAB3F45290}"/>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9" name="Group 168">
            <a:extLst>
              <a:ext uri="{FF2B5EF4-FFF2-40B4-BE49-F238E27FC236}">
                <a16:creationId xmlns:a16="http://schemas.microsoft.com/office/drawing/2014/main" id="{5CD5A17F-B066-5D67-979D-E38CA6909795}"/>
              </a:ext>
            </a:extLst>
          </p:cNvPr>
          <p:cNvGrpSpPr/>
          <p:nvPr/>
        </p:nvGrpSpPr>
        <p:grpSpPr>
          <a:xfrm rot="21326375">
            <a:off x="2128683" y="3519589"/>
            <a:ext cx="546733" cy="326508"/>
            <a:chOff x="0" y="0"/>
            <a:chExt cx="640212" cy="185176"/>
          </a:xfrm>
        </p:grpSpPr>
        <p:sp>
          <p:nvSpPr>
            <p:cNvPr id="170" name="Oval 169">
              <a:extLst>
                <a:ext uri="{FF2B5EF4-FFF2-40B4-BE49-F238E27FC236}">
                  <a16:creationId xmlns:a16="http://schemas.microsoft.com/office/drawing/2014/main" id="{C159FB7C-17B8-C1AD-2DA5-9F2406BFB41F}"/>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Oval 170">
              <a:extLst>
                <a:ext uri="{FF2B5EF4-FFF2-40B4-BE49-F238E27FC236}">
                  <a16:creationId xmlns:a16="http://schemas.microsoft.com/office/drawing/2014/main" id="{8390441B-803E-CBD0-0D1E-0CA3217CC645}"/>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Oval 171">
              <a:extLst>
                <a:ext uri="{FF2B5EF4-FFF2-40B4-BE49-F238E27FC236}">
                  <a16:creationId xmlns:a16="http://schemas.microsoft.com/office/drawing/2014/main" id="{E413F874-0B35-AD00-CD90-D77E08AF4CB1}"/>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Oval 172">
              <a:extLst>
                <a:ext uri="{FF2B5EF4-FFF2-40B4-BE49-F238E27FC236}">
                  <a16:creationId xmlns:a16="http://schemas.microsoft.com/office/drawing/2014/main" id="{31067B9B-E56B-58E0-71B1-0040B03100FA}"/>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Oval 173">
              <a:extLst>
                <a:ext uri="{FF2B5EF4-FFF2-40B4-BE49-F238E27FC236}">
                  <a16:creationId xmlns:a16="http://schemas.microsoft.com/office/drawing/2014/main" id="{E77B9116-B83D-3CAA-ED17-6B4B0509AF72}"/>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Oval 174">
              <a:extLst>
                <a:ext uri="{FF2B5EF4-FFF2-40B4-BE49-F238E27FC236}">
                  <a16:creationId xmlns:a16="http://schemas.microsoft.com/office/drawing/2014/main" id="{F54DC53D-A625-42BE-D3D3-C76E166187D7}"/>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Oval 175">
              <a:extLst>
                <a:ext uri="{FF2B5EF4-FFF2-40B4-BE49-F238E27FC236}">
                  <a16:creationId xmlns:a16="http://schemas.microsoft.com/office/drawing/2014/main" id="{B2FBC822-BE89-E25C-ACB9-A62633415A49}"/>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Oval 176">
              <a:extLst>
                <a:ext uri="{FF2B5EF4-FFF2-40B4-BE49-F238E27FC236}">
                  <a16:creationId xmlns:a16="http://schemas.microsoft.com/office/drawing/2014/main" id="{C5EE76FC-A3AC-5EBF-5B63-2D751251F805}"/>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Oval 177">
              <a:extLst>
                <a:ext uri="{FF2B5EF4-FFF2-40B4-BE49-F238E27FC236}">
                  <a16:creationId xmlns:a16="http://schemas.microsoft.com/office/drawing/2014/main" id="{0533290B-4807-1266-BD53-358357CB094A}"/>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9" name="Group 178">
            <a:extLst>
              <a:ext uri="{FF2B5EF4-FFF2-40B4-BE49-F238E27FC236}">
                <a16:creationId xmlns:a16="http://schemas.microsoft.com/office/drawing/2014/main" id="{325E6AC9-EAF8-954F-4982-46598B814E34}"/>
              </a:ext>
            </a:extLst>
          </p:cNvPr>
          <p:cNvGrpSpPr/>
          <p:nvPr/>
        </p:nvGrpSpPr>
        <p:grpSpPr>
          <a:xfrm rot="21326375">
            <a:off x="2606238" y="3501574"/>
            <a:ext cx="546733" cy="326508"/>
            <a:chOff x="0" y="0"/>
            <a:chExt cx="640212" cy="185176"/>
          </a:xfrm>
        </p:grpSpPr>
        <p:sp>
          <p:nvSpPr>
            <p:cNvPr id="180" name="Oval 179">
              <a:extLst>
                <a:ext uri="{FF2B5EF4-FFF2-40B4-BE49-F238E27FC236}">
                  <a16:creationId xmlns:a16="http://schemas.microsoft.com/office/drawing/2014/main" id="{97BCC0A9-9763-7AEC-26A7-EABC1A8A39E9}"/>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Oval 180">
              <a:extLst>
                <a:ext uri="{FF2B5EF4-FFF2-40B4-BE49-F238E27FC236}">
                  <a16:creationId xmlns:a16="http://schemas.microsoft.com/office/drawing/2014/main" id="{6FE65B69-1A0A-45B0-1AD2-11CABF0A8B9D}"/>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Oval 181">
              <a:extLst>
                <a:ext uri="{FF2B5EF4-FFF2-40B4-BE49-F238E27FC236}">
                  <a16:creationId xmlns:a16="http://schemas.microsoft.com/office/drawing/2014/main" id="{2D7121EB-8A9A-71EB-AC9D-F8EE7C2CEC90}"/>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Oval 182">
              <a:extLst>
                <a:ext uri="{FF2B5EF4-FFF2-40B4-BE49-F238E27FC236}">
                  <a16:creationId xmlns:a16="http://schemas.microsoft.com/office/drawing/2014/main" id="{5B008FED-6167-FC5A-BBC7-7B7DEB1C636A}"/>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4" name="Oval 183">
              <a:extLst>
                <a:ext uri="{FF2B5EF4-FFF2-40B4-BE49-F238E27FC236}">
                  <a16:creationId xmlns:a16="http://schemas.microsoft.com/office/drawing/2014/main" id="{95E0A891-F72F-8D74-3F3A-5ED372036741}"/>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5" name="Oval 184">
              <a:extLst>
                <a:ext uri="{FF2B5EF4-FFF2-40B4-BE49-F238E27FC236}">
                  <a16:creationId xmlns:a16="http://schemas.microsoft.com/office/drawing/2014/main" id="{A3A0ED00-C692-4689-1E3E-691E675B20AB}"/>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6" name="Oval 185">
              <a:extLst>
                <a:ext uri="{FF2B5EF4-FFF2-40B4-BE49-F238E27FC236}">
                  <a16:creationId xmlns:a16="http://schemas.microsoft.com/office/drawing/2014/main" id="{7D668F64-2DEC-6151-C079-3B1D8B7990CF}"/>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7" name="Oval 186">
              <a:extLst>
                <a:ext uri="{FF2B5EF4-FFF2-40B4-BE49-F238E27FC236}">
                  <a16:creationId xmlns:a16="http://schemas.microsoft.com/office/drawing/2014/main" id="{8995D3A6-148A-46A4-42A1-E01AFB6ED40A}"/>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8" name="Oval 187">
              <a:extLst>
                <a:ext uri="{FF2B5EF4-FFF2-40B4-BE49-F238E27FC236}">
                  <a16:creationId xmlns:a16="http://schemas.microsoft.com/office/drawing/2014/main" id="{0AFC5F37-4DF2-BD4E-3459-CBEE32DC41A6}"/>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1" name="Group 190">
            <a:extLst>
              <a:ext uri="{FF2B5EF4-FFF2-40B4-BE49-F238E27FC236}">
                <a16:creationId xmlns:a16="http://schemas.microsoft.com/office/drawing/2014/main" id="{0E01344E-691B-974E-C59E-BBC93625F24B}"/>
              </a:ext>
            </a:extLst>
          </p:cNvPr>
          <p:cNvGrpSpPr/>
          <p:nvPr/>
        </p:nvGrpSpPr>
        <p:grpSpPr>
          <a:xfrm rot="1435168">
            <a:off x="1736921" y="3766784"/>
            <a:ext cx="546733" cy="326508"/>
            <a:chOff x="0" y="0"/>
            <a:chExt cx="640212" cy="185176"/>
          </a:xfrm>
        </p:grpSpPr>
        <p:sp>
          <p:nvSpPr>
            <p:cNvPr id="192" name="Oval 191">
              <a:extLst>
                <a:ext uri="{FF2B5EF4-FFF2-40B4-BE49-F238E27FC236}">
                  <a16:creationId xmlns:a16="http://schemas.microsoft.com/office/drawing/2014/main" id="{631AF1C7-2D0E-0996-077F-DDF3A9B4E266}"/>
                </a:ext>
              </a:extLst>
            </p:cNvPr>
            <p:cNvSpPr/>
            <p:nvPr/>
          </p:nvSpPr>
          <p:spPr>
            <a:xfrm>
              <a:off x="0"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Oval 192">
              <a:extLst>
                <a:ext uri="{FF2B5EF4-FFF2-40B4-BE49-F238E27FC236}">
                  <a16:creationId xmlns:a16="http://schemas.microsoft.com/office/drawing/2014/main" id="{6FA676A0-AF3B-C1CB-A01A-A5F3DDB77512}"/>
                </a:ext>
              </a:extLst>
            </p:cNvPr>
            <p:cNvSpPr/>
            <p:nvPr/>
          </p:nvSpPr>
          <p:spPr>
            <a:xfrm>
              <a:off x="128056" y="0"/>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4" name="Oval 193">
              <a:extLst>
                <a:ext uri="{FF2B5EF4-FFF2-40B4-BE49-F238E27FC236}">
                  <a16:creationId xmlns:a16="http://schemas.microsoft.com/office/drawing/2014/main" id="{7AB2C6C3-EAE3-E1D5-39BD-D724F6BD7613}"/>
                </a:ext>
              </a:extLst>
            </p:cNvPr>
            <p:cNvSpPr/>
            <p:nvPr/>
          </p:nvSpPr>
          <p:spPr>
            <a:xfrm>
              <a:off x="7603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Oval 194">
              <a:extLst>
                <a:ext uri="{FF2B5EF4-FFF2-40B4-BE49-F238E27FC236}">
                  <a16:creationId xmlns:a16="http://schemas.microsoft.com/office/drawing/2014/main" id="{B7B6592F-FF3B-2377-59BE-C027FCE7E1D0}"/>
                </a:ext>
              </a:extLst>
            </p:cNvPr>
            <p:cNvSpPr/>
            <p:nvPr/>
          </p:nvSpPr>
          <p:spPr>
            <a:xfrm>
              <a:off x="256113" y="1"/>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6" name="Oval 195">
              <a:extLst>
                <a:ext uri="{FF2B5EF4-FFF2-40B4-BE49-F238E27FC236}">
                  <a16:creationId xmlns:a16="http://schemas.microsoft.com/office/drawing/2014/main" id="{A938EF51-83E5-21BD-C88B-FF0E994ADFBC}"/>
                </a:ext>
              </a:extLst>
            </p:cNvPr>
            <p:cNvSpPr/>
            <p:nvPr/>
          </p:nvSpPr>
          <p:spPr>
            <a:xfrm>
              <a:off x="194085"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Oval 196">
              <a:extLst>
                <a:ext uri="{FF2B5EF4-FFF2-40B4-BE49-F238E27FC236}">
                  <a16:creationId xmlns:a16="http://schemas.microsoft.com/office/drawing/2014/main" id="{64944FEC-2737-7597-3288-A6C054B3694F}"/>
                </a:ext>
              </a:extLst>
            </p:cNvPr>
            <p:cNvSpPr/>
            <p:nvPr/>
          </p:nvSpPr>
          <p:spPr>
            <a:xfrm>
              <a:off x="384169"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8" name="Oval 197">
              <a:extLst>
                <a:ext uri="{FF2B5EF4-FFF2-40B4-BE49-F238E27FC236}">
                  <a16:creationId xmlns:a16="http://schemas.microsoft.com/office/drawing/2014/main" id="{E5A192A2-27BC-8C9A-EE2B-C20CE4D52EB3}"/>
                </a:ext>
              </a:extLst>
            </p:cNvPr>
            <p:cNvSpPr/>
            <p:nvPr/>
          </p:nvSpPr>
          <p:spPr>
            <a:xfrm>
              <a:off x="328144"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Oval 198">
              <a:extLst>
                <a:ext uri="{FF2B5EF4-FFF2-40B4-BE49-F238E27FC236}">
                  <a16:creationId xmlns:a16="http://schemas.microsoft.com/office/drawing/2014/main" id="{3429396F-45E5-601D-F883-B0E26DE3AD83}"/>
                </a:ext>
              </a:extLst>
            </p:cNvPr>
            <p:cNvSpPr/>
            <p:nvPr/>
          </p:nvSpPr>
          <p:spPr>
            <a:xfrm>
              <a:off x="512225" y="0"/>
              <a:ext cx="127987" cy="127114"/>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0" name="Oval 199">
              <a:extLst>
                <a:ext uri="{FF2B5EF4-FFF2-40B4-BE49-F238E27FC236}">
                  <a16:creationId xmlns:a16="http://schemas.microsoft.com/office/drawing/2014/main" id="{3D7B442C-276B-8189-AF99-6512C5D0ECF9}"/>
                </a:ext>
              </a:extLst>
            </p:cNvPr>
            <p:cNvSpPr/>
            <p:nvPr/>
          </p:nvSpPr>
          <p:spPr>
            <a:xfrm>
              <a:off x="454199" y="58025"/>
              <a:ext cx="128024" cy="127151"/>
            </a:xfrm>
            <a:prstGeom prst="ellipse">
              <a:avLst/>
            </a:prstGeom>
            <a:noFill/>
            <a:ln w="12700" cap="flat" cmpd="sng" algn="ctr">
              <a:solidFill>
                <a:schemeClr val="bg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1" name="TextBox 200">
            <a:extLst>
              <a:ext uri="{FF2B5EF4-FFF2-40B4-BE49-F238E27FC236}">
                <a16:creationId xmlns:a16="http://schemas.microsoft.com/office/drawing/2014/main" id="{1B064CEA-E8F6-DBED-3898-61BB39F0DB23}"/>
              </a:ext>
            </a:extLst>
          </p:cNvPr>
          <p:cNvSpPr txBox="1"/>
          <p:nvPr/>
        </p:nvSpPr>
        <p:spPr>
          <a:xfrm>
            <a:off x="2918615" y="5239559"/>
            <a:ext cx="1211807" cy="461665"/>
          </a:xfrm>
          <a:prstGeom prst="rect">
            <a:avLst/>
          </a:prstGeom>
          <a:noFill/>
        </p:spPr>
        <p:txBody>
          <a:bodyPr wrap="none" rtlCol="0">
            <a:spAutoFit/>
          </a:bodyPr>
          <a:lstStyle/>
          <a:p>
            <a:r>
              <a:rPr lang="en-US" sz="2400" dirty="0"/>
              <a:t>Buttress</a:t>
            </a:r>
          </a:p>
        </p:txBody>
      </p:sp>
      <p:sp>
        <p:nvSpPr>
          <p:cNvPr id="5" name="TextBox 4">
            <a:extLst>
              <a:ext uri="{FF2B5EF4-FFF2-40B4-BE49-F238E27FC236}">
                <a16:creationId xmlns:a16="http://schemas.microsoft.com/office/drawing/2014/main" id="{97353581-6D79-FEB0-E8D8-238304BCB642}"/>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89085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Plan of Attack: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0F959D7-0FB1-FCFB-9EA3-044A67AC41C7}"/>
              </a:ext>
            </a:extLst>
          </p:cNvPr>
          <p:cNvSpPr txBox="1"/>
          <p:nvPr/>
        </p:nvSpPr>
        <p:spPr>
          <a:xfrm>
            <a:off x="176982" y="1133288"/>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Repair concerns for all slope failures:</a:t>
            </a:r>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29D0C2-CF3C-8D7F-4E4D-CA65FDE717EA}"/>
              </a:ext>
            </a:extLst>
          </p:cNvPr>
          <p:cNvSpPr txBox="1"/>
          <p:nvPr/>
        </p:nvSpPr>
        <p:spPr>
          <a:xfrm>
            <a:off x="171809" y="1866900"/>
            <a:ext cx="8724520" cy="369331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u="sng" dirty="0"/>
              <a:t>Bank instability caused by over-steepening</a:t>
            </a:r>
            <a:r>
              <a:rPr lang="en-US" dirty="0"/>
              <a:t> can often be corrected by “laying the bank back” (shaping to a lesser grade).  Most common on upslope road banks.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Loss of a stable toe</a:t>
            </a:r>
            <a:r>
              <a:rPr lang="en-US" dirty="0"/>
              <a:t> from aggressive ditch cleaning, streambank erosion, etc. can trigger slope failure.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Adding drainage features</a:t>
            </a:r>
            <a:r>
              <a:rPr lang="en-US" dirty="0"/>
              <a:t> to your stabilization plan is cheap insurance against unforeseen problems.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Don’t underestimate </a:t>
            </a:r>
            <a:r>
              <a:rPr lang="en-US" u="sng" dirty="0"/>
              <a:t>the value of vegetation</a:t>
            </a:r>
            <a:r>
              <a:rPr lang="en-US" dirty="0"/>
              <a:t> (or lack of) in maintaining bank stability, especially woody vegetation.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Don’t forget the </a:t>
            </a:r>
            <a:r>
              <a:rPr lang="en-US" u="sng" dirty="0"/>
              <a:t>benefits of fill</a:t>
            </a:r>
            <a:r>
              <a:rPr lang="en-US" dirty="0"/>
              <a:t> to address bank instability…..   </a:t>
            </a:r>
          </a:p>
        </p:txBody>
      </p:sp>
      <p:sp>
        <p:nvSpPr>
          <p:cNvPr id="3" name="TextBox 2">
            <a:extLst>
              <a:ext uri="{FF2B5EF4-FFF2-40B4-BE49-F238E27FC236}">
                <a16:creationId xmlns:a16="http://schemas.microsoft.com/office/drawing/2014/main" id="{3DAFF00E-68EE-C4FB-C6E6-1D6B14ABCC4C}"/>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39314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959D7-0FB1-FCFB-9EA3-044A67AC41C7}"/>
              </a:ext>
            </a:extLst>
          </p:cNvPr>
          <p:cNvSpPr txBox="1"/>
          <p:nvPr/>
        </p:nvSpPr>
        <p:spPr>
          <a:xfrm>
            <a:off x="176982" y="663504"/>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Fall Brook Road Fill Slope Stabilization Project</a:t>
            </a:r>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2AEEF9-7FA5-8708-F32A-E208127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982" y="1511609"/>
            <a:ext cx="4899171" cy="5220063"/>
          </a:xfrm>
          <a:prstGeom prst="rect">
            <a:avLst/>
          </a:prstGeom>
        </p:spPr>
      </p:pic>
      <p:pic>
        <p:nvPicPr>
          <p:cNvPr id="9" name="Picture 8">
            <a:extLst>
              <a:ext uri="{FF2B5EF4-FFF2-40B4-BE49-F238E27FC236}">
                <a16:creationId xmlns:a16="http://schemas.microsoft.com/office/drawing/2014/main" id="{4CCE7C05-9C66-6126-FCC2-9227566F6D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5192" y="1511609"/>
            <a:ext cx="3791825" cy="5209768"/>
          </a:xfrm>
          <a:prstGeom prst="rect">
            <a:avLst/>
          </a:prstGeom>
        </p:spPr>
      </p:pic>
      <p:sp>
        <p:nvSpPr>
          <p:cNvPr id="11" name="Circle: Hollow 10">
            <a:extLst>
              <a:ext uri="{FF2B5EF4-FFF2-40B4-BE49-F238E27FC236}">
                <a16:creationId xmlns:a16="http://schemas.microsoft.com/office/drawing/2014/main" id="{0C0D8351-402C-7F81-2EFF-D3A856A3B1DE}"/>
              </a:ext>
            </a:extLst>
          </p:cNvPr>
          <p:cNvSpPr/>
          <p:nvPr/>
        </p:nvSpPr>
        <p:spPr bwMode="auto">
          <a:xfrm>
            <a:off x="1954634" y="2894201"/>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Circle: Hollow 11">
            <a:extLst>
              <a:ext uri="{FF2B5EF4-FFF2-40B4-BE49-F238E27FC236}">
                <a16:creationId xmlns:a16="http://schemas.microsoft.com/office/drawing/2014/main" id="{B2C2F4EC-C165-BDB6-C1B4-7AB901E57A51}"/>
              </a:ext>
            </a:extLst>
          </p:cNvPr>
          <p:cNvSpPr/>
          <p:nvPr/>
        </p:nvSpPr>
        <p:spPr bwMode="auto">
          <a:xfrm>
            <a:off x="5175192" y="3429000"/>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9AEDE786-BDCC-9B1A-2149-672F0538A9DD}"/>
              </a:ext>
            </a:extLst>
          </p:cNvPr>
          <p:cNvSpPr txBox="1"/>
          <p:nvPr/>
        </p:nvSpPr>
        <p:spPr>
          <a:xfrm>
            <a:off x="7222629" y="6405841"/>
            <a:ext cx="1744388" cy="246221"/>
          </a:xfrm>
          <a:prstGeom prst="rect">
            <a:avLst/>
          </a:prstGeom>
          <a:noFill/>
        </p:spPr>
        <p:txBody>
          <a:bodyPr wrap="none" rtlCol="0">
            <a:spAutoFit/>
          </a:bodyPr>
          <a:lstStyle/>
          <a:p>
            <a:r>
              <a:rPr lang="en-US" sz="1000" b="1" dirty="0"/>
              <a:t>Credit: Wayne County CD</a:t>
            </a:r>
          </a:p>
        </p:txBody>
      </p:sp>
      <p:sp>
        <p:nvSpPr>
          <p:cNvPr id="5" name="TextBox 4">
            <a:extLst>
              <a:ext uri="{FF2B5EF4-FFF2-40B4-BE49-F238E27FC236}">
                <a16:creationId xmlns:a16="http://schemas.microsoft.com/office/drawing/2014/main" id="{CAD37E6E-7141-6705-0EA3-967E17AF1BF8}"/>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31421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959D7-0FB1-FCFB-9EA3-044A67AC41C7}"/>
              </a:ext>
            </a:extLst>
          </p:cNvPr>
          <p:cNvSpPr txBox="1"/>
          <p:nvPr/>
        </p:nvSpPr>
        <p:spPr>
          <a:xfrm>
            <a:off x="176982" y="663504"/>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Fall Brook Road Fill Slope Stabilization Project</a:t>
            </a:r>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ircle: Hollow 11">
            <a:extLst>
              <a:ext uri="{FF2B5EF4-FFF2-40B4-BE49-F238E27FC236}">
                <a16:creationId xmlns:a16="http://schemas.microsoft.com/office/drawing/2014/main" id="{B2C2F4EC-C165-BDB6-C1B4-7AB901E57A51}"/>
              </a:ext>
            </a:extLst>
          </p:cNvPr>
          <p:cNvSpPr/>
          <p:nvPr/>
        </p:nvSpPr>
        <p:spPr bwMode="auto">
          <a:xfrm>
            <a:off x="-1266739" y="3793517"/>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570A3C72-8F1A-3581-6DB8-098920A63F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731" y="1302407"/>
            <a:ext cx="7516536" cy="5434207"/>
          </a:xfrm>
          <a:prstGeom prst="rect">
            <a:avLst/>
          </a:prstGeom>
        </p:spPr>
      </p:pic>
      <p:sp>
        <p:nvSpPr>
          <p:cNvPr id="11" name="Circle: Hollow 10">
            <a:extLst>
              <a:ext uri="{FF2B5EF4-FFF2-40B4-BE49-F238E27FC236}">
                <a16:creationId xmlns:a16="http://schemas.microsoft.com/office/drawing/2014/main" id="{0C0D8351-402C-7F81-2EFF-D3A856A3B1DE}"/>
              </a:ext>
            </a:extLst>
          </p:cNvPr>
          <p:cNvSpPr/>
          <p:nvPr/>
        </p:nvSpPr>
        <p:spPr bwMode="auto">
          <a:xfrm>
            <a:off x="5750379" y="1384182"/>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8" name="Straight Arrow Connector 7">
            <a:extLst>
              <a:ext uri="{FF2B5EF4-FFF2-40B4-BE49-F238E27FC236}">
                <a16:creationId xmlns:a16="http://schemas.microsoft.com/office/drawing/2014/main" id="{F8842BD5-ACC7-E3BF-05F3-823E07C2CC77}"/>
              </a:ext>
            </a:extLst>
          </p:cNvPr>
          <p:cNvCxnSpPr/>
          <p:nvPr/>
        </p:nvCxnSpPr>
        <p:spPr bwMode="auto">
          <a:xfrm>
            <a:off x="1719743" y="2810312"/>
            <a:ext cx="251670" cy="37750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795FDA9B-1770-82F5-EA03-F37234674CEF}"/>
              </a:ext>
            </a:extLst>
          </p:cNvPr>
          <p:cNvSpPr txBox="1"/>
          <p:nvPr/>
        </p:nvSpPr>
        <p:spPr>
          <a:xfrm>
            <a:off x="5885127" y="6406977"/>
            <a:ext cx="1744388" cy="246221"/>
          </a:xfrm>
          <a:prstGeom prst="rect">
            <a:avLst/>
          </a:prstGeom>
          <a:noFill/>
        </p:spPr>
        <p:txBody>
          <a:bodyPr wrap="none" rtlCol="0">
            <a:spAutoFit/>
          </a:bodyPr>
          <a:lstStyle/>
          <a:p>
            <a:r>
              <a:rPr lang="en-US" sz="1000" b="1" dirty="0"/>
              <a:t>Credit: Wayne County CD</a:t>
            </a:r>
          </a:p>
        </p:txBody>
      </p:sp>
      <p:sp>
        <p:nvSpPr>
          <p:cNvPr id="6" name="TextBox 5">
            <a:extLst>
              <a:ext uri="{FF2B5EF4-FFF2-40B4-BE49-F238E27FC236}">
                <a16:creationId xmlns:a16="http://schemas.microsoft.com/office/drawing/2014/main" id="{64FCEF63-2A48-4ED1-6FD7-A90041DD21E2}"/>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364581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959D7-0FB1-FCFB-9EA3-044A67AC41C7}"/>
              </a:ext>
            </a:extLst>
          </p:cNvPr>
          <p:cNvSpPr txBox="1"/>
          <p:nvPr/>
        </p:nvSpPr>
        <p:spPr>
          <a:xfrm>
            <a:off x="176982" y="663504"/>
            <a:ext cx="879003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Fall Brook Road Fill Slope Stabilization Project</a:t>
            </a:r>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ircle: Hollow 11">
            <a:extLst>
              <a:ext uri="{FF2B5EF4-FFF2-40B4-BE49-F238E27FC236}">
                <a16:creationId xmlns:a16="http://schemas.microsoft.com/office/drawing/2014/main" id="{B2C2F4EC-C165-BDB6-C1B4-7AB901E57A51}"/>
              </a:ext>
            </a:extLst>
          </p:cNvPr>
          <p:cNvSpPr/>
          <p:nvPr/>
        </p:nvSpPr>
        <p:spPr bwMode="auto">
          <a:xfrm>
            <a:off x="-1266739" y="3793517"/>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6B334795-5D33-72F2-4B14-95A1658574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481" y="1370292"/>
            <a:ext cx="7441035" cy="5366322"/>
          </a:xfrm>
          <a:prstGeom prst="rect">
            <a:avLst/>
          </a:prstGeom>
        </p:spPr>
      </p:pic>
      <p:sp>
        <p:nvSpPr>
          <p:cNvPr id="11" name="Circle: Hollow 10">
            <a:extLst>
              <a:ext uri="{FF2B5EF4-FFF2-40B4-BE49-F238E27FC236}">
                <a16:creationId xmlns:a16="http://schemas.microsoft.com/office/drawing/2014/main" id="{0C0D8351-402C-7F81-2EFF-D3A856A3B1DE}"/>
              </a:ext>
            </a:extLst>
          </p:cNvPr>
          <p:cNvSpPr/>
          <p:nvPr/>
        </p:nvSpPr>
        <p:spPr bwMode="auto">
          <a:xfrm>
            <a:off x="5112816" y="2472542"/>
            <a:ext cx="612396" cy="645951"/>
          </a:xfrm>
          <a:prstGeom prst="donut">
            <a:avLst>
              <a:gd name="adj" fmla="val 85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7" name="Straight Arrow Connector 6">
            <a:extLst>
              <a:ext uri="{FF2B5EF4-FFF2-40B4-BE49-F238E27FC236}">
                <a16:creationId xmlns:a16="http://schemas.microsoft.com/office/drawing/2014/main" id="{475147E9-5130-4C71-0195-2F54D9B5E662}"/>
              </a:ext>
            </a:extLst>
          </p:cNvPr>
          <p:cNvCxnSpPr/>
          <p:nvPr/>
        </p:nvCxnSpPr>
        <p:spPr bwMode="auto">
          <a:xfrm>
            <a:off x="1988191" y="4250715"/>
            <a:ext cx="251670" cy="37750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7C397AD4-3EFC-EE3A-4D86-1A2C7D871C85}"/>
              </a:ext>
            </a:extLst>
          </p:cNvPr>
          <p:cNvSpPr txBox="1"/>
          <p:nvPr/>
        </p:nvSpPr>
        <p:spPr>
          <a:xfrm>
            <a:off x="1543399" y="5629584"/>
            <a:ext cx="5865708" cy="369332"/>
          </a:xfrm>
          <a:prstGeom prst="rect">
            <a:avLst/>
          </a:prstGeom>
          <a:noFill/>
        </p:spPr>
        <p:txBody>
          <a:bodyPr wrap="none" rtlCol="0">
            <a:spAutoFit/>
          </a:bodyPr>
          <a:lstStyle/>
          <a:p>
            <a:r>
              <a:rPr lang="en-US" dirty="0"/>
              <a:t>Knee replacement, hip replacement, toe replacement… </a:t>
            </a:r>
          </a:p>
        </p:txBody>
      </p:sp>
      <p:sp>
        <p:nvSpPr>
          <p:cNvPr id="3" name="TextBox 2">
            <a:extLst>
              <a:ext uri="{FF2B5EF4-FFF2-40B4-BE49-F238E27FC236}">
                <a16:creationId xmlns:a16="http://schemas.microsoft.com/office/drawing/2014/main" id="{673F8681-D450-0639-EB44-4E6D1BF0D00F}"/>
              </a:ext>
            </a:extLst>
          </p:cNvPr>
          <p:cNvSpPr txBox="1"/>
          <p:nvPr/>
        </p:nvSpPr>
        <p:spPr>
          <a:xfrm>
            <a:off x="6459854" y="6398588"/>
            <a:ext cx="1744388" cy="246221"/>
          </a:xfrm>
          <a:prstGeom prst="rect">
            <a:avLst/>
          </a:prstGeom>
          <a:noFill/>
        </p:spPr>
        <p:txBody>
          <a:bodyPr wrap="none" rtlCol="0">
            <a:spAutoFit/>
          </a:bodyPr>
          <a:lstStyle/>
          <a:p>
            <a:r>
              <a:rPr lang="en-US" sz="1000" b="1" dirty="0"/>
              <a:t>Credit: Wayne County CD</a:t>
            </a:r>
          </a:p>
        </p:txBody>
      </p:sp>
      <p:sp>
        <p:nvSpPr>
          <p:cNvPr id="5" name="TextBox 4">
            <a:extLst>
              <a:ext uri="{FF2B5EF4-FFF2-40B4-BE49-F238E27FC236}">
                <a16:creationId xmlns:a16="http://schemas.microsoft.com/office/drawing/2014/main" id="{1BBB44D1-9E09-855B-2E08-DE7EBEA73DB1}"/>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19283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1092D-025D-1AE4-F3C9-9FF1E65A6A10}"/>
              </a:ext>
            </a:extLst>
          </p:cNvPr>
          <p:cNvSpPr/>
          <p:nvPr/>
        </p:nvSpPr>
        <p:spPr bwMode="auto">
          <a:xfrm>
            <a:off x="0" y="-2513"/>
            <a:ext cx="5105400" cy="6860513"/>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pic>
        <p:nvPicPr>
          <p:cNvPr id="8" name="Content Placeholder 5">
            <a:extLst>
              <a:ext uri="{FF2B5EF4-FFF2-40B4-BE49-F238E27FC236}">
                <a16:creationId xmlns:a16="http://schemas.microsoft.com/office/drawing/2014/main" id="{A91305BF-415F-126D-6F60-545486EB8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7"/>
          <a:stretch/>
        </p:blipFill>
        <p:spPr bwMode="auto">
          <a:xfrm>
            <a:off x="5105400" y="-2513"/>
            <a:ext cx="4038600" cy="6860514"/>
          </a:xfrm>
          <a:prstGeom prst="rect">
            <a:avLst/>
          </a:prstGeom>
          <a:noFill/>
          <a:ln w="76200">
            <a:solidFill>
              <a:schemeClr val="accent6">
                <a:lumMod val="50000"/>
              </a:schemeClr>
            </a:solidFill>
            <a:miter lim="800000"/>
            <a:headEnd/>
            <a:tailEnd/>
          </a:ln>
        </p:spPr>
      </p:pic>
      <p:sp>
        <p:nvSpPr>
          <p:cNvPr id="9" name="TextBox 8">
            <a:extLst>
              <a:ext uri="{FF2B5EF4-FFF2-40B4-BE49-F238E27FC236}">
                <a16:creationId xmlns:a16="http://schemas.microsoft.com/office/drawing/2014/main" id="{D33EF75F-BC5E-2F3F-F1BC-7850C4A24BDD}"/>
              </a:ext>
            </a:extLst>
          </p:cNvPr>
          <p:cNvSpPr txBox="1"/>
          <p:nvPr/>
        </p:nvSpPr>
        <p:spPr>
          <a:xfrm>
            <a:off x="295275" y="295275"/>
            <a:ext cx="4581525" cy="5355312"/>
          </a:xfrm>
          <a:prstGeom prst="rect">
            <a:avLst/>
          </a:prstGeom>
          <a:noFill/>
        </p:spPr>
        <p:txBody>
          <a:bodyPr wrap="square" rtlCol="0">
            <a:spAutoFit/>
          </a:bodyPr>
          <a:lstStyle/>
          <a:p>
            <a:r>
              <a:rPr lang="en-US" sz="2600" b="1" u="sng" dirty="0">
                <a:solidFill>
                  <a:srgbClr val="FFFF00"/>
                </a:solidFill>
              </a:rPr>
              <a:t>Small Slip and Slide Repair</a:t>
            </a:r>
          </a:p>
          <a:p>
            <a:endParaRPr lang="en-US" sz="2400" b="1" dirty="0">
              <a:solidFill>
                <a:schemeClr val="bg1"/>
              </a:solidFill>
            </a:endParaRPr>
          </a:p>
          <a:p>
            <a:endParaRPr lang="en-US" sz="2400" b="1" dirty="0">
              <a:solidFill>
                <a:schemeClr val="bg1"/>
              </a:solidFill>
            </a:endParaRPr>
          </a:p>
          <a:p>
            <a:pPr marL="342900" indent="-342900">
              <a:buFont typeface="Arial" panose="020B0604020202020204" pitchFamily="34" charset="0"/>
              <a:buChar char="•"/>
            </a:pPr>
            <a:r>
              <a:rPr lang="en-US" sz="2400" b="1" u="sng" dirty="0">
                <a:solidFill>
                  <a:schemeClr val="bg1">
                    <a:lumMod val="50000"/>
                  </a:schemeClr>
                </a:solidFill>
              </a:rPr>
              <a:t>The </a:t>
            </a:r>
            <a:r>
              <a:rPr lang="en-US" sz="2400" u="sng" dirty="0">
                <a:solidFill>
                  <a:schemeClr val="bg1">
                    <a:lumMod val="50000"/>
                  </a:schemeClr>
                </a:solidFill>
              </a:rPr>
              <a:t>Basics</a:t>
            </a:r>
          </a:p>
          <a:p>
            <a:pPr marL="342900" indent="-342900">
              <a:buFont typeface="Arial" panose="020B0604020202020204" pitchFamily="34" charset="0"/>
              <a:buChar char="•"/>
            </a:pPr>
            <a:endParaRPr lang="en-US" sz="2400" b="1" u="sng" dirty="0">
              <a:solidFill>
                <a:schemeClr val="bg1"/>
              </a:solidFill>
            </a:endParaRPr>
          </a:p>
          <a:p>
            <a:pPr marL="342900" indent="-342900">
              <a:buFont typeface="Arial" panose="020B0604020202020204" pitchFamily="34" charset="0"/>
              <a:buChar char="•"/>
            </a:pPr>
            <a:r>
              <a:rPr lang="en-US" sz="2400" u="sng" dirty="0">
                <a:solidFill>
                  <a:schemeClr val="bg1">
                    <a:lumMod val="50000"/>
                  </a:schemeClr>
                </a:solidFill>
              </a:rPr>
              <a:t>A Plan of Attack</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b="1" u="sng" dirty="0">
                <a:solidFill>
                  <a:srgbClr val="FFFF00"/>
                </a:solidFill>
              </a:rPr>
              <a:t>Example 1</a:t>
            </a:r>
            <a:r>
              <a:rPr lang="en-US" sz="2400" b="1" dirty="0">
                <a:solidFill>
                  <a:srgbClr val="FFFF00"/>
                </a:solidFill>
              </a:rPr>
              <a:t>: </a:t>
            </a:r>
            <a:r>
              <a:rPr lang="en-US" sz="2000" b="1" dirty="0">
                <a:solidFill>
                  <a:srgbClr val="FFFF00"/>
                </a:solidFill>
              </a:rPr>
              <a:t>Sizer Run Rd &amp; Hunts Run Rd, Cameron County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400" u="sng" dirty="0">
                <a:solidFill>
                  <a:schemeClr val="bg1"/>
                </a:solidFill>
              </a:rPr>
              <a:t>Example 2</a:t>
            </a:r>
            <a:r>
              <a:rPr lang="en-US" sz="2400" dirty="0">
                <a:solidFill>
                  <a:schemeClr val="bg1"/>
                </a:solidFill>
              </a:rPr>
              <a:t>: </a:t>
            </a:r>
            <a:r>
              <a:rPr lang="en-US" sz="2000" dirty="0">
                <a:solidFill>
                  <a:schemeClr val="bg1"/>
                </a:solidFill>
              </a:rPr>
              <a:t>Lick Creek Rd, Schrader Creek Rd, South Black Creek Rd Sullivan County</a:t>
            </a:r>
          </a:p>
          <a:p>
            <a:endParaRPr lang="en-US" sz="2000"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04207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9D6B0-8AAD-06B4-434D-5E487B74472D}"/>
              </a:ext>
            </a:extLst>
          </p:cNvPr>
          <p:cNvSpPr>
            <a:spLocks noGrp="1"/>
          </p:cNvSpPr>
          <p:nvPr>
            <p:ph type="title"/>
          </p:nvPr>
        </p:nvSpPr>
        <p:spPr/>
        <p:txBody>
          <a:bodyPr>
            <a:normAutofit/>
          </a:bodyPr>
          <a:lstStyle/>
          <a:p>
            <a:r>
              <a:rPr lang="en-US" sz="3000" dirty="0"/>
              <a:t>Geosynthetic Reinforced Soil (GRS) Slide Repair</a:t>
            </a:r>
          </a:p>
        </p:txBody>
      </p:sp>
      <p:pic>
        <p:nvPicPr>
          <p:cNvPr id="7" name="Content Placeholder 6">
            <a:extLst>
              <a:ext uri="{FF2B5EF4-FFF2-40B4-BE49-F238E27FC236}">
                <a16:creationId xmlns:a16="http://schemas.microsoft.com/office/drawing/2014/main" id="{53300252-535B-94D8-A0C4-F4D7DE047A77}"/>
              </a:ext>
            </a:extLst>
          </p:cNvPr>
          <p:cNvPicPr>
            <a:picLocks noGrp="1" noChangeAspect="1"/>
          </p:cNvPicPr>
          <p:nvPr>
            <p:ph idx="1"/>
          </p:nvPr>
        </p:nvPicPr>
        <p:blipFill>
          <a:blip r:embed="rId2"/>
          <a:stretch>
            <a:fillRect/>
          </a:stretch>
        </p:blipFill>
        <p:spPr>
          <a:xfrm>
            <a:off x="622042" y="1593702"/>
            <a:ext cx="7282810" cy="4692797"/>
          </a:xfrm>
        </p:spPr>
      </p:pic>
      <p:sp>
        <p:nvSpPr>
          <p:cNvPr id="2" name="TextBox 1">
            <a:extLst>
              <a:ext uri="{FF2B5EF4-FFF2-40B4-BE49-F238E27FC236}">
                <a16:creationId xmlns:a16="http://schemas.microsoft.com/office/drawing/2014/main" id="{044874DC-288A-BDD8-7A5B-E93B52269C80}"/>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1234688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ilding a Geosynthetic Reinforced Soil (GRS) | Ohio Department of  Transportation">
            <a:extLst>
              <a:ext uri="{FF2B5EF4-FFF2-40B4-BE49-F238E27FC236}">
                <a16:creationId xmlns:a16="http://schemas.microsoft.com/office/drawing/2014/main" id="{FF13B60D-8579-E4C6-1739-58C84E643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409" y="1081503"/>
            <a:ext cx="4459129" cy="2512478"/>
          </a:xfrm>
          <a:prstGeom prst="rect">
            <a:avLst/>
          </a:prstGeom>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2EA765-B781-E9EF-17BC-1E18F956C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27" t="4308" r="7234" b="6256"/>
          <a:stretch/>
        </p:blipFill>
        <p:spPr>
          <a:xfrm>
            <a:off x="5605642" y="546100"/>
            <a:ext cx="3030950" cy="3112579"/>
          </a:xfrm>
          <a:prstGeom prst="rect">
            <a:avLst/>
          </a:prstGeom>
        </p:spPr>
      </p:pic>
      <p:pic>
        <p:nvPicPr>
          <p:cNvPr id="5" name="Picture 4">
            <a:extLst>
              <a:ext uri="{FF2B5EF4-FFF2-40B4-BE49-F238E27FC236}">
                <a16:creationId xmlns:a16="http://schemas.microsoft.com/office/drawing/2014/main" id="{E5384C9A-7962-DB3F-960B-8438987DE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7645" y="3934904"/>
            <a:ext cx="3856945" cy="2512477"/>
          </a:xfrm>
          <a:prstGeom prst="rect">
            <a:avLst/>
          </a:prstGeom>
        </p:spPr>
      </p:pic>
      <p:sp>
        <p:nvSpPr>
          <p:cNvPr id="2" name="TextBox 1">
            <a:extLst>
              <a:ext uri="{FF2B5EF4-FFF2-40B4-BE49-F238E27FC236}">
                <a16:creationId xmlns:a16="http://schemas.microsoft.com/office/drawing/2014/main" id="{8999EA74-9572-6822-25FF-917A28D57626}"/>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
        <p:nvSpPr>
          <p:cNvPr id="4" name="TextBox 3">
            <a:extLst>
              <a:ext uri="{FF2B5EF4-FFF2-40B4-BE49-F238E27FC236}">
                <a16:creationId xmlns:a16="http://schemas.microsoft.com/office/drawing/2014/main" id="{3C3B5CB8-DF94-EAF8-53BC-CD3120A58D8F}"/>
              </a:ext>
            </a:extLst>
          </p:cNvPr>
          <p:cNvSpPr txBox="1"/>
          <p:nvPr/>
        </p:nvSpPr>
        <p:spPr>
          <a:xfrm>
            <a:off x="507409" y="4405351"/>
            <a:ext cx="4072141" cy="1477328"/>
          </a:xfrm>
          <a:prstGeom prst="rect">
            <a:avLst/>
          </a:prstGeom>
          <a:noFill/>
        </p:spPr>
        <p:txBody>
          <a:bodyPr wrap="square" rtlCol="0">
            <a:spAutoFit/>
          </a:bodyPr>
          <a:lstStyle/>
          <a:p>
            <a:pPr algn="ctr"/>
            <a:r>
              <a:rPr lang="en-US" sz="2400" dirty="0"/>
              <a:t>Geosynthetic can be wrapped or pinched between facing block/rock</a:t>
            </a:r>
          </a:p>
          <a:p>
            <a:endParaRPr lang="en-US" dirty="0"/>
          </a:p>
        </p:txBody>
      </p:sp>
      <p:sp>
        <p:nvSpPr>
          <p:cNvPr id="8" name="Arrow: Curved Right 7">
            <a:extLst>
              <a:ext uri="{FF2B5EF4-FFF2-40B4-BE49-F238E27FC236}">
                <a16:creationId xmlns:a16="http://schemas.microsoft.com/office/drawing/2014/main" id="{AC06266A-D19E-0B2B-6FCA-E6877EA329D5}"/>
              </a:ext>
            </a:extLst>
          </p:cNvPr>
          <p:cNvSpPr/>
          <p:nvPr/>
        </p:nvSpPr>
        <p:spPr>
          <a:xfrm rot="11581074" flipH="1">
            <a:off x="465791" y="3159086"/>
            <a:ext cx="597633" cy="1904960"/>
          </a:xfrm>
          <a:prstGeom prst="curvedRightArrow">
            <a:avLst>
              <a:gd name="adj1" fmla="val 29005"/>
              <a:gd name="adj2" fmla="val 5120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Right 8">
            <a:extLst>
              <a:ext uri="{FF2B5EF4-FFF2-40B4-BE49-F238E27FC236}">
                <a16:creationId xmlns:a16="http://schemas.microsoft.com/office/drawing/2014/main" id="{0DEEB65E-0EA8-804E-8FF4-20103FE41C90}"/>
              </a:ext>
            </a:extLst>
          </p:cNvPr>
          <p:cNvSpPr/>
          <p:nvPr/>
        </p:nvSpPr>
        <p:spPr>
          <a:xfrm>
            <a:off x="4445725" y="4514849"/>
            <a:ext cx="520813" cy="295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865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5CBF-519A-8543-8CA1-748F7F71B4E4}"/>
              </a:ext>
            </a:extLst>
          </p:cNvPr>
          <p:cNvSpPr>
            <a:spLocks noGrp="1"/>
          </p:cNvSpPr>
          <p:nvPr>
            <p:ph type="title"/>
          </p:nvPr>
        </p:nvSpPr>
        <p:spPr/>
        <p:txBody>
          <a:bodyPr/>
          <a:lstStyle/>
          <a:p>
            <a:pPr algn="ctr"/>
            <a:r>
              <a:rPr lang="en-US" dirty="0"/>
              <a:t>Benefits of GRS</a:t>
            </a:r>
          </a:p>
        </p:txBody>
      </p:sp>
      <p:sp>
        <p:nvSpPr>
          <p:cNvPr id="3" name="Content Placeholder 2">
            <a:extLst>
              <a:ext uri="{FF2B5EF4-FFF2-40B4-BE49-F238E27FC236}">
                <a16:creationId xmlns:a16="http://schemas.microsoft.com/office/drawing/2014/main" id="{0F9F741C-1CC0-8A64-D175-BA220D804083}"/>
              </a:ext>
            </a:extLst>
          </p:cNvPr>
          <p:cNvSpPr>
            <a:spLocks noGrp="1"/>
          </p:cNvSpPr>
          <p:nvPr>
            <p:ph sz="half" idx="1"/>
          </p:nvPr>
        </p:nvSpPr>
        <p:spPr>
          <a:xfrm>
            <a:off x="635211" y="1558925"/>
            <a:ext cx="3768912" cy="4351338"/>
          </a:xfrm>
        </p:spPr>
        <p:txBody>
          <a:bodyPr>
            <a:normAutofit lnSpcReduction="10000"/>
          </a:bodyPr>
          <a:lstStyle/>
          <a:p>
            <a:r>
              <a:rPr lang="en-US" sz="2800" dirty="0"/>
              <a:t>Cost $$$</a:t>
            </a:r>
          </a:p>
          <a:p>
            <a:pPr lvl="1"/>
            <a:r>
              <a:rPr lang="en-US" sz="2000" dirty="0"/>
              <a:t>Traditional fixes are pricey</a:t>
            </a:r>
          </a:p>
          <a:p>
            <a:pPr lvl="2"/>
            <a:r>
              <a:rPr lang="en-US" sz="2000" dirty="0"/>
              <a:t>Significant resources</a:t>
            </a:r>
          </a:p>
          <a:p>
            <a:pPr lvl="2"/>
            <a:r>
              <a:rPr lang="en-US" sz="2000" dirty="0"/>
              <a:t>Specialized equipment</a:t>
            </a:r>
          </a:p>
          <a:p>
            <a:pPr lvl="1"/>
            <a:r>
              <a:rPr lang="en-US" sz="2000" dirty="0"/>
              <a:t>Done with readily available materials</a:t>
            </a:r>
          </a:p>
          <a:p>
            <a:r>
              <a:rPr lang="en-US" sz="2800" dirty="0"/>
              <a:t>Can typically be done with township labor</a:t>
            </a:r>
          </a:p>
          <a:p>
            <a:r>
              <a:rPr lang="en-US" sz="2800" dirty="0"/>
              <a:t>Can be completed in few days</a:t>
            </a:r>
          </a:p>
          <a:p>
            <a:r>
              <a:rPr lang="en-US" sz="2800" dirty="0"/>
              <a:t>GRS repairs are not applicable to all sites</a:t>
            </a:r>
          </a:p>
          <a:p>
            <a:endParaRPr lang="en-US" dirty="0"/>
          </a:p>
        </p:txBody>
      </p:sp>
      <p:pic>
        <p:nvPicPr>
          <p:cNvPr id="1026" name="Picture 2" descr="Landslide Repair &amp; Remediation | GeoStabilization Intl.">
            <a:extLst>
              <a:ext uri="{FF2B5EF4-FFF2-40B4-BE49-F238E27FC236}">
                <a16:creationId xmlns:a16="http://schemas.microsoft.com/office/drawing/2014/main" id="{2A6448FF-1FF0-B20A-D2CD-87B7B5C72E12}"/>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329233" y="1859235"/>
            <a:ext cx="4538542" cy="2836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6A5CA9-FDE9-F90C-F454-712D6C4B00F0}"/>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421051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Calibri"/>
              <a:ea typeface="+mn-ea"/>
              <a:cs typeface="+mn-cs"/>
            </a:endParaRPr>
          </a:p>
        </p:txBody>
      </p:sp>
      <p:sp>
        <p:nvSpPr>
          <p:cNvPr id="2" name="TextBox 1"/>
          <p:cNvSpPr txBox="1"/>
          <p:nvPr/>
        </p:nvSpPr>
        <p:spPr>
          <a:xfrm>
            <a:off x="242498" y="575849"/>
            <a:ext cx="8724520" cy="1323439"/>
          </a:xfrm>
          <a:prstGeom prst="rect">
            <a:avLst/>
          </a:prstGeom>
          <a:noFill/>
        </p:spPr>
        <p:txBody>
          <a:bodyPr wrap="square" rtlCol="0">
            <a:spAutoFit/>
          </a:bodyPr>
          <a:lstStyle/>
          <a:p>
            <a:pPr algn="ctr"/>
            <a:r>
              <a:rPr lang="en-US" sz="2400" b="1" dirty="0">
                <a:solidFill>
                  <a:schemeClr val="bg1"/>
                </a:solidFill>
              </a:rPr>
              <a:t>Diagnosing types and causes of roadside slope instability </a:t>
            </a:r>
          </a:p>
          <a:p>
            <a:pPr algn="ctr"/>
            <a:r>
              <a:rPr lang="en-US" sz="2400" b="1" dirty="0">
                <a:solidFill>
                  <a:schemeClr val="bg1"/>
                </a:solidFill>
              </a:rPr>
              <a:t>and simple, cost-effective techniques for road bank repair</a:t>
            </a:r>
          </a:p>
          <a:p>
            <a:endParaRPr lang="en-US" sz="3200" dirty="0"/>
          </a:p>
        </p:txBody>
      </p:sp>
      <p:pic>
        <p:nvPicPr>
          <p:cNvPr id="8" name="Picture 7">
            <a:extLst>
              <a:ext uri="{FF2B5EF4-FFF2-40B4-BE49-F238E27FC236}">
                <a16:creationId xmlns:a16="http://schemas.microsoft.com/office/drawing/2014/main" id="{1B07C438-F6D6-FB1A-CE25-0C385B05F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030" y="1495023"/>
            <a:ext cx="7033570" cy="5279043"/>
          </a:xfrm>
          <a:prstGeom prst="rect">
            <a:avLst/>
          </a:prstGeom>
        </p:spPr>
      </p:pic>
      <p:sp>
        <p:nvSpPr>
          <p:cNvPr id="3" name="TextBox 2">
            <a:extLst>
              <a:ext uri="{FF2B5EF4-FFF2-40B4-BE49-F238E27FC236}">
                <a16:creationId xmlns:a16="http://schemas.microsoft.com/office/drawing/2014/main" id="{0D061F55-788D-B764-18E1-297FE368F48F}"/>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
        <p:nvSpPr>
          <p:cNvPr id="4" name="TextBox 3">
            <a:extLst>
              <a:ext uri="{FF2B5EF4-FFF2-40B4-BE49-F238E27FC236}">
                <a16:creationId xmlns:a16="http://schemas.microsoft.com/office/drawing/2014/main" id="{AA47D9B3-C527-722B-E089-9E69ACB3AFF8}"/>
              </a:ext>
            </a:extLst>
          </p:cNvPr>
          <p:cNvSpPr txBox="1"/>
          <p:nvPr/>
        </p:nvSpPr>
        <p:spPr>
          <a:xfrm>
            <a:off x="6383654" y="6306727"/>
            <a:ext cx="1593706" cy="246221"/>
          </a:xfrm>
          <a:prstGeom prst="rect">
            <a:avLst/>
          </a:prstGeom>
          <a:noFill/>
        </p:spPr>
        <p:txBody>
          <a:bodyPr wrap="none" rtlCol="0">
            <a:spAutoFit/>
          </a:bodyPr>
          <a:lstStyle/>
          <a:p>
            <a:r>
              <a:rPr lang="en-US" sz="1000" b="1" dirty="0"/>
              <a:t>Credit: Pike County CD</a:t>
            </a:r>
          </a:p>
        </p:txBody>
      </p:sp>
    </p:spTree>
    <p:extLst>
      <p:ext uri="{BB962C8B-B14F-4D97-AF65-F5344CB8AC3E}">
        <p14:creationId xmlns:p14="http://schemas.microsoft.com/office/powerpoint/2010/main" val="282480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1BA0-C720-9930-198F-80686741873C}"/>
              </a:ext>
            </a:extLst>
          </p:cNvPr>
          <p:cNvSpPr>
            <a:spLocks noGrp="1"/>
          </p:cNvSpPr>
          <p:nvPr>
            <p:ph type="title"/>
          </p:nvPr>
        </p:nvSpPr>
        <p:spPr>
          <a:xfrm>
            <a:off x="685800" y="384450"/>
            <a:ext cx="7886700" cy="994172"/>
          </a:xfrm>
        </p:spPr>
        <p:txBody>
          <a:bodyPr/>
          <a:lstStyle/>
          <a:p>
            <a:pPr algn="ctr"/>
            <a:r>
              <a:rPr lang="en-US" dirty="0"/>
              <a:t>Sizer Run – </a:t>
            </a:r>
            <a:r>
              <a:rPr lang="en-US" dirty="0" err="1"/>
              <a:t>Shippen</a:t>
            </a:r>
            <a:r>
              <a:rPr lang="en-US" dirty="0"/>
              <a:t> Township</a:t>
            </a:r>
          </a:p>
        </p:txBody>
      </p:sp>
      <p:pic>
        <p:nvPicPr>
          <p:cNvPr id="6" name="Content Placeholder 5">
            <a:extLst>
              <a:ext uri="{FF2B5EF4-FFF2-40B4-BE49-F238E27FC236}">
                <a16:creationId xmlns:a16="http://schemas.microsoft.com/office/drawing/2014/main" id="{7B3346A1-783C-A90C-5401-189F7692468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38480" y="1593806"/>
            <a:ext cx="3766634" cy="5022178"/>
          </a:xfrm>
        </p:spPr>
      </p:pic>
      <p:sp>
        <p:nvSpPr>
          <p:cNvPr id="4" name="Content Placeholder 3">
            <a:extLst>
              <a:ext uri="{FF2B5EF4-FFF2-40B4-BE49-F238E27FC236}">
                <a16:creationId xmlns:a16="http://schemas.microsoft.com/office/drawing/2014/main" id="{8AD94660-F59F-E6D6-8C37-C8518D4B2C35}"/>
              </a:ext>
            </a:extLst>
          </p:cNvPr>
          <p:cNvSpPr>
            <a:spLocks noGrp="1"/>
          </p:cNvSpPr>
          <p:nvPr>
            <p:ph sz="half" idx="2"/>
          </p:nvPr>
        </p:nvSpPr>
        <p:spPr>
          <a:xfrm>
            <a:off x="4629150" y="1836403"/>
            <a:ext cx="3886200" cy="3740909"/>
          </a:xfrm>
        </p:spPr>
        <p:txBody>
          <a:bodyPr>
            <a:normAutofit/>
          </a:bodyPr>
          <a:lstStyle/>
          <a:p>
            <a:r>
              <a:rPr lang="en-US" sz="2400" dirty="0"/>
              <a:t>200’ long 8’ high</a:t>
            </a:r>
          </a:p>
          <a:p>
            <a:r>
              <a:rPr lang="en-US" sz="2400" dirty="0"/>
              <a:t>Used Contractor for implementation</a:t>
            </a:r>
          </a:p>
          <a:p>
            <a:r>
              <a:rPr lang="en-US" sz="2400" dirty="0"/>
              <a:t>90 concrete blocks</a:t>
            </a:r>
          </a:p>
          <a:p>
            <a:r>
              <a:rPr lang="en-US" sz="2400" dirty="0"/>
              <a:t>2 new pipes</a:t>
            </a:r>
          </a:p>
          <a:p>
            <a:r>
              <a:rPr lang="en-US" sz="2400" dirty="0"/>
              <a:t>24 loads of 2RC</a:t>
            </a:r>
          </a:p>
          <a:p>
            <a:r>
              <a:rPr lang="en-US" sz="2400" dirty="0"/>
              <a:t>4 Days to complete</a:t>
            </a:r>
          </a:p>
          <a:p>
            <a:r>
              <a:rPr lang="en-US" sz="2400" dirty="0"/>
              <a:t>$23,200.00</a:t>
            </a:r>
          </a:p>
        </p:txBody>
      </p:sp>
      <p:sp>
        <p:nvSpPr>
          <p:cNvPr id="3" name="TextBox 2">
            <a:extLst>
              <a:ext uri="{FF2B5EF4-FFF2-40B4-BE49-F238E27FC236}">
                <a16:creationId xmlns:a16="http://schemas.microsoft.com/office/drawing/2014/main" id="{40035B86-2B9D-FEE3-7A55-B26A536B04E1}"/>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2126232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36CC3A-60DC-30D2-028A-1B4E2066FB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000246" y="1500188"/>
            <a:ext cx="5143500" cy="3857625"/>
          </a:xfrm>
          <a:prstGeom prst="rect">
            <a:avLst/>
          </a:prstGeom>
        </p:spPr>
      </p:pic>
      <p:sp>
        <p:nvSpPr>
          <p:cNvPr id="2" name="TextBox 1">
            <a:extLst>
              <a:ext uri="{FF2B5EF4-FFF2-40B4-BE49-F238E27FC236}">
                <a16:creationId xmlns:a16="http://schemas.microsoft.com/office/drawing/2014/main" id="{5618A497-36D4-AD3D-3DA7-DF30E8ECCBD5}"/>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
        <p:nvSpPr>
          <p:cNvPr id="4" name="TextBox 3">
            <a:extLst>
              <a:ext uri="{FF2B5EF4-FFF2-40B4-BE49-F238E27FC236}">
                <a16:creationId xmlns:a16="http://schemas.microsoft.com/office/drawing/2014/main" id="{CA5A881F-D28A-AC8F-1146-29EA7A95BE6E}"/>
              </a:ext>
            </a:extLst>
          </p:cNvPr>
          <p:cNvSpPr txBox="1"/>
          <p:nvPr/>
        </p:nvSpPr>
        <p:spPr>
          <a:xfrm>
            <a:off x="3483943" y="95250"/>
            <a:ext cx="2176109" cy="707886"/>
          </a:xfrm>
          <a:prstGeom prst="rect">
            <a:avLst/>
          </a:prstGeom>
          <a:noFill/>
        </p:spPr>
        <p:txBody>
          <a:bodyPr wrap="none" rtlCol="0">
            <a:spAutoFit/>
          </a:bodyPr>
          <a:lstStyle/>
          <a:p>
            <a:r>
              <a:rPr lang="en-US" sz="4000" dirty="0"/>
              <a:t>Sizer Run</a:t>
            </a:r>
          </a:p>
        </p:txBody>
      </p:sp>
      <p:sp>
        <p:nvSpPr>
          <p:cNvPr id="5" name="TextBox 4">
            <a:extLst>
              <a:ext uri="{FF2B5EF4-FFF2-40B4-BE49-F238E27FC236}">
                <a16:creationId xmlns:a16="http://schemas.microsoft.com/office/drawing/2014/main" id="{E03D0A71-0576-02A1-A05F-1B70E0F9AE40}"/>
              </a:ext>
            </a:extLst>
          </p:cNvPr>
          <p:cNvSpPr txBox="1"/>
          <p:nvPr/>
        </p:nvSpPr>
        <p:spPr>
          <a:xfrm>
            <a:off x="2535925" y="6000750"/>
            <a:ext cx="4072141" cy="1107996"/>
          </a:xfrm>
          <a:prstGeom prst="rect">
            <a:avLst/>
          </a:prstGeom>
          <a:noFill/>
        </p:spPr>
        <p:txBody>
          <a:bodyPr wrap="square" rtlCol="0">
            <a:spAutoFit/>
          </a:bodyPr>
          <a:lstStyle/>
          <a:p>
            <a:pPr algn="ctr"/>
            <a:r>
              <a:rPr lang="en-US" sz="2400" dirty="0"/>
              <a:t>GRS stabilization method used block wall extends to slip plane</a:t>
            </a:r>
          </a:p>
          <a:p>
            <a:endParaRPr lang="en-US" dirty="0"/>
          </a:p>
        </p:txBody>
      </p:sp>
    </p:spTree>
    <p:extLst>
      <p:ext uri="{BB962C8B-B14F-4D97-AF65-F5344CB8AC3E}">
        <p14:creationId xmlns:p14="http://schemas.microsoft.com/office/powerpoint/2010/main" val="5072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8947-54C5-993F-0625-4AF8DCA55B8C}"/>
              </a:ext>
            </a:extLst>
          </p:cNvPr>
          <p:cNvSpPr>
            <a:spLocks noGrp="1"/>
          </p:cNvSpPr>
          <p:nvPr>
            <p:ph type="title"/>
          </p:nvPr>
        </p:nvSpPr>
        <p:spPr/>
        <p:txBody>
          <a:bodyPr/>
          <a:lstStyle/>
          <a:p>
            <a:r>
              <a:rPr lang="en-US" dirty="0"/>
              <a:t>Hunts Run Road – Lumber Township</a:t>
            </a:r>
          </a:p>
        </p:txBody>
      </p:sp>
      <p:sp>
        <p:nvSpPr>
          <p:cNvPr id="3" name="Content Placeholder 2">
            <a:extLst>
              <a:ext uri="{FF2B5EF4-FFF2-40B4-BE49-F238E27FC236}">
                <a16:creationId xmlns:a16="http://schemas.microsoft.com/office/drawing/2014/main" id="{48AB3D64-CFEE-C874-15A3-2C511E882588}"/>
              </a:ext>
            </a:extLst>
          </p:cNvPr>
          <p:cNvSpPr>
            <a:spLocks noGrp="1"/>
          </p:cNvSpPr>
          <p:nvPr>
            <p:ph sz="half" idx="1"/>
          </p:nvPr>
        </p:nvSpPr>
        <p:spPr>
          <a:xfrm>
            <a:off x="628650" y="1684593"/>
            <a:ext cx="3768912" cy="4351338"/>
          </a:xfrm>
        </p:spPr>
        <p:txBody>
          <a:bodyPr>
            <a:normAutofit/>
          </a:bodyPr>
          <a:lstStyle/>
          <a:p>
            <a:r>
              <a:rPr lang="en-US" sz="2400" dirty="0"/>
              <a:t>2 different slides along road</a:t>
            </a:r>
          </a:p>
          <a:p>
            <a:r>
              <a:rPr lang="en-US" sz="2400" dirty="0"/>
              <a:t>Hunts Run Class A  Wild Trout</a:t>
            </a:r>
          </a:p>
          <a:p>
            <a:r>
              <a:rPr lang="en-US" sz="2400" dirty="0"/>
              <a:t>Completed with Township Labor</a:t>
            </a:r>
          </a:p>
          <a:p>
            <a:r>
              <a:rPr lang="en-US" sz="2400" dirty="0"/>
              <a:t>Both approximately 140’ x 6’ </a:t>
            </a:r>
          </a:p>
          <a:p>
            <a:r>
              <a:rPr lang="en-US" sz="2400" dirty="0"/>
              <a:t>100 mafia block</a:t>
            </a:r>
          </a:p>
          <a:p>
            <a:r>
              <a:rPr lang="en-US" sz="2400" dirty="0"/>
              <a:t>30 loads of 2RC</a:t>
            </a:r>
          </a:p>
          <a:p>
            <a:r>
              <a:rPr lang="en-US" sz="2400" dirty="0"/>
              <a:t>Approximately $29,000.00</a:t>
            </a:r>
          </a:p>
          <a:p>
            <a:endParaRPr lang="en-US" dirty="0"/>
          </a:p>
        </p:txBody>
      </p:sp>
      <p:pic>
        <p:nvPicPr>
          <p:cNvPr id="8" name="Content Placeholder 7">
            <a:extLst>
              <a:ext uri="{FF2B5EF4-FFF2-40B4-BE49-F238E27FC236}">
                <a16:creationId xmlns:a16="http://schemas.microsoft.com/office/drawing/2014/main" id="{43F7B7C2-868D-F366-99F0-C6497A9BE167}"/>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07502" y="1762011"/>
            <a:ext cx="2796037" cy="2098251"/>
          </a:xfrm>
          <a:prstGeom prst="rect">
            <a:avLst/>
          </a:prstGeom>
        </p:spPr>
      </p:pic>
      <p:pic>
        <p:nvPicPr>
          <p:cNvPr id="9" name="Picture 8">
            <a:extLst>
              <a:ext uri="{FF2B5EF4-FFF2-40B4-BE49-F238E27FC236}">
                <a16:creationId xmlns:a16="http://schemas.microsoft.com/office/drawing/2014/main" id="{45A3BF22-8B49-4434-4E91-326B050163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850" y="3395804"/>
            <a:ext cx="3371849" cy="2528887"/>
          </a:xfrm>
          <a:prstGeom prst="rect">
            <a:avLst/>
          </a:prstGeom>
        </p:spPr>
      </p:pic>
      <p:sp>
        <p:nvSpPr>
          <p:cNvPr id="4" name="TextBox 3">
            <a:extLst>
              <a:ext uri="{FF2B5EF4-FFF2-40B4-BE49-F238E27FC236}">
                <a16:creationId xmlns:a16="http://schemas.microsoft.com/office/drawing/2014/main" id="{8EB5BBB5-0F18-2142-F407-10D00DE1FF3A}"/>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184062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EEBDEB-10E6-EC7C-A7B9-47749AED17E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402207" y="1552126"/>
            <a:ext cx="4925683" cy="3694262"/>
          </a:xfrm>
        </p:spPr>
      </p:pic>
      <p:pic>
        <p:nvPicPr>
          <p:cNvPr id="8" name="Content Placeholder 7">
            <a:extLst>
              <a:ext uri="{FF2B5EF4-FFF2-40B4-BE49-F238E27FC236}">
                <a16:creationId xmlns:a16="http://schemas.microsoft.com/office/drawing/2014/main" id="{0770279F-FF54-405B-3790-47580721722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456621" y="1548736"/>
            <a:ext cx="4925683" cy="3694262"/>
          </a:xfrm>
        </p:spPr>
      </p:pic>
      <p:sp>
        <p:nvSpPr>
          <p:cNvPr id="2" name="TextBox 1">
            <a:extLst>
              <a:ext uri="{FF2B5EF4-FFF2-40B4-BE49-F238E27FC236}">
                <a16:creationId xmlns:a16="http://schemas.microsoft.com/office/drawing/2014/main" id="{963627C7-A455-7786-A362-3E9D2411CF5A}"/>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
        <p:nvSpPr>
          <p:cNvPr id="3" name="TextBox 2">
            <a:extLst>
              <a:ext uri="{FF2B5EF4-FFF2-40B4-BE49-F238E27FC236}">
                <a16:creationId xmlns:a16="http://schemas.microsoft.com/office/drawing/2014/main" id="{618592FB-5494-E2FD-8392-36EB7B63263D}"/>
              </a:ext>
            </a:extLst>
          </p:cNvPr>
          <p:cNvSpPr txBox="1"/>
          <p:nvPr/>
        </p:nvSpPr>
        <p:spPr>
          <a:xfrm>
            <a:off x="2782023" y="159391"/>
            <a:ext cx="3579954" cy="707886"/>
          </a:xfrm>
          <a:prstGeom prst="rect">
            <a:avLst/>
          </a:prstGeom>
          <a:noFill/>
        </p:spPr>
        <p:txBody>
          <a:bodyPr wrap="none" rtlCol="0">
            <a:spAutoFit/>
          </a:bodyPr>
          <a:lstStyle/>
          <a:p>
            <a:r>
              <a:rPr lang="en-US" sz="4000" dirty="0"/>
              <a:t>Hunts Run Road</a:t>
            </a:r>
          </a:p>
        </p:txBody>
      </p:sp>
      <p:cxnSp>
        <p:nvCxnSpPr>
          <p:cNvPr id="4" name="Straight Arrow Connector 3">
            <a:extLst>
              <a:ext uri="{FF2B5EF4-FFF2-40B4-BE49-F238E27FC236}">
                <a16:creationId xmlns:a16="http://schemas.microsoft.com/office/drawing/2014/main" id="{03923F66-933D-7A6A-9584-E1211ABB8EA3}"/>
              </a:ext>
            </a:extLst>
          </p:cNvPr>
          <p:cNvCxnSpPr>
            <a:cxnSpLocks/>
            <a:stCxn id="7" idx="1"/>
          </p:cNvCxnSpPr>
          <p:nvPr/>
        </p:nvCxnSpPr>
        <p:spPr>
          <a:xfrm flipH="1" flipV="1">
            <a:off x="1304925" y="3762375"/>
            <a:ext cx="1695052" cy="268843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A538E5-4CB4-F8D0-A34E-102B8B782608}"/>
              </a:ext>
            </a:extLst>
          </p:cNvPr>
          <p:cNvSpPr txBox="1"/>
          <p:nvPr/>
        </p:nvSpPr>
        <p:spPr>
          <a:xfrm>
            <a:off x="2999977" y="5896809"/>
            <a:ext cx="3144045" cy="1107996"/>
          </a:xfrm>
          <a:prstGeom prst="rect">
            <a:avLst/>
          </a:prstGeom>
          <a:noFill/>
        </p:spPr>
        <p:txBody>
          <a:bodyPr wrap="square" rtlCol="0">
            <a:spAutoFit/>
          </a:bodyPr>
          <a:lstStyle/>
          <a:p>
            <a:r>
              <a:rPr lang="en-US" sz="2400" dirty="0"/>
              <a:t>Stabilized both upslope</a:t>
            </a:r>
          </a:p>
          <a:p>
            <a:r>
              <a:rPr lang="en-US" sz="2400" dirty="0"/>
              <a:t>and downslope banks</a:t>
            </a:r>
          </a:p>
          <a:p>
            <a:endParaRPr lang="en-US" dirty="0"/>
          </a:p>
        </p:txBody>
      </p:sp>
      <p:cxnSp>
        <p:nvCxnSpPr>
          <p:cNvPr id="11" name="Straight Arrow Connector 10">
            <a:extLst>
              <a:ext uri="{FF2B5EF4-FFF2-40B4-BE49-F238E27FC236}">
                <a16:creationId xmlns:a16="http://schemas.microsoft.com/office/drawing/2014/main" id="{F1E6A361-47C9-C61C-87AC-E03BCDAAF4E5}"/>
              </a:ext>
            </a:extLst>
          </p:cNvPr>
          <p:cNvCxnSpPr>
            <a:cxnSpLocks/>
          </p:cNvCxnSpPr>
          <p:nvPr/>
        </p:nvCxnSpPr>
        <p:spPr>
          <a:xfrm flipV="1">
            <a:off x="6144022" y="3562350"/>
            <a:ext cx="1533128" cy="25622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6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F99D7938-38C1-FF40-590A-4A6D17D67F9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243697" y="1533997"/>
            <a:ext cx="4899804" cy="3674852"/>
          </a:xfrm>
        </p:spPr>
      </p:pic>
      <p:sp>
        <p:nvSpPr>
          <p:cNvPr id="2" name="TextBox 1">
            <a:extLst>
              <a:ext uri="{FF2B5EF4-FFF2-40B4-BE49-F238E27FC236}">
                <a16:creationId xmlns:a16="http://schemas.microsoft.com/office/drawing/2014/main" id="{034597F1-1FA2-4938-369B-BE5306157761}"/>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
        <p:nvSpPr>
          <p:cNvPr id="3" name="TextBox 2">
            <a:extLst>
              <a:ext uri="{FF2B5EF4-FFF2-40B4-BE49-F238E27FC236}">
                <a16:creationId xmlns:a16="http://schemas.microsoft.com/office/drawing/2014/main" id="{56196D69-A596-EA76-085D-BA49477752BD}"/>
              </a:ext>
            </a:extLst>
          </p:cNvPr>
          <p:cNvSpPr txBox="1"/>
          <p:nvPr/>
        </p:nvSpPr>
        <p:spPr>
          <a:xfrm>
            <a:off x="2782023" y="159391"/>
            <a:ext cx="3579954" cy="707886"/>
          </a:xfrm>
          <a:prstGeom prst="rect">
            <a:avLst/>
          </a:prstGeom>
          <a:noFill/>
        </p:spPr>
        <p:txBody>
          <a:bodyPr wrap="none" rtlCol="0">
            <a:spAutoFit/>
          </a:bodyPr>
          <a:lstStyle/>
          <a:p>
            <a:r>
              <a:rPr lang="en-US" sz="4000" dirty="0"/>
              <a:t>Hunts Run Road</a:t>
            </a:r>
          </a:p>
        </p:txBody>
      </p:sp>
      <p:pic>
        <p:nvPicPr>
          <p:cNvPr id="7" name="Content Placeholder 6">
            <a:extLst>
              <a:ext uri="{FF2B5EF4-FFF2-40B4-BE49-F238E27FC236}">
                <a16:creationId xmlns:a16="http://schemas.microsoft.com/office/drawing/2014/main" id="{E3CC42E1-D193-8BD5-3C00-438A2D12100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00371" y="921522"/>
            <a:ext cx="3310204" cy="4905036"/>
          </a:xfrm>
        </p:spPr>
      </p:pic>
      <p:sp>
        <p:nvSpPr>
          <p:cNvPr id="8" name="TextBox 7">
            <a:extLst>
              <a:ext uri="{FF2B5EF4-FFF2-40B4-BE49-F238E27FC236}">
                <a16:creationId xmlns:a16="http://schemas.microsoft.com/office/drawing/2014/main" id="{6D9F112F-D316-E402-8ACE-FD795B0FCFF5}"/>
              </a:ext>
            </a:extLst>
          </p:cNvPr>
          <p:cNvSpPr txBox="1"/>
          <p:nvPr/>
        </p:nvSpPr>
        <p:spPr>
          <a:xfrm>
            <a:off x="2671563" y="5875569"/>
            <a:ext cx="3800873" cy="1107996"/>
          </a:xfrm>
          <a:prstGeom prst="rect">
            <a:avLst/>
          </a:prstGeom>
          <a:noFill/>
        </p:spPr>
        <p:txBody>
          <a:bodyPr wrap="square" rtlCol="0">
            <a:spAutoFit/>
          </a:bodyPr>
          <a:lstStyle/>
          <a:p>
            <a:pPr algn="ctr"/>
            <a:r>
              <a:rPr lang="en-US" sz="2400" dirty="0"/>
              <a:t>Lower bank repair used GRS method with block wall</a:t>
            </a:r>
          </a:p>
          <a:p>
            <a:endParaRPr lang="en-US" dirty="0"/>
          </a:p>
        </p:txBody>
      </p:sp>
    </p:spTree>
    <p:extLst>
      <p:ext uri="{BB962C8B-B14F-4D97-AF65-F5344CB8AC3E}">
        <p14:creationId xmlns:p14="http://schemas.microsoft.com/office/powerpoint/2010/main" val="244468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1092D-025D-1AE4-F3C9-9FF1E65A6A10}"/>
              </a:ext>
            </a:extLst>
          </p:cNvPr>
          <p:cNvSpPr/>
          <p:nvPr/>
        </p:nvSpPr>
        <p:spPr bwMode="auto">
          <a:xfrm>
            <a:off x="0" y="-2513"/>
            <a:ext cx="5105400" cy="6860513"/>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Content Placeholder 5">
            <a:extLst>
              <a:ext uri="{FF2B5EF4-FFF2-40B4-BE49-F238E27FC236}">
                <a16:creationId xmlns:a16="http://schemas.microsoft.com/office/drawing/2014/main" id="{A91305BF-415F-126D-6F60-545486EB8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7"/>
          <a:stretch/>
        </p:blipFill>
        <p:spPr bwMode="auto">
          <a:xfrm>
            <a:off x="5105400" y="-2513"/>
            <a:ext cx="4038600" cy="6860514"/>
          </a:xfrm>
          <a:prstGeom prst="rect">
            <a:avLst/>
          </a:prstGeom>
          <a:noFill/>
          <a:ln w="76200">
            <a:solidFill>
              <a:schemeClr val="accent6">
                <a:lumMod val="50000"/>
              </a:schemeClr>
            </a:solidFill>
            <a:miter lim="800000"/>
            <a:headEnd/>
            <a:tailEnd/>
          </a:ln>
        </p:spPr>
      </p:pic>
      <p:sp>
        <p:nvSpPr>
          <p:cNvPr id="9" name="TextBox 8">
            <a:extLst>
              <a:ext uri="{FF2B5EF4-FFF2-40B4-BE49-F238E27FC236}">
                <a16:creationId xmlns:a16="http://schemas.microsoft.com/office/drawing/2014/main" id="{D33EF75F-BC5E-2F3F-F1BC-7850C4A24BDD}"/>
              </a:ext>
            </a:extLst>
          </p:cNvPr>
          <p:cNvSpPr txBox="1"/>
          <p:nvPr/>
        </p:nvSpPr>
        <p:spPr>
          <a:xfrm>
            <a:off x="295275" y="295275"/>
            <a:ext cx="4581525"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a:ln>
                  <a:noFill/>
                </a:ln>
                <a:solidFill>
                  <a:srgbClr val="FFFF00"/>
                </a:solidFill>
                <a:effectLst/>
                <a:uLnTx/>
                <a:uFillTx/>
                <a:latin typeface="Arial"/>
                <a:ea typeface="+mn-ea"/>
                <a:cs typeface="+mn-cs"/>
              </a:rPr>
              <a:t>Small Slip and Slide Repair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FFFF">
                    <a:lumMod val="50000"/>
                  </a:srgbClr>
                </a:solidFill>
                <a:effectLst/>
                <a:uLnTx/>
                <a:uFillTx/>
                <a:latin typeface="Arial"/>
                <a:ea typeface="+mn-ea"/>
                <a:cs typeface="+mn-cs"/>
              </a:rPr>
              <a:t>The </a:t>
            </a:r>
            <a:r>
              <a:rPr kumimoji="0" lang="en-US" sz="2400" b="0" i="0" u="sng" strike="noStrike" kern="1200" cap="none" spc="0" normalizeH="0" baseline="0" noProof="0" dirty="0">
                <a:ln>
                  <a:noFill/>
                </a:ln>
                <a:solidFill>
                  <a:srgbClr val="FFFFFF">
                    <a:lumMod val="50000"/>
                  </a:srgbClr>
                </a:solidFill>
                <a:effectLst/>
                <a:uLnTx/>
                <a:uFillTx/>
                <a:latin typeface="Arial"/>
                <a:ea typeface="+mn-ea"/>
                <a:cs typeface="+mn-cs"/>
              </a:rPr>
              <a:t>Basics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sng"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srgbClr val="FFFFFF">
                    <a:lumMod val="50000"/>
                  </a:srgbClr>
                </a:solidFill>
                <a:effectLst/>
                <a:uLnTx/>
                <a:uFillTx/>
                <a:latin typeface="Arial"/>
                <a:ea typeface="+mn-ea"/>
                <a:cs typeface="+mn-cs"/>
              </a:rPr>
              <a:t>A Plan of Attack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sng" strike="noStrike" kern="1200" cap="none" spc="0" normalizeH="0" baseline="0" noProof="0" dirty="0">
                <a:ln>
                  <a:noFill/>
                </a:ln>
                <a:solidFill>
                  <a:schemeClr val="bg1">
                    <a:lumMod val="50000"/>
                  </a:schemeClr>
                </a:solidFill>
                <a:effectLst/>
                <a:uLnTx/>
                <a:uFillTx/>
                <a:latin typeface="Arial"/>
                <a:ea typeface="+mn-ea"/>
                <a:cs typeface="+mn-cs"/>
              </a:rPr>
              <a:t>Example 1</a:t>
            </a:r>
            <a:r>
              <a:rPr kumimoji="0" lang="en-US" sz="2400" i="0" u="none" strike="noStrike" kern="1200" cap="none" spc="0" normalizeH="0" baseline="0" noProof="0" dirty="0">
                <a:ln>
                  <a:noFill/>
                </a:ln>
                <a:solidFill>
                  <a:schemeClr val="bg1">
                    <a:lumMod val="50000"/>
                  </a:schemeClr>
                </a:solidFill>
                <a:effectLst/>
                <a:uLnTx/>
                <a:uFillTx/>
                <a:latin typeface="Arial"/>
                <a:ea typeface="+mn-ea"/>
                <a:cs typeface="+mn-cs"/>
              </a:rPr>
              <a:t>: </a:t>
            </a:r>
            <a:r>
              <a:rPr kumimoji="0" lang="en-US" sz="2000" i="0" u="none" strike="noStrike" kern="1200" cap="none" spc="0" normalizeH="0" baseline="0" noProof="0" dirty="0">
                <a:ln>
                  <a:noFill/>
                </a:ln>
                <a:solidFill>
                  <a:schemeClr val="bg1">
                    <a:lumMod val="50000"/>
                  </a:schemeClr>
                </a:solidFill>
                <a:effectLst/>
                <a:uLnTx/>
                <a:uFillTx/>
                <a:latin typeface="Arial"/>
                <a:ea typeface="+mn-ea"/>
                <a:cs typeface="+mn-cs"/>
              </a:rPr>
              <a:t>Sizer Run Rd &amp; Hunts Run Rd, Cameron County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FF00"/>
                </a:solidFill>
                <a:effectLst/>
                <a:uLnTx/>
                <a:uFillTx/>
                <a:latin typeface="Arial"/>
                <a:ea typeface="+mn-ea"/>
                <a:cs typeface="+mn-cs"/>
              </a:rPr>
              <a:t>Example 2</a:t>
            </a:r>
            <a:r>
              <a:rPr kumimoji="0" lang="en-US" sz="2400" b="1" i="0" u="none" strike="noStrike" kern="1200" cap="none" spc="0" normalizeH="0" baseline="0" noProof="0" dirty="0">
                <a:ln>
                  <a:noFill/>
                </a:ln>
                <a:solidFill>
                  <a:srgbClr val="FFFF00"/>
                </a:solidFill>
                <a:effectLst/>
                <a:uLnTx/>
                <a:uFillTx/>
                <a:latin typeface="Arial"/>
                <a:ea typeface="+mn-ea"/>
                <a:cs typeface="+mn-cs"/>
              </a:rPr>
              <a:t>: </a:t>
            </a:r>
            <a:r>
              <a:rPr kumimoji="0" lang="en-US" sz="2000" b="1" i="0" u="none" strike="noStrike" kern="1200" cap="none" spc="0" normalizeH="0" baseline="0" noProof="0" dirty="0">
                <a:ln>
                  <a:noFill/>
                </a:ln>
                <a:solidFill>
                  <a:srgbClr val="FFFF00"/>
                </a:solidFill>
                <a:effectLst/>
                <a:uLnTx/>
                <a:uFillTx/>
                <a:latin typeface="Arial"/>
                <a:ea typeface="+mn-ea"/>
                <a:cs typeface="+mn-cs"/>
              </a:rPr>
              <a:t>Lick Creek Rd, Schrader Creek Rd, South Black Creek Rd Sullivan 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B5F95FD2-E252-D655-8663-4E3461015968}"/>
              </a:ext>
            </a:extLst>
          </p:cNvPr>
          <p:cNvSpPr txBox="1"/>
          <p:nvPr/>
        </p:nvSpPr>
        <p:spPr>
          <a:xfrm>
            <a:off x="7283373" y="6492874"/>
            <a:ext cx="1702710" cy="246221"/>
          </a:xfrm>
          <a:prstGeom prst="rect">
            <a:avLst/>
          </a:prstGeom>
          <a:noFill/>
        </p:spPr>
        <p:txBody>
          <a:bodyPr wrap="none" rtlCol="0">
            <a:spAutoFit/>
          </a:bodyPr>
          <a:lstStyle/>
          <a:p>
            <a:r>
              <a:rPr lang="en-US" sz="1000" b="1" dirty="0"/>
              <a:t>Credit: Cameron County CD</a:t>
            </a:r>
          </a:p>
        </p:txBody>
      </p:sp>
    </p:spTree>
    <p:extLst>
      <p:ext uri="{BB962C8B-B14F-4D97-AF65-F5344CB8AC3E}">
        <p14:creationId xmlns:p14="http://schemas.microsoft.com/office/powerpoint/2010/main" val="224234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7C822D-581F-7D71-14A9-FAF30949ED4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19703-C736-BDD4-982C-A77427ECC211}"/>
              </a:ext>
            </a:extLst>
          </p:cNvPr>
          <p:cNvSpPr>
            <a:spLocks noGrp="1"/>
          </p:cNvSpPr>
          <p:nvPr>
            <p:ph type="title"/>
          </p:nvPr>
        </p:nvSpPr>
        <p:spPr>
          <a:xfrm>
            <a:off x="2845074" y="-590674"/>
            <a:ext cx="7269480" cy="1397124"/>
          </a:xfrm>
        </p:spPr>
        <p:txBody>
          <a:bodyPr/>
          <a:lstStyle/>
          <a:p>
            <a:r>
              <a:rPr lang="en-US" dirty="0"/>
              <a:t>AVOID THIS….</a:t>
            </a:r>
          </a:p>
        </p:txBody>
      </p:sp>
      <p:pic>
        <p:nvPicPr>
          <p:cNvPr id="5" name="Picture 4">
            <a:extLst>
              <a:ext uri="{FF2B5EF4-FFF2-40B4-BE49-F238E27FC236}">
                <a16:creationId xmlns:a16="http://schemas.microsoft.com/office/drawing/2014/main" id="{4D1DA23C-EFDA-3C57-142C-3C90E9B256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7703" y="806450"/>
            <a:ext cx="3988594" cy="5318125"/>
          </a:xfrm>
          <a:prstGeom prst="rect">
            <a:avLst/>
          </a:prstGeom>
        </p:spPr>
      </p:pic>
      <p:pic>
        <p:nvPicPr>
          <p:cNvPr id="8" name="Picture 7">
            <a:extLst>
              <a:ext uri="{FF2B5EF4-FFF2-40B4-BE49-F238E27FC236}">
                <a16:creationId xmlns:a16="http://schemas.microsoft.com/office/drawing/2014/main" id="{DBABF715-8D11-D84D-99AE-4D630F105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2104" y="1815563"/>
            <a:ext cx="2420155" cy="3226873"/>
          </a:xfrm>
          <a:prstGeom prst="rect">
            <a:avLst/>
          </a:prstGeom>
        </p:spPr>
      </p:pic>
      <p:sp>
        <p:nvSpPr>
          <p:cNvPr id="3" name="TextBox 2">
            <a:extLst>
              <a:ext uri="{FF2B5EF4-FFF2-40B4-BE49-F238E27FC236}">
                <a16:creationId xmlns:a16="http://schemas.microsoft.com/office/drawing/2014/main" id="{0E0B82AE-8BB1-8158-09EB-84D847016A00}"/>
              </a:ext>
            </a:extLst>
          </p:cNvPr>
          <p:cNvSpPr txBox="1"/>
          <p:nvPr/>
        </p:nvSpPr>
        <p:spPr>
          <a:xfrm>
            <a:off x="2956012" y="6276975"/>
            <a:ext cx="3231975" cy="461665"/>
          </a:xfrm>
          <a:prstGeom prst="rect">
            <a:avLst/>
          </a:prstGeom>
          <a:noFill/>
        </p:spPr>
        <p:txBody>
          <a:bodyPr wrap="none" rtlCol="0">
            <a:spAutoFit/>
          </a:bodyPr>
          <a:lstStyle/>
          <a:p>
            <a:r>
              <a:rPr lang="en-US" sz="2400" dirty="0">
                <a:solidFill>
                  <a:srgbClr val="FF0000"/>
                </a:solidFill>
              </a:rPr>
              <a:t>AND MAKE A PLAN</a:t>
            </a:r>
          </a:p>
        </p:txBody>
      </p:sp>
      <p:sp>
        <p:nvSpPr>
          <p:cNvPr id="4" name="TextBox 3">
            <a:extLst>
              <a:ext uri="{FF2B5EF4-FFF2-40B4-BE49-F238E27FC236}">
                <a16:creationId xmlns:a16="http://schemas.microsoft.com/office/drawing/2014/main" id="{6317F91D-C3A2-6BE9-9754-A50FF7260FF3}"/>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2735061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D7713-A331-E6C9-7E0B-9224553FE756}"/>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29B4568D-7DAA-D9B2-BAD9-44154396ED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989442" y="631992"/>
            <a:ext cx="5165115" cy="6376512"/>
          </a:xfrm>
          <a:prstGeom prst="rect">
            <a:avLst/>
          </a:prstGeom>
        </p:spPr>
      </p:pic>
      <p:sp>
        <p:nvSpPr>
          <p:cNvPr id="8" name="Title 1">
            <a:extLst>
              <a:ext uri="{FF2B5EF4-FFF2-40B4-BE49-F238E27FC236}">
                <a16:creationId xmlns:a16="http://schemas.microsoft.com/office/drawing/2014/main" id="{D262955A-EC37-749C-48FB-1A7F1FD57541}"/>
              </a:ext>
            </a:extLst>
          </p:cNvPr>
          <p:cNvSpPr>
            <a:spLocks noGrp="1"/>
          </p:cNvSpPr>
          <p:nvPr>
            <p:ph type="title"/>
          </p:nvPr>
        </p:nvSpPr>
        <p:spPr>
          <a:xfrm>
            <a:off x="2304101" y="0"/>
            <a:ext cx="4535796" cy="1527557"/>
          </a:xfrm>
        </p:spPr>
        <p:txBody>
          <a:bodyPr/>
          <a:lstStyle/>
          <a:p>
            <a:r>
              <a:rPr lang="en-US" dirty="0"/>
              <a:t>Lick Creek Road</a:t>
            </a:r>
            <a:br>
              <a:rPr lang="en-US" dirty="0"/>
            </a:br>
            <a:r>
              <a:rPr lang="en-US" dirty="0"/>
              <a:t>Sullivan County, PA</a:t>
            </a:r>
          </a:p>
        </p:txBody>
      </p:sp>
      <p:sp>
        <p:nvSpPr>
          <p:cNvPr id="2" name="TextBox 1">
            <a:extLst>
              <a:ext uri="{FF2B5EF4-FFF2-40B4-BE49-F238E27FC236}">
                <a16:creationId xmlns:a16="http://schemas.microsoft.com/office/drawing/2014/main" id="{76BF9CE0-6796-40EA-5D93-3C19F363E522}"/>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390855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90FA9-3FC7-BC85-FF7C-8D15F83E8309}"/>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262955A-EC37-749C-48FB-1A7F1FD57541}"/>
              </a:ext>
            </a:extLst>
          </p:cNvPr>
          <p:cNvSpPr>
            <a:spLocks noGrp="1"/>
          </p:cNvSpPr>
          <p:nvPr>
            <p:ph type="title"/>
          </p:nvPr>
        </p:nvSpPr>
        <p:spPr>
          <a:xfrm>
            <a:off x="1887358" y="0"/>
            <a:ext cx="4972999" cy="1527557"/>
          </a:xfrm>
        </p:spPr>
        <p:txBody>
          <a:bodyPr>
            <a:normAutofit fontScale="90000"/>
          </a:bodyPr>
          <a:lstStyle/>
          <a:p>
            <a:pPr algn="ctr"/>
            <a:r>
              <a:rPr lang="en-US" dirty="0"/>
              <a:t>Lick Creek Road</a:t>
            </a:r>
            <a:br>
              <a:rPr lang="en-US" dirty="0"/>
            </a:br>
            <a:r>
              <a:rPr lang="en-US" dirty="0"/>
              <a:t>Bank Stabilization Plan</a:t>
            </a:r>
            <a:br>
              <a:rPr lang="en-US" dirty="0"/>
            </a:br>
            <a:endParaRPr lang="en-US" dirty="0"/>
          </a:p>
        </p:txBody>
      </p:sp>
      <p:pic>
        <p:nvPicPr>
          <p:cNvPr id="2" name="Picture 1" descr="Diagram, engineering drawing">
            <a:extLst>
              <a:ext uri="{FF2B5EF4-FFF2-40B4-BE49-F238E27FC236}">
                <a16:creationId xmlns:a16="http://schemas.microsoft.com/office/drawing/2014/main" id="{2A4F3D48-B3B3-F02D-C8A0-D48AB339BB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692569" y="1764532"/>
            <a:ext cx="5362575" cy="4576712"/>
          </a:xfrm>
          <a:prstGeom prst="rect">
            <a:avLst/>
          </a:prstGeom>
          <a:ln w="19050">
            <a:solidFill>
              <a:schemeClr val="tx1"/>
            </a:solidFill>
          </a:ln>
        </p:spPr>
      </p:pic>
      <p:sp>
        <p:nvSpPr>
          <p:cNvPr id="3" name="TextBox 2">
            <a:extLst>
              <a:ext uri="{FF2B5EF4-FFF2-40B4-BE49-F238E27FC236}">
                <a16:creationId xmlns:a16="http://schemas.microsoft.com/office/drawing/2014/main" id="{EC8D410C-80D0-AB58-6502-7B186AB6E8AE}"/>
              </a:ext>
            </a:extLst>
          </p:cNvPr>
          <p:cNvSpPr txBox="1"/>
          <p:nvPr/>
        </p:nvSpPr>
        <p:spPr>
          <a:xfrm>
            <a:off x="6959523" y="6457890"/>
            <a:ext cx="1508746" cy="400110"/>
          </a:xfrm>
          <a:prstGeom prst="rect">
            <a:avLst/>
          </a:prstGeom>
          <a:noFill/>
        </p:spPr>
        <p:txBody>
          <a:bodyPr wrap="none" rtlCol="0">
            <a:spAutoFit/>
          </a:bodyPr>
          <a:lstStyle/>
          <a:p>
            <a:r>
              <a:rPr lang="en-US" sz="1000" b="1" dirty="0"/>
              <a:t>Credit: </a:t>
            </a:r>
          </a:p>
          <a:p>
            <a:r>
              <a:rPr lang="en-US" sz="1000" b="1" dirty="0"/>
              <a:t>Sullivan County CD</a:t>
            </a:r>
          </a:p>
        </p:txBody>
      </p:sp>
    </p:spTree>
    <p:extLst>
      <p:ext uri="{BB962C8B-B14F-4D97-AF65-F5344CB8AC3E}">
        <p14:creationId xmlns:p14="http://schemas.microsoft.com/office/powerpoint/2010/main" val="674301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10D9DB-A814-E103-1E69-361293FBCD8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C1C1E7-323A-62A9-E9C1-205FCAE440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951" y="1906759"/>
            <a:ext cx="1844030" cy="3762994"/>
          </a:xfrm>
          <a:prstGeom prst="rect">
            <a:avLst/>
          </a:prstGeom>
        </p:spPr>
      </p:pic>
      <p:pic>
        <p:nvPicPr>
          <p:cNvPr id="10" name="Picture 9">
            <a:extLst>
              <a:ext uri="{FF2B5EF4-FFF2-40B4-BE49-F238E27FC236}">
                <a16:creationId xmlns:a16="http://schemas.microsoft.com/office/drawing/2014/main" id="{90C49B8B-98B3-5B1E-C01A-094D54B1D6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797" y="1906760"/>
            <a:ext cx="2822246" cy="3762994"/>
          </a:xfrm>
          <a:prstGeom prst="rect">
            <a:avLst/>
          </a:prstGeom>
        </p:spPr>
      </p:pic>
      <p:pic>
        <p:nvPicPr>
          <p:cNvPr id="12" name="Picture 11">
            <a:extLst>
              <a:ext uri="{FF2B5EF4-FFF2-40B4-BE49-F238E27FC236}">
                <a16:creationId xmlns:a16="http://schemas.microsoft.com/office/drawing/2014/main" id="{96AD904B-C0FA-2CEC-8067-BFE680E90E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599" y="1906759"/>
            <a:ext cx="2822246" cy="3762994"/>
          </a:xfrm>
          <a:prstGeom prst="rect">
            <a:avLst/>
          </a:prstGeom>
        </p:spPr>
      </p:pic>
      <p:sp>
        <p:nvSpPr>
          <p:cNvPr id="13" name="Title 1">
            <a:extLst>
              <a:ext uri="{FF2B5EF4-FFF2-40B4-BE49-F238E27FC236}">
                <a16:creationId xmlns:a16="http://schemas.microsoft.com/office/drawing/2014/main" id="{EA924C42-C673-8B7E-3D43-90E4ABBB9E9A}"/>
              </a:ext>
            </a:extLst>
          </p:cNvPr>
          <p:cNvSpPr>
            <a:spLocks noGrp="1"/>
          </p:cNvSpPr>
          <p:nvPr>
            <p:ph type="title"/>
          </p:nvPr>
        </p:nvSpPr>
        <p:spPr>
          <a:xfrm>
            <a:off x="1029539" y="521690"/>
            <a:ext cx="7269480" cy="1047843"/>
          </a:xfrm>
        </p:spPr>
        <p:txBody>
          <a:bodyPr/>
          <a:lstStyle/>
          <a:p>
            <a:pPr algn="ctr"/>
            <a:r>
              <a:rPr lang="en-US" dirty="0"/>
              <a:t>Lick Creek Road </a:t>
            </a:r>
            <a:br>
              <a:rPr lang="en-US" dirty="0"/>
            </a:br>
            <a:r>
              <a:rPr lang="en-US" dirty="0"/>
              <a:t>Before Stacked Concrete Wall</a:t>
            </a:r>
          </a:p>
        </p:txBody>
      </p:sp>
      <p:sp>
        <p:nvSpPr>
          <p:cNvPr id="2" name="TextBox 1">
            <a:extLst>
              <a:ext uri="{FF2B5EF4-FFF2-40B4-BE49-F238E27FC236}">
                <a16:creationId xmlns:a16="http://schemas.microsoft.com/office/drawing/2014/main" id="{8E9A1A46-1997-FB65-D28B-C28063081134}"/>
              </a:ext>
            </a:extLst>
          </p:cNvPr>
          <p:cNvSpPr txBox="1"/>
          <p:nvPr/>
        </p:nvSpPr>
        <p:spPr>
          <a:xfrm>
            <a:off x="480951" y="5883657"/>
            <a:ext cx="3919856" cy="369332"/>
          </a:xfrm>
          <a:prstGeom prst="rect">
            <a:avLst/>
          </a:prstGeom>
          <a:noFill/>
        </p:spPr>
        <p:txBody>
          <a:bodyPr wrap="none" rtlCol="0">
            <a:spAutoFit/>
          </a:bodyPr>
          <a:lstStyle/>
          <a:p>
            <a:r>
              <a:rPr lang="en-US" b="1" dirty="0">
                <a:latin typeface="Arial Black" panose="020B0A04020102020204" pitchFamily="34" charset="0"/>
              </a:rPr>
              <a:t>Bank sloughing onto roadway</a:t>
            </a:r>
          </a:p>
        </p:txBody>
      </p:sp>
      <p:cxnSp>
        <p:nvCxnSpPr>
          <p:cNvPr id="4" name="Straight Arrow Connector 3">
            <a:extLst>
              <a:ext uri="{FF2B5EF4-FFF2-40B4-BE49-F238E27FC236}">
                <a16:creationId xmlns:a16="http://schemas.microsoft.com/office/drawing/2014/main" id="{0AE67C84-51B9-989F-2821-A33C459799FD}"/>
              </a:ext>
            </a:extLst>
          </p:cNvPr>
          <p:cNvCxnSpPr>
            <a:cxnSpLocks/>
          </p:cNvCxnSpPr>
          <p:nvPr/>
        </p:nvCxnSpPr>
        <p:spPr>
          <a:xfrm flipH="1" flipV="1">
            <a:off x="1325461" y="3548543"/>
            <a:ext cx="662730" cy="227377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015FE3-72CD-65CD-7F54-437D2B769DAE}"/>
              </a:ext>
            </a:extLst>
          </p:cNvPr>
          <p:cNvSpPr txBox="1"/>
          <p:nvPr/>
        </p:nvSpPr>
        <p:spPr>
          <a:xfrm>
            <a:off x="3461651" y="6252990"/>
            <a:ext cx="4898392" cy="369332"/>
          </a:xfrm>
          <a:prstGeom prst="rect">
            <a:avLst/>
          </a:prstGeom>
          <a:noFill/>
        </p:spPr>
        <p:txBody>
          <a:bodyPr wrap="none" rtlCol="0">
            <a:spAutoFit/>
          </a:bodyPr>
          <a:lstStyle/>
          <a:p>
            <a:r>
              <a:rPr lang="en-US" b="1" dirty="0">
                <a:latin typeface="Arial Black" panose="020B0A04020102020204" pitchFamily="34" charset="0"/>
              </a:rPr>
              <a:t>Excavating for drain and rock overlay</a:t>
            </a:r>
          </a:p>
        </p:txBody>
      </p:sp>
      <p:cxnSp>
        <p:nvCxnSpPr>
          <p:cNvPr id="14" name="Straight Arrow Connector 13">
            <a:extLst>
              <a:ext uri="{FF2B5EF4-FFF2-40B4-BE49-F238E27FC236}">
                <a16:creationId xmlns:a16="http://schemas.microsoft.com/office/drawing/2014/main" id="{664507C2-9DA5-DD3B-2C1B-3E0EF0093E9A}"/>
              </a:ext>
            </a:extLst>
          </p:cNvPr>
          <p:cNvCxnSpPr>
            <a:cxnSpLocks/>
          </p:cNvCxnSpPr>
          <p:nvPr/>
        </p:nvCxnSpPr>
        <p:spPr>
          <a:xfrm flipV="1">
            <a:off x="6380425" y="3053593"/>
            <a:ext cx="1438114" cy="319939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C78C034-9491-9FE4-44FF-1123AE242B7D}"/>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325475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323439"/>
          </a:xfrm>
          <a:prstGeom prst="rect">
            <a:avLst/>
          </a:prstGeom>
          <a:noFill/>
        </p:spPr>
        <p:txBody>
          <a:bodyPr wrap="square" rtlCol="0">
            <a:spAutoFit/>
          </a:bodyPr>
          <a:lstStyle/>
          <a:p>
            <a:pPr algn="ctr"/>
            <a:r>
              <a:rPr lang="en-US" sz="2400" b="1" dirty="0">
                <a:solidFill>
                  <a:schemeClr val="bg1"/>
                </a:solidFill>
              </a:rPr>
              <a:t>Don’t let your most valuable assets slip away from you!</a:t>
            </a:r>
          </a:p>
          <a:p>
            <a:pPr algn="ctr"/>
            <a:r>
              <a:rPr lang="en-US" sz="2400" b="1" dirty="0">
                <a:solidFill>
                  <a:schemeClr val="bg1"/>
                </a:solidFill>
              </a:rPr>
              <a:t> </a:t>
            </a:r>
          </a:p>
          <a:p>
            <a:endParaRPr lang="en-US" sz="3200" dirty="0"/>
          </a:p>
        </p:txBody>
      </p:sp>
      <p:pic>
        <p:nvPicPr>
          <p:cNvPr id="10" name="Picture 9">
            <a:extLst>
              <a:ext uri="{FF2B5EF4-FFF2-40B4-BE49-F238E27FC236}">
                <a16:creationId xmlns:a16="http://schemas.microsoft.com/office/drawing/2014/main" id="{8568B746-2438-2DC4-9463-2E44BADBE5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498" y="1133336"/>
            <a:ext cx="3714445" cy="2790964"/>
          </a:xfrm>
          <a:prstGeom prst="rect">
            <a:avLst/>
          </a:prstGeom>
        </p:spPr>
      </p:pic>
      <p:pic>
        <p:nvPicPr>
          <p:cNvPr id="12" name="Picture 11">
            <a:extLst>
              <a:ext uri="{FF2B5EF4-FFF2-40B4-BE49-F238E27FC236}">
                <a16:creationId xmlns:a16="http://schemas.microsoft.com/office/drawing/2014/main" id="{3EBA0526-47C6-662D-67F2-D525253214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6478" y="1133336"/>
            <a:ext cx="4950539" cy="2786213"/>
          </a:xfrm>
          <a:prstGeom prst="rect">
            <a:avLst/>
          </a:prstGeom>
        </p:spPr>
      </p:pic>
      <p:pic>
        <p:nvPicPr>
          <p:cNvPr id="15" name="Picture 14">
            <a:extLst>
              <a:ext uri="{FF2B5EF4-FFF2-40B4-BE49-F238E27FC236}">
                <a16:creationId xmlns:a16="http://schemas.microsoft.com/office/drawing/2014/main" id="{4780C75F-7424-8208-3E61-D0FC645DD4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16476" y="3995881"/>
            <a:ext cx="2870885" cy="2781462"/>
          </a:xfrm>
          <a:prstGeom prst="rect">
            <a:avLst/>
          </a:prstGeom>
        </p:spPr>
      </p:pic>
      <p:pic>
        <p:nvPicPr>
          <p:cNvPr id="17" name="Picture 16">
            <a:extLst>
              <a:ext uri="{FF2B5EF4-FFF2-40B4-BE49-F238E27FC236}">
                <a16:creationId xmlns:a16="http://schemas.microsoft.com/office/drawing/2014/main" id="{D27B2F61-01C2-B535-9C01-B11FCA5DFF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942181" y="3991129"/>
            <a:ext cx="2054604" cy="2786213"/>
          </a:xfrm>
          <a:prstGeom prst="rect">
            <a:avLst/>
          </a:prstGeom>
        </p:spPr>
      </p:pic>
      <p:pic>
        <p:nvPicPr>
          <p:cNvPr id="3" name="Picture 2">
            <a:extLst>
              <a:ext uri="{FF2B5EF4-FFF2-40B4-BE49-F238E27FC236}">
                <a16:creationId xmlns:a16="http://schemas.microsoft.com/office/drawing/2014/main" id="{75D669CD-9F37-6377-1938-C8A386E12A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2498" y="4013378"/>
            <a:ext cx="3714446" cy="2763963"/>
          </a:xfrm>
          <a:prstGeom prst="rect">
            <a:avLst/>
          </a:prstGeom>
        </p:spPr>
      </p:pic>
      <p:sp>
        <p:nvSpPr>
          <p:cNvPr id="2" name="TextBox 1">
            <a:extLst>
              <a:ext uri="{FF2B5EF4-FFF2-40B4-BE49-F238E27FC236}">
                <a16:creationId xmlns:a16="http://schemas.microsoft.com/office/drawing/2014/main" id="{A7EA1851-C21B-A906-41A0-F2E7947A4ACE}"/>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600176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461D5F-997E-C72D-A5FB-3F5C8623E28C}"/>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1B895-98BE-9BD8-B441-0336ADAB9F10}"/>
              </a:ext>
            </a:extLst>
          </p:cNvPr>
          <p:cNvSpPr>
            <a:spLocks noGrp="1"/>
          </p:cNvSpPr>
          <p:nvPr>
            <p:ph type="title"/>
          </p:nvPr>
        </p:nvSpPr>
        <p:spPr>
          <a:xfrm>
            <a:off x="740723" y="663313"/>
            <a:ext cx="7269480" cy="1397124"/>
          </a:xfrm>
        </p:spPr>
        <p:txBody>
          <a:bodyPr/>
          <a:lstStyle/>
          <a:p>
            <a:r>
              <a:rPr lang="en-US" dirty="0"/>
              <a:t>Stacked Concrete</a:t>
            </a:r>
            <a:br>
              <a:rPr lang="en-US" dirty="0"/>
            </a:br>
            <a:r>
              <a:rPr lang="en-US" dirty="0"/>
              <a:t>Wall #1 Completed</a:t>
            </a:r>
          </a:p>
        </p:txBody>
      </p:sp>
      <p:pic>
        <p:nvPicPr>
          <p:cNvPr id="5" name="Picture 4">
            <a:extLst>
              <a:ext uri="{FF2B5EF4-FFF2-40B4-BE49-F238E27FC236}">
                <a16:creationId xmlns:a16="http://schemas.microsoft.com/office/drawing/2014/main" id="{8E0ACB8A-4146-D588-22B3-D7B87F657F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89" y="2562844"/>
            <a:ext cx="2469140" cy="3292187"/>
          </a:xfrm>
          <a:prstGeom prst="rect">
            <a:avLst/>
          </a:prstGeom>
        </p:spPr>
      </p:pic>
      <p:pic>
        <p:nvPicPr>
          <p:cNvPr id="7" name="Picture 6">
            <a:extLst>
              <a:ext uri="{FF2B5EF4-FFF2-40B4-BE49-F238E27FC236}">
                <a16:creationId xmlns:a16="http://schemas.microsoft.com/office/drawing/2014/main" id="{2A2F53AE-5D64-C0F6-3F16-06C8F59BA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1393" y="1178312"/>
            <a:ext cx="3201884" cy="2401414"/>
          </a:xfrm>
          <a:prstGeom prst="rect">
            <a:avLst/>
          </a:prstGeom>
        </p:spPr>
      </p:pic>
      <p:pic>
        <p:nvPicPr>
          <p:cNvPr id="9" name="Picture 8">
            <a:extLst>
              <a:ext uri="{FF2B5EF4-FFF2-40B4-BE49-F238E27FC236}">
                <a16:creationId xmlns:a16="http://schemas.microsoft.com/office/drawing/2014/main" id="{73BCCE16-D9BE-5906-B4B8-0177E558F8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7430" y="2562844"/>
            <a:ext cx="2469140" cy="3292187"/>
          </a:xfrm>
          <a:prstGeom prst="rect">
            <a:avLst/>
          </a:prstGeom>
        </p:spPr>
      </p:pic>
      <p:sp>
        <p:nvSpPr>
          <p:cNvPr id="3" name="Title 1">
            <a:extLst>
              <a:ext uri="{FF2B5EF4-FFF2-40B4-BE49-F238E27FC236}">
                <a16:creationId xmlns:a16="http://schemas.microsoft.com/office/drawing/2014/main" id="{80D3C1B1-0C36-DEE8-F5C4-16DED781CDF2}"/>
              </a:ext>
            </a:extLst>
          </p:cNvPr>
          <p:cNvSpPr txBox="1">
            <a:spLocks/>
          </p:cNvSpPr>
          <p:nvPr/>
        </p:nvSpPr>
        <p:spPr>
          <a:xfrm>
            <a:off x="1887358" y="0"/>
            <a:ext cx="4972999" cy="1527557"/>
          </a:xfrm>
          <a:prstGeom prst="rect">
            <a:avLst/>
          </a:prstGeom>
        </p:spPr>
        <p:txBody>
          <a:bodyPr vert="horz" lIns="91440" tIns="27432" rIns="91440" bIns="45720" rtlCol="0" anchor="b">
            <a:normAutofit fontScale="97500"/>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dirty="0"/>
              <a:t>Lick Creek Road</a:t>
            </a:r>
            <a:br>
              <a:rPr lang="en-US" dirty="0"/>
            </a:br>
            <a:br>
              <a:rPr lang="en-US" dirty="0"/>
            </a:br>
            <a:endParaRPr lang="en-US" dirty="0"/>
          </a:p>
        </p:txBody>
      </p:sp>
      <p:sp>
        <p:nvSpPr>
          <p:cNvPr id="4" name="TextBox 3">
            <a:extLst>
              <a:ext uri="{FF2B5EF4-FFF2-40B4-BE49-F238E27FC236}">
                <a16:creationId xmlns:a16="http://schemas.microsoft.com/office/drawing/2014/main" id="{0371BE9B-CCB8-F8CD-1B4A-849C5482B68B}"/>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209990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EAEFF8-EDA9-726E-98CB-85FB3F963491}"/>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C2A9D95-3AFA-6159-EB66-175030771ED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5800" y="1565615"/>
            <a:ext cx="3312540" cy="4416721"/>
          </a:xfrm>
        </p:spPr>
      </p:pic>
      <p:pic>
        <p:nvPicPr>
          <p:cNvPr id="7" name="Picture 6">
            <a:extLst>
              <a:ext uri="{FF2B5EF4-FFF2-40B4-BE49-F238E27FC236}">
                <a16:creationId xmlns:a16="http://schemas.microsoft.com/office/drawing/2014/main" id="{0C630591-03B9-80CC-E686-BA6C9456A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5659" y="1565616"/>
            <a:ext cx="3312539" cy="4416719"/>
          </a:xfrm>
          <a:prstGeom prst="rect">
            <a:avLst/>
          </a:prstGeom>
        </p:spPr>
      </p:pic>
      <p:sp>
        <p:nvSpPr>
          <p:cNvPr id="6" name="Title 1">
            <a:extLst>
              <a:ext uri="{FF2B5EF4-FFF2-40B4-BE49-F238E27FC236}">
                <a16:creationId xmlns:a16="http://schemas.microsoft.com/office/drawing/2014/main" id="{FAE0671B-B7F5-3410-94D1-CBECBDF0C343}"/>
              </a:ext>
            </a:extLst>
          </p:cNvPr>
          <p:cNvSpPr txBox="1">
            <a:spLocks/>
          </p:cNvSpPr>
          <p:nvPr/>
        </p:nvSpPr>
        <p:spPr>
          <a:xfrm>
            <a:off x="2363366" y="177102"/>
            <a:ext cx="7269480" cy="1397124"/>
          </a:xfrm>
          <a:prstGeom prst="rect">
            <a:avLst/>
          </a:prstGeom>
        </p:spPr>
        <p:txBody>
          <a:bodyPr vert="horz" lIns="91440" tIns="27432" rIns="91440" bIns="45720" rtlCol="0" anchor="b">
            <a:normAutofit/>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r>
              <a:rPr lang="en-US" dirty="0"/>
              <a:t>Stacked Concrete</a:t>
            </a:r>
            <a:br>
              <a:rPr lang="en-US" dirty="0"/>
            </a:br>
            <a:r>
              <a:rPr lang="en-US" dirty="0"/>
              <a:t>Wall #2 Completed</a:t>
            </a:r>
          </a:p>
        </p:txBody>
      </p:sp>
      <p:sp>
        <p:nvSpPr>
          <p:cNvPr id="8" name="Title 1">
            <a:extLst>
              <a:ext uri="{FF2B5EF4-FFF2-40B4-BE49-F238E27FC236}">
                <a16:creationId xmlns:a16="http://schemas.microsoft.com/office/drawing/2014/main" id="{691BCE68-A6A9-0382-2D82-C2E3A69BDFE1}"/>
              </a:ext>
            </a:extLst>
          </p:cNvPr>
          <p:cNvSpPr txBox="1">
            <a:spLocks/>
          </p:cNvSpPr>
          <p:nvPr/>
        </p:nvSpPr>
        <p:spPr>
          <a:xfrm>
            <a:off x="1887358" y="0"/>
            <a:ext cx="4972999" cy="1527557"/>
          </a:xfrm>
          <a:prstGeom prst="rect">
            <a:avLst/>
          </a:prstGeom>
        </p:spPr>
        <p:txBody>
          <a:bodyPr vert="horz" lIns="91440" tIns="27432" rIns="91440" bIns="45720" rtlCol="0" anchor="b">
            <a:normAutofit fontScale="97500"/>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dirty="0"/>
              <a:t>Lick Creek Road</a:t>
            </a:r>
            <a:br>
              <a:rPr lang="en-US" dirty="0"/>
            </a:br>
            <a:br>
              <a:rPr lang="en-US" dirty="0"/>
            </a:br>
            <a:endParaRPr lang="en-US" dirty="0"/>
          </a:p>
        </p:txBody>
      </p:sp>
      <p:sp>
        <p:nvSpPr>
          <p:cNvPr id="9" name="TextBox 8">
            <a:extLst>
              <a:ext uri="{FF2B5EF4-FFF2-40B4-BE49-F238E27FC236}">
                <a16:creationId xmlns:a16="http://schemas.microsoft.com/office/drawing/2014/main" id="{9DA78DC4-3B34-3835-B245-47E070D66B80}"/>
              </a:ext>
            </a:extLst>
          </p:cNvPr>
          <p:cNvSpPr txBox="1"/>
          <p:nvPr/>
        </p:nvSpPr>
        <p:spPr>
          <a:xfrm>
            <a:off x="1193252" y="6052496"/>
            <a:ext cx="2615299" cy="646331"/>
          </a:xfrm>
          <a:prstGeom prst="rect">
            <a:avLst/>
          </a:prstGeom>
          <a:noFill/>
        </p:spPr>
        <p:txBody>
          <a:bodyPr wrap="square" rtlCol="0">
            <a:spAutoFit/>
          </a:bodyPr>
          <a:lstStyle/>
          <a:p>
            <a:pPr algn="ctr"/>
            <a:r>
              <a:rPr lang="en-US" b="1" dirty="0">
                <a:latin typeface="Arial Black" panose="020B0A04020102020204" pitchFamily="34" charset="0"/>
              </a:rPr>
              <a:t>Rock overlay replaces poor soils</a:t>
            </a:r>
          </a:p>
        </p:txBody>
      </p:sp>
      <p:sp>
        <p:nvSpPr>
          <p:cNvPr id="10" name="TextBox 9">
            <a:extLst>
              <a:ext uri="{FF2B5EF4-FFF2-40B4-BE49-F238E27FC236}">
                <a16:creationId xmlns:a16="http://schemas.microsoft.com/office/drawing/2014/main" id="{CE72336C-226C-F281-8582-63BCAA1ED202}"/>
              </a:ext>
            </a:extLst>
          </p:cNvPr>
          <p:cNvSpPr txBox="1"/>
          <p:nvPr/>
        </p:nvSpPr>
        <p:spPr>
          <a:xfrm>
            <a:off x="5335451" y="6052495"/>
            <a:ext cx="2615299" cy="646331"/>
          </a:xfrm>
          <a:prstGeom prst="rect">
            <a:avLst/>
          </a:prstGeom>
          <a:noFill/>
        </p:spPr>
        <p:txBody>
          <a:bodyPr wrap="square" rtlCol="0">
            <a:spAutoFit/>
          </a:bodyPr>
          <a:lstStyle/>
          <a:p>
            <a:pPr algn="ctr"/>
            <a:r>
              <a:rPr lang="en-US" b="1" dirty="0">
                <a:latin typeface="Arial Black" panose="020B0A04020102020204" pitchFamily="34" charset="0"/>
              </a:rPr>
              <a:t>Footer drain and pipe remove water</a:t>
            </a:r>
          </a:p>
        </p:txBody>
      </p:sp>
      <p:cxnSp>
        <p:nvCxnSpPr>
          <p:cNvPr id="11" name="Straight Arrow Connector 10">
            <a:extLst>
              <a:ext uri="{FF2B5EF4-FFF2-40B4-BE49-F238E27FC236}">
                <a16:creationId xmlns:a16="http://schemas.microsoft.com/office/drawing/2014/main" id="{9F810FB9-2023-78E3-050F-A624899EA666}"/>
              </a:ext>
            </a:extLst>
          </p:cNvPr>
          <p:cNvCxnSpPr>
            <a:cxnSpLocks/>
          </p:cNvCxnSpPr>
          <p:nvPr/>
        </p:nvCxnSpPr>
        <p:spPr>
          <a:xfrm flipV="1">
            <a:off x="6860357" y="3586993"/>
            <a:ext cx="577182" cy="250504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8BBD23-5295-A9DF-C396-C9185459D29C}"/>
              </a:ext>
            </a:extLst>
          </p:cNvPr>
          <p:cNvCxnSpPr>
            <a:cxnSpLocks/>
          </p:cNvCxnSpPr>
          <p:nvPr/>
        </p:nvCxnSpPr>
        <p:spPr>
          <a:xfrm flipV="1">
            <a:off x="5998106" y="4676775"/>
            <a:ext cx="349040" cy="141765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E30E51-76E0-AAB4-16D8-7EDE29D01CC0}"/>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138065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BBA73-4F42-A407-A9E3-299E7F68CB44}"/>
              </a:ext>
            </a:extLst>
          </p:cNvPr>
          <p:cNvSpPr/>
          <p:nvPr/>
        </p:nvSpPr>
        <p:spPr>
          <a:xfrm>
            <a:off x="152400" y="1524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C195CA-C963-F8A4-4420-0CEC2D8A667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BB507A-4CD7-4FB2-A45B-AA83624A2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857250"/>
            <a:ext cx="6858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ED360F3-9486-4724-8EB2-20E3BF28B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 cy="51435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2A90654C-B0DC-C09B-D4CC-F0936629F062}"/>
              </a:ext>
            </a:extLst>
          </p:cNvPr>
          <p:cNvSpPr>
            <a:spLocks noGrp="1"/>
          </p:cNvSpPr>
          <p:nvPr>
            <p:ph type="title"/>
          </p:nvPr>
        </p:nvSpPr>
        <p:spPr>
          <a:xfrm>
            <a:off x="5738612" y="857250"/>
            <a:ext cx="2951447" cy="3031236"/>
          </a:xfrm>
        </p:spPr>
        <p:txBody>
          <a:bodyPr vert="horz" lIns="68580" tIns="20574" rIns="68580" bIns="34290" rtlCol="0" anchor="b">
            <a:normAutofit/>
          </a:bodyPr>
          <a:lstStyle/>
          <a:p>
            <a:pPr>
              <a:lnSpc>
                <a:spcPct val="85000"/>
              </a:lnSpc>
            </a:pPr>
            <a:r>
              <a:rPr lang="en-US" sz="3200" dirty="0">
                <a:solidFill>
                  <a:schemeClr val="tx1"/>
                </a:solidFill>
              </a:rPr>
              <a:t>Schrader Creek Road</a:t>
            </a:r>
            <a:br>
              <a:rPr lang="en-US" sz="3200" dirty="0">
                <a:solidFill>
                  <a:schemeClr val="tx1"/>
                </a:solidFill>
              </a:rPr>
            </a:br>
            <a:r>
              <a:rPr lang="en-US" sz="3200" dirty="0">
                <a:solidFill>
                  <a:schemeClr val="tx1"/>
                </a:solidFill>
              </a:rPr>
              <a:t>Sullivan County, PA</a:t>
            </a:r>
          </a:p>
        </p:txBody>
      </p:sp>
      <p:pic>
        <p:nvPicPr>
          <p:cNvPr id="5" name="Picture 4" descr="Diagram&#10;&#10;Description automatically generated">
            <a:extLst>
              <a:ext uri="{FF2B5EF4-FFF2-40B4-BE49-F238E27FC236}">
                <a16:creationId xmlns:a16="http://schemas.microsoft.com/office/drawing/2014/main" id="{5203E74C-5EEF-6D66-3005-D5EBDD0B94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8" y="0"/>
            <a:ext cx="5517841" cy="6705600"/>
          </a:xfrm>
          <a:prstGeom prst="rect">
            <a:avLst/>
          </a:prstGeom>
        </p:spPr>
      </p:pic>
      <p:sp>
        <p:nvSpPr>
          <p:cNvPr id="2" name="Rectangle 1">
            <a:extLst>
              <a:ext uri="{FF2B5EF4-FFF2-40B4-BE49-F238E27FC236}">
                <a16:creationId xmlns:a16="http://schemas.microsoft.com/office/drawing/2014/main" id="{F7EB357C-0E5F-1DD0-304A-29425B3263F5}"/>
              </a:ext>
            </a:extLst>
          </p:cNvPr>
          <p:cNvSpPr/>
          <p:nvPr/>
        </p:nvSpPr>
        <p:spPr>
          <a:xfrm>
            <a:off x="3721029" y="3565720"/>
            <a:ext cx="1798320" cy="1090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1500FA-E8CC-E90E-2F32-42504AF54DE9}"/>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
        <p:nvSpPr>
          <p:cNvPr id="8" name="Rectangle 7">
            <a:extLst>
              <a:ext uri="{FF2B5EF4-FFF2-40B4-BE49-F238E27FC236}">
                <a16:creationId xmlns:a16="http://schemas.microsoft.com/office/drawing/2014/main" id="{7A4E4DF2-C48F-57C4-94D4-89E1295A7167}"/>
              </a:ext>
            </a:extLst>
          </p:cNvPr>
          <p:cNvSpPr/>
          <p:nvPr/>
        </p:nvSpPr>
        <p:spPr>
          <a:xfrm>
            <a:off x="8406431" y="857250"/>
            <a:ext cx="889969" cy="5416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853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2CBA56-124B-0882-2A45-32560CD04AE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CD72B-77AD-F386-2A99-E91847DAD039}"/>
              </a:ext>
            </a:extLst>
          </p:cNvPr>
          <p:cNvSpPr>
            <a:spLocks noGrp="1"/>
          </p:cNvSpPr>
          <p:nvPr>
            <p:ph type="title"/>
          </p:nvPr>
        </p:nvSpPr>
        <p:spPr>
          <a:xfrm>
            <a:off x="937260" y="122463"/>
            <a:ext cx="7269480" cy="1047843"/>
          </a:xfrm>
        </p:spPr>
        <p:txBody>
          <a:bodyPr/>
          <a:lstStyle/>
          <a:p>
            <a:pPr algn="ctr"/>
            <a:r>
              <a:rPr lang="en-US" dirty="0"/>
              <a:t>Schrader Creek Road</a:t>
            </a:r>
            <a:br>
              <a:rPr lang="en-US" dirty="0"/>
            </a:br>
            <a:r>
              <a:rPr lang="en-US" dirty="0"/>
              <a:t>Before Stacked Rock Wall</a:t>
            </a:r>
          </a:p>
        </p:txBody>
      </p:sp>
      <p:pic>
        <p:nvPicPr>
          <p:cNvPr id="5" name="Content Placeholder 4">
            <a:extLst>
              <a:ext uri="{FF2B5EF4-FFF2-40B4-BE49-F238E27FC236}">
                <a16:creationId xmlns:a16="http://schemas.microsoft.com/office/drawing/2014/main" id="{DF94A5C6-44FB-0148-121B-FE35A760B4F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900" y="1328421"/>
            <a:ext cx="4899668" cy="2317790"/>
          </a:xfrm>
        </p:spPr>
      </p:pic>
      <p:pic>
        <p:nvPicPr>
          <p:cNvPr id="7" name="Picture 6">
            <a:extLst>
              <a:ext uri="{FF2B5EF4-FFF2-40B4-BE49-F238E27FC236}">
                <a16:creationId xmlns:a16="http://schemas.microsoft.com/office/drawing/2014/main" id="{842AC1F5-09D0-6BF0-DB15-1219518229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5607" y="3837849"/>
            <a:ext cx="5303881" cy="2578276"/>
          </a:xfrm>
          <a:prstGeom prst="rect">
            <a:avLst/>
          </a:prstGeom>
        </p:spPr>
      </p:pic>
      <p:sp>
        <p:nvSpPr>
          <p:cNvPr id="3" name="Title 1">
            <a:extLst>
              <a:ext uri="{FF2B5EF4-FFF2-40B4-BE49-F238E27FC236}">
                <a16:creationId xmlns:a16="http://schemas.microsoft.com/office/drawing/2014/main" id="{55A82DB3-ECD7-34D8-253B-1E6D25CA2C72}"/>
              </a:ext>
            </a:extLst>
          </p:cNvPr>
          <p:cNvSpPr txBox="1">
            <a:spLocks/>
          </p:cNvSpPr>
          <p:nvPr/>
        </p:nvSpPr>
        <p:spPr>
          <a:xfrm>
            <a:off x="0" y="4299842"/>
            <a:ext cx="3968115" cy="1047843"/>
          </a:xfrm>
          <a:prstGeom prst="rect">
            <a:avLst/>
          </a:prstGeom>
        </p:spPr>
        <p:txBody>
          <a:bodyPr vert="horz" lIns="91440" tIns="27432" rIns="91440" bIns="45720" rtlCol="0" anchor="b">
            <a:normAutofit/>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Road Bank / Stream Bank Failing</a:t>
            </a:r>
          </a:p>
        </p:txBody>
      </p:sp>
      <p:sp>
        <p:nvSpPr>
          <p:cNvPr id="4" name="Title 1">
            <a:extLst>
              <a:ext uri="{FF2B5EF4-FFF2-40B4-BE49-F238E27FC236}">
                <a16:creationId xmlns:a16="http://schemas.microsoft.com/office/drawing/2014/main" id="{B2C9FE52-B77C-092C-1942-3845830E0F16}"/>
              </a:ext>
            </a:extLst>
          </p:cNvPr>
          <p:cNvSpPr txBox="1">
            <a:spLocks/>
          </p:cNvSpPr>
          <p:nvPr/>
        </p:nvSpPr>
        <p:spPr>
          <a:xfrm>
            <a:off x="4988568" y="1972309"/>
            <a:ext cx="3152775" cy="1047843"/>
          </a:xfrm>
          <a:prstGeom prst="rect">
            <a:avLst/>
          </a:prstGeom>
        </p:spPr>
        <p:txBody>
          <a:bodyPr vert="horz" lIns="91440" tIns="27432" rIns="91440" bIns="45720" rtlCol="0" anchor="b">
            <a:normAutofit/>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Slip Encroaching on Road</a:t>
            </a:r>
          </a:p>
        </p:txBody>
      </p:sp>
      <p:sp>
        <p:nvSpPr>
          <p:cNvPr id="6" name="TextBox 5">
            <a:extLst>
              <a:ext uri="{FF2B5EF4-FFF2-40B4-BE49-F238E27FC236}">
                <a16:creationId xmlns:a16="http://schemas.microsoft.com/office/drawing/2014/main" id="{7A95BA07-1A59-949C-0EDE-C360C67A541F}"/>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3972295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63093D-7CEF-3EAF-8103-02E88194E5C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FC86C-B531-8743-8C7E-E3C4961024D6}"/>
              </a:ext>
            </a:extLst>
          </p:cNvPr>
          <p:cNvSpPr>
            <a:spLocks noGrp="1"/>
          </p:cNvSpPr>
          <p:nvPr>
            <p:ph type="title"/>
          </p:nvPr>
        </p:nvSpPr>
        <p:spPr>
          <a:xfrm>
            <a:off x="937260" y="-201102"/>
            <a:ext cx="7269480" cy="1397124"/>
          </a:xfrm>
        </p:spPr>
        <p:txBody>
          <a:bodyPr/>
          <a:lstStyle/>
          <a:p>
            <a:pPr algn="ctr"/>
            <a:r>
              <a:rPr lang="en-US" dirty="0"/>
              <a:t>Schrader Creek Road </a:t>
            </a:r>
            <a:r>
              <a:rPr lang="en-US" dirty="0" err="1"/>
              <a:t>Coompleted</a:t>
            </a:r>
            <a:r>
              <a:rPr lang="en-US" dirty="0"/>
              <a:t> Stacked Rock Wall</a:t>
            </a:r>
          </a:p>
        </p:txBody>
      </p:sp>
      <p:pic>
        <p:nvPicPr>
          <p:cNvPr id="5" name="Picture 4">
            <a:extLst>
              <a:ext uri="{FF2B5EF4-FFF2-40B4-BE49-F238E27FC236}">
                <a16:creationId xmlns:a16="http://schemas.microsoft.com/office/drawing/2014/main" id="{51318D94-5E88-DD9D-9268-2A086370AD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285" y="1162669"/>
            <a:ext cx="3410118" cy="4546824"/>
          </a:xfrm>
          <a:prstGeom prst="rect">
            <a:avLst/>
          </a:prstGeom>
        </p:spPr>
      </p:pic>
      <p:pic>
        <p:nvPicPr>
          <p:cNvPr id="7" name="Picture 6">
            <a:extLst>
              <a:ext uri="{FF2B5EF4-FFF2-40B4-BE49-F238E27FC236}">
                <a16:creationId xmlns:a16="http://schemas.microsoft.com/office/drawing/2014/main" id="{356C8C27-494A-B61E-7362-B4394B49B5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1567" y="1162669"/>
            <a:ext cx="3410118" cy="4546824"/>
          </a:xfrm>
          <a:prstGeom prst="rect">
            <a:avLst/>
          </a:prstGeom>
        </p:spPr>
      </p:pic>
      <p:sp>
        <p:nvSpPr>
          <p:cNvPr id="3" name="Title 1">
            <a:extLst>
              <a:ext uri="{FF2B5EF4-FFF2-40B4-BE49-F238E27FC236}">
                <a16:creationId xmlns:a16="http://schemas.microsoft.com/office/drawing/2014/main" id="{48C5175F-CE40-5442-58E7-1D299BB35205}"/>
              </a:ext>
            </a:extLst>
          </p:cNvPr>
          <p:cNvSpPr txBox="1">
            <a:spLocks/>
          </p:cNvSpPr>
          <p:nvPr/>
        </p:nvSpPr>
        <p:spPr>
          <a:xfrm>
            <a:off x="504284" y="5709492"/>
            <a:ext cx="3968115" cy="1047843"/>
          </a:xfrm>
          <a:prstGeom prst="rect">
            <a:avLst/>
          </a:prstGeom>
        </p:spPr>
        <p:txBody>
          <a:bodyPr vert="horz" lIns="91440" tIns="27432" rIns="91440" bIns="45720" rtlCol="0" anchor="b">
            <a:normAutofit lnSpcReduction="10000"/>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Large Rock embedded into channel make stable toe </a:t>
            </a:r>
          </a:p>
        </p:txBody>
      </p:sp>
      <p:sp>
        <p:nvSpPr>
          <p:cNvPr id="4" name="Title 1">
            <a:extLst>
              <a:ext uri="{FF2B5EF4-FFF2-40B4-BE49-F238E27FC236}">
                <a16:creationId xmlns:a16="http://schemas.microsoft.com/office/drawing/2014/main" id="{1AECBA67-DFB2-7ABF-E6AE-05A73DC48162}"/>
              </a:ext>
            </a:extLst>
          </p:cNvPr>
          <p:cNvSpPr txBox="1">
            <a:spLocks/>
          </p:cNvSpPr>
          <p:nvPr/>
        </p:nvSpPr>
        <p:spPr>
          <a:xfrm>
            <a:off x="4238625" y="5709491"/>
            <a:ext cx="3968115" cy="1047843"/>
          </a:xfrm>
          <a:prstGeom prst="rect">
            <a:avLst/>
          </a:prstGeom>
        </p:spPr>
        <p:txBody>
          <a:bodyPr vert="horz" lIns="91440" tIns="27432" rIns="91440" bIns="45720" rtlCol="0" anchor="b">
            <a:normAutofit lnSpcReduction="10000"/>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Road shifted for stable bank angle without stream encroachment</a:t>
            </a:r>
          </a:p>
        </p:txBody>
      </p:sp>
      <p:sp>
        <p:nvSpPr>
          <p:cNvPr id="6" name="TextBox 5">
            <a:extLst>
              <a:ext uri="{FF2B5EF4-FFF2-40B4-BE49-F238E27FC236}">
                <a16:creationId xmlns:a16="http://schemas.microsoft.com/office/drawing/2014/main" id="{C166B09C-266D-DC2D-2B8C-A5AE557E3BA8}"/>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392943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C40F77-EBD6-5A07-8D05-55751ED683A5}"/>
              </a:ext>
            </a:extLst>
          </p:cNvPr>
          <p:cNvSpPr/>
          <p:nvPr/>
        </p:nvSpPr>
        <p:spPr>
          <a:xfrm>
            <a:off x="0" y="-12311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BF1240D-30DF-4A2D-A957-A0D15FE3C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857250"/>
            <a:ext cx="6858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A5435A6A-6B9F-43E1-A629-6DD3CC7AD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 cy="51435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5D764C-89F2-4177-82C9-EA02470E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857250"/>
            <a:ext cx="8126730" cy="37124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74602E20-3B09-48D1-87E0-DD444D530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686300"/>
            <a:ext cx="8126730" cy="131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108B1DFF-3DEB-25E5-FE88-0754EE44CA5D}"/>
              </a:ext>
            </a:extLst>
          </p:cNvPr>
          <p:cNvSpPr>
            <a:spLocks noGrp="1"/>
          </p:cNvSpPr>
          <p:nvPr>
            <p:ph type="title"/>
          </p:nvPr>
        </p:nvSpPr>
        <p:spPr>
          <a:xfrm>
            <a:off x="579342" y="5804536"/>
            <a:ext cx="7617326" cy="807243"/>
          </a:xfrm>
        </p:spPr>
        <p:txBody>
          <a:bodyPr vert="horz" lIns="68580" tIns="20574" rIns="68580" bIns="34290" rtlCol="0" anchor="b">
            <a:normAutofit/>
          </a:bodyPr>
          <a:lstStyle/>
          <a:p>
            <a:pPr>
              <a:lnSpc>
                <a:spcPct val="85000"/>
              </a:lnSpc>
            </a:pPr>
            <a:r>
              <a:rPr lang="en-US" sz="2850" dirty="0">
                <a:solidFill>
                  <a:schemeClr val="tx1"/>
                </a:solidFill>
              </a:rPr>
              <a:t>South Black Creek Road</a:t>
            </a:r>
            <a:br>
              <a:rPr lang="en-US" sz="2850" dirty="0">
                <a:solidFill>
                  <a:schemeClr val="tx1"/>
                </a:solidFill>
              </a:rPr>
            </a:br>
            <a:r>
              <a:rPr lang="en-US" sz="2850" dirty="0">
                <a:solidFill>
                  <a:schemeClr val="tx1"/>
                </a:solidFill>
              </a:rPr>
              <a:t>Sullivan County, PA</a:t>
            </a:r>
          </a:p>
        </p:txBody>
      </p:sp>
      <p:pic>
        <p:nvPicPr>
          <p:cNvPr id="5" name="Picture 4" descr="Diagram&#10;&#10;Description automatically generated">
            <a:extLst>
              <a:ext uri="{FF2B5EF4-FFF2-40B4-BE49-F238E27FC236}">
                <a16:creationId xmlns:a16="http://schemas.microsoft.com/office/drawing/2014/main" id="{BD930B7F-6A4A-A6B4-1BB0-ECEB15D4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46716" y="648418"/>
            <a:ext cx="5584927" cy="4314354"/>
          </a:xfrm>
          <a:prstGeom prst="rect">
            <a:avLst/>
          </a:prstGeom>
        </p:spPr>
      </p:pic>
      <p:pic>
        <p:nvPicPr>
          <p:cNvPr id="7" name="Picture 6" descr="Diagram&#10;&#10;Description automatically generated">
            <a:extLst>
              <a:ext uri="{FF2B5EF4-FFF2-40B4-BE49-F238E27FC236}">
                <a16:creationId xmlns:a16="http://schemas.microsoft.com/office/drawing/2014/main" id="{0107192E-10A8-9DB5-609A-B1F9CA408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207472" y="685281"/>
            <a:ext cx="5570132" cy="4302924"/>
          </a:xfrm>
          <a:prstGeom prst="rect">
            <a:avLst/>
          </a:prstGeom>
        </p:spPr>
      </p:pic>
      <p:sp>
        <p:nvSpPr>
          <p:cNvPr id="2" name="TextBox 1">
            <a:extLst>
              <a:ext uri="{FF2B5EF4-FFF2-40B4-BE49-F238E27FC236}">
                <a16:creationId xmlns:a16="http://schemas.microsoft.com/office/drawing/2014/main" id="{B21959C1-0A22-2603-31B0-65EC0E2261D3}"/>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
        <p:nvSpPr>
          <p:cNvPr id="4" name="Rectangle 3">
            <a:extLst>
              <a:ext uri="{FF2B5EF4-FFF2-40B4-BE49-F238E27FC236}">
                <a16:creationId xmlns:a16="http://schemas.microsoft.com/office/drawing/2014/main" id="{ACD84EB3-0B76-2B48-CFF6-237C1CE95DB6}"/>
              </a:ext>
            </a:extLst>
          </p:cNvPr>
          <p:cNvSpPr/>
          <p:nvPr/>
        </p:nvSpPr>
        <p:spPr>
          <a:xfrm>
            <a:off x="8436227" y="646641"/>
            <a:ext cx="889969" cy="5416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48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D27805-F804-73E5-D066-A27AA69F35BC}"/>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76E0D-1F7A-1984-30BA-D0D99DDC4DF1}"/>
              </a:ext>
            </a:extLst>
          </p:cNvPr>
          <p:cNvSpPr>
            <a:spLocks noGrp="1"/>
          </p:cNvSpPr>
          <p:nvPr>
            <p:ph type="title"/>
          </p:nvPr>
        </p:nvSpPr>
        <p:spPr>
          <a:xfrm>
            <a:off x="705104" y="183369"/>
            <a:ext cx="7511796" cy="1397124"/>
          </a:xfrm>
        </p:spPr>
        <p:txBody>
          <a:bodyPr>
            <a:normAutofit fontScale="90000"/>
          </a:bodyPr>
          <a:lstStyle/>
          <a:p>
            <a:pPr algn="ctr"/>
            <a:r>
              <a:rPr lang="en-US" sz="3600" dirty="0"/>
              <a:t>South Black Creek Road</a:t>
            </a:r>
            <a:br>
              <a:rPr lang="en-US" dirty="0"/>
            </a:br>
            <a:br>
              <a:rPr lang="en-US" sz="1800" dirty="0"/>
            </a:br>
            <a:r>
              <a:rPr lang="en-US" dirty="0"/>
              <a:t>Bank Failure Due To Surface Erosion</a:t>
            </a:r>
            <a:br>
              <a:rPr lang="en-US" dirty="0"/>
            </a:br>
            <a:r>
              <a:rPr lang="en-US" dirty="0"/>
              <a:t>Before Outfall Pipe Stabilization</a:t>
            </a:r>
          </a:p>
        </p:txBody>
      </p:sp>
      <p:pic>
        <p:nvPicPr>
          <p:cNvPr id="5" name="Picture 4">
            <a:extLst>
              <a:ext uri="{FF2B5EF4-FFF2-40B4-BE49-F238E27FC236}">
                <a16:creationId xmlns:a16="http://schemas.microsoft.com/office/drawing/2014/main" id="{8A338CEA-18D9-EA27-84A7-EA618EE3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8" y="1763861"/>
            <a:ext cx="3834431" cy="5112575"/>
          </a:xfrm>
          <a:prstGeom prst="rect">
            <a:avLst/>
          </a:prstGeom>
        </p:spPr>
      </p:pic>
      <p:pic>
        <p:nvPicPr>
          <p:cNvPr id="7" name="Picture 6">
            <a:extLst>
              <a:ext uri="{FF2B5EF4-FFF2-40B4-BE49-F238E27FC236}">
                <a16:creationId xmlns:a16="http://schemas.microsoft.com/office/drawing/2014/main" id="{D82BAD20-D1D3-EE4B-0917-3E5C571E1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100" y="1745425"/>
            <a:ext cx="3834431" cy="5112575"/>
          </a:xfrm>
          <a:prstGeom prst="rect">
            <a:avLst/>
          </a:prstGeom>
        </p:spPr>
      </p:pic>
      <p:sp>
        <p:nvSpPr>
          <p:cNvPr id="3" name="TextBox 2">
            <a:extLst>
              <a:ext uri="{FF2B5EF4-FFF2-40B4-BE49-F238E27FC236}">
                <a16:creationId xmlns:a16="http://schemas.microsoft.com/office/drawing/2014/main" id="{B46EF244-5737-3B63-859D-51D7158234BA}"/>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90501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77F501-428A-8F8C-5A33-FD6A0F40A019}"/>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F865C-A194-4275-C305-880009A64980}"/>
              </a:ext>
            </a:extLst>
          </p:cNvPr>
          <p:cNvSpPr>
            <a:spLocks noGrp="1"/>
          </p:cNvSpPr>
          <p:nvPr>
            <p:ph type="title"/>
          </p:nvPr>
        </p:nvSpPr>
        <p:spPr>
          <a:xfrm>
            <a:off x="645901" y="66582"/>
            <a:ext cx="7269480" cy="1047843"/>
          </a:xfrm>
        </p:spPr>
        <p:txBody>
          <a:bodyPr>
            <a:normAutofit fontScale="90000"/>
          </a:bodyPr>
          <a:lstStyle/>
          <a:p>
            <a:pPr algn="ctr"/>
            <a:r>
              <a:rPr lang="en-US" sz="3200" dirty="0"/>
              <a:t>South Black Creek Road </a:t>
            </a:r>
            <a:br>
              <a:rPr lang="en-US" sz="3200" dirty="0"/>
            </a:br>
            <a:br>
              <a:rPr lang="en-US" sz="1600" dirty="0"/>
            </a:br>
            <a:r>
              <a:rPr lang="en-US" dirty="0"/>
              <a:t>Outfall Pipe Stabilization</a:t>
            </a:r>
          </a:p>
        </p:txBody>
      </p:sp>
      <p:pic>
        <p:nvPicPr>
          <p:cNvPr id="16" name="Picture 15">
            <a:extLst>
              <a:ext uri="{FF2B5EF4-FFF2-40B4-BE49-F238E27FC236}">
                <a16:creationId xmlns:a16="http://schemas.microsoft.com/office/drawing/2014/main" id="{150194CC-DBC0-3FEF-528A-B92F8DEF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85" y="1238834"/>
            <a:ext cx="3378556" cy="4504742"/>
          </a:xfrm>
          <a:prstGeom prst="rect">
            <a:avLst/>
          </a:prstGeom>
        </p:spPr>
      </p:pic>
      <p:pic>
        <p:nvPicPr>
          <p:cNvPr id="18" name="Picture 17">
            <a:extLst>
              <a:ext uri="{FF2B5EF4-FFF2-40B4-BE49-F238E27FC236}">
                <a16:creationId xmlns:a16="http://schemas.microsoft.com/office/drawing/2014/main" id="{63961C20-41FC-05E2-89DD-0F16E4438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6135" y="1238834"/>
            <a:ext cx="3378556" cy="4504742"/>
          </a:xfrm>
          <a:prstGeom prst="rect">
            <a:avLst/>
          </a:prstGeom>
        </p:spPr>
      </p:pic>
      <p:sp>
        <p:nvSpPr>
          <p:cNvPr id="3" name="Title 1">
            <a:extLst>
              <a:ext uri="{FF2B5EF4-FFF2-40B4-BE49-F238E27FC236}">
                <a16:creationId xmlns:a16="http://schemas.microsoft.com/office/drawing/2014/main" id="{4648A0F7-4132-C7C5-F88A-2D8F0331DA65}"/>
              </a:ext>
            </a:extLst>
          </p:cNvPr>
          <p:cNvSpPr txBox="1">
            <a:spLocks/>
          </p:cNvSpPr>
          <p:nvPr/>
        </p:nvSpPr>
        <p:spPr>
          <a:xfrm>
            <a:off x="603885" y="5538040"/>
            <a:ext cx="3676756" cy="1047843"/>
          </a:xfrm>
          <a:prstGeom prst="rect">
            <a:avLst/>
          </a:prstGeom>
        </p:spPr>
        <p:txBody>
          <a:bodyPr vert="horz" lIns="91440" tIns="27432" rIns="91440" bIns="45720" rtlCol="0" anchor="b">
            <a:normAutofit/>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Reconstructed bank at pipe outfall</a:t>
            </a:r>
          </a:p>
        </p:txBody>
      </p:sp>
      <p:sp>
        <p:nvSpPr>
          <p:cNvPr id="4" name="Title 1">
            <a:extLst>
              <a:ext uri="{FF2B5EF4-FFF2-40B4-BE49-F238E27FC236}">
                <a16:creationId xmlns:a16="http://schemas.microsoft.com/office/drawing/2014/main" id="{A452F476-EEB2-58A9-5F47-AE61AFC0AA7D}"/>
              </a:ext>
            </a:extLst>
          </p:cNvPr>
          <p:cNvSpPr txBox="1">
            <a:spLocks/>
          </p:cNvSpPr>
          <p:nvPr/>
        </p:nvSpPr>
        <p:spPr>
          <a:xfrm>
            <a:off x="4280641" y="5538041"/>
            <a:ext cx="3822102" cy="1047843"/>
          </a:xfrm>
          <a:prstGeom prst="rect">
            <a:avLst/>
          </a:prstGeom>
        </p:spPr>
        <p:txBody>
          <a:bodyPr vert="horz" lIns="91440" tIns="27432" rIns="91440" bIns="45720" rtlCol="0" anchor="b">
            <a:normAutofit/>
          </a:bodyPr>
          <a:lstStyle>
            <a:lvl1pPr algn="l" defTabSz="685800" rtl="0" eaLnBrk="1" latinLnBrk="0" hangingPunct="1">
              <a:lnSpc>
                <a:spcPct val="90000"/>
              </a:lnSpc>
              <a:spcBef>
                <a:spcPct val="0"/>
              </a:spcBef>
              <a:buNone/>
              <a:defRPr sz="3300" b="1" kern="1200" spc="-38" baseline="0">
                <a:solidFill>
                  <a:schemeClr val="accent1"/>
                </a:solidFill>
                <a:latin typeface="+mj-lt"/>
                <a:ea typeface="+mj-ea"/>
                <a:cs typeface="+mj-cs"/>
              </a:defRPr>
            </a:lvl1pPr>
          </a:lstStyle>
          <a:p>
            <a:pPr algn="ctr"/>
            <a:r>
              <a:rPr lang="en-US" sz="2400" dirty="0">
                <a:solidFill>
                  <a:schemeClr val="tx1"/>
                </a:solidFill>
              </a:rPr>
              <a:t>Rock at stable angle with large rock at toe</a:t>
            </a:r>
          </a:p>
        </p:txBody>
      </p:sp>
      <p:sp>
        <p:nvSpPr>
          <p:cNvPr id="5" name="TextBox 4">
            <a:extLst>
              <a:ext uri="{FF2B5EF4-FFF2-40B4-BE49-F238E27FC236}">
                <a16:creationId xmlns:a16="http://schemas.microsoft.com/office/drawing/2014/main" id="{AB5887B1-5203-EEB0-53BD-3B2A12B7FA0A}"/>
              </a:ext>
            </a:extLst>
          </p:cNvPr>
          <p:cNvSpPr txBox="1"/>
          <p:nvPr/>
        </p:nvSpPr>
        <p:spPr>
          <a:xfrm>
            <a:off x="6397548" y="6611779"/>
            <a:ext cx="2008883" cy="246221"/>
          </a:xfrm>
          <a:prstGeom prst="rect">
            <a:avLst/>
          </a:prstGeom>
          <a:noFill/>
        </p:spPr>
        <p:txBody>
          <a:bodyPr wrap="none" rtlCol="0">
            <a:spAutoFit/>
          </a:bodyPr>
          <a:lstStyle/>
          <a:p>
            <a:r>
              <a:rPr lang="en-US" sz="1000" b="1" dirty="0"/>
              <a:t>Credit: Sullivan County CD</a:t>
            </a:r>
          </a:p>
        </p:txBody>
      </p:sp>
    </p:spTree>
    <p:extLst>
      <p:ext uri="{BB962C8B-B14F-4D97-AF65-F5344CB8AC3E}">
        <p14:creationId xmlns:p14="http://schemas.microsoft.com/office/powerpoint/2010/main" val="3955418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26BA4F-4204-51F5-C4F6-75B1E2D659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1"/>
            <a:ext cx="9144000" cy="6858000"/>
          </a:xfrm>
          <a:prstGeom prst="rect">
            <a:avLst/>
          </a:prstGeom>
        </p:spPr>
      </p:pic>
      <p:sp>
        <p:nvSpPr>
          <p:cNvPr id="2" name="TextBox 1">
            <a:extLst>
              <a:ext uri="{FF2B5EF4-FFF2-40B4-BE49-F238E27FC236}">
                <a16:creationId xmlns:a16="http://schemas.microsoft.com/office/drawing/2014/main" id="{A0F959D7-0FB1-FCFB-9EA3-044A67AC41C7}"/>
              </a:ext>
            </a:extLst>
          </p:cNvPr>
          <p:cNvSpPr txBox="1"/>
          <p:nvPr/>
        </p:nvSpPr>
        <p:spPr>
          <a:xfrm>
            <a:off x="253182" y="320604"/>
            <a:ext cx="879003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a:rPr>
              <a:t>Or let us know your experiences.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91E49C1-6933-8141-C865-301E8B608455}"/>
              </a:ext>
            </a:extLst>
          </p:cNvPr>
          <p:cNvCxnSpPr>
            <a:cxnSpLocks/>
          </p:cNvCxnSpPr>
          <p:nvPr/>
        </p:nvCxnSpPr>
        <p:spPr>
          <a:xfrm flipV="1">
            <a:off x="1128045" y="3102123"/>
            <a:ext cx="0" cy="1637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5F2D762-6D2E-175C-F5E7-D2A350C1F95A}"/>
              </a:ext>
            </a:extLst>
          </p:cNvPr>
          <p:cNvSpPr/>
          <p:nvPr/>
        </p:nvSpPr>
        <p:spPr>
          <a:xfrm>
            <a:off x="5315459" y="5225858"/>
            <a:ext cx="3828541" cy="1632141"/>
          </a:xfrm>
          <a:prstGeom prst="rect">
            <a:avLst/>
          </a:prstGeom>
          <a:solidFill>
            <a:srgbClr val="003D78">
              <a:lumMod val="75000"/>
              <a:alpha val="64000"/>
            </a:srgbClr>
          </a:solidFill>
          <a:ln w="25400" cap="flat" cmpd="sng" algn="ctr">
            <a:noFill/>
            <a:prstDash val="solid"/>
          </a:ln>
          <a:effectLst/>
        </p:spPr>
        <p:txBody>
          <a:bodyPr tIns="0" rtlCol="0" anchor="t" anchorCtr="0"/>
          <a:lstStyle/>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Tim Ziegler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ea typeface="+mn-ea"/>
                <a:cs typeface="+mn-cs"/>
                <a:hlinkClick r:id="rId4"/>
              </a:rPr>
              <a:t>tmz115@psu.edu</a:t>
            </a:r>
            <a:endParaRPr kumimoji="0" lang="en-US" sz="1600" b="0" i="0" u="none" strike="noStrike" kern="1200" cap="none" spc="0" normalizeH="0" baseline="0" noProof="0" dirty="0">
              <a:ln>
                <a:noFill/>
              </a:ln>
              <a:solidFill>
                <a:schemeClr val="bg1"/>
              </a:solidFill>
              <a:effectLst/>
              <a:uLnTx/>
              <a:uFillTx/>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050" dirty="0">
              <a:solidFill>
                <a:schemeClr val="bg1"/>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ea typeface="+mn-ea"/>
                <a:cs typeface="+mn-cs"/>
              </a:rPr>
              <a:t>Thanks to Sullivan and Cameron County for example projects</a:t>
            </a:r>
            <a:endParaRPr kumimoji="0" lang="en-US" sz="800" b="0" i="0" u="none" strike="noStrike" kern="120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80846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A User Guide to Diagnosing and Repairing Failing Road Banks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28505" y="1560352"/>
            <a:ext cx="7977931" cy="3054234"/>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guide describes common slope failures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conditions that contribute to the failures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stabilization techniques that can be used to repair damaged slopes.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guide reviews common causes of slope failure and methods of stabilizing slopes based on local site conditions, such as type of slope failure, type of soil, and drainage.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Scenarios for eight common slope failures are presented based on combinations of the site conditions.</a:t>
            </a: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As you will see, the recommended remedy for most all small slope failures is the same or similar in all the scenarios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93607108-4C3E-EDAD-BA7C-3882F8C28FDA}"/>
              </a:ext>
            </a:extLst>
          </p:cNvPr>
          <p:cNvPicPr>
            <a:picLocks noChangeAspect="1"/>
          </p:cNvPicPr>
          <p:nvPr/>
        </p:nvPicPr>
        <p:blipFill>
          <a:blip r:embed="rId3"/>
          <a:stretch>
            <a:fillRect/>
          </a:stretch>
        </p:blipFill>
        <p:spPr>
          <a:xfrm>
            <a:off x="528505" y="4915273"/>
            <a:ext cx="1371600" cy="1352550"/>
          </a:xfrm>
          <a:prstGeom prst="rect">
            <a:avLst/>
          </a:prstGeom>
        </p:spPr>
      </p:pic>
      <p:pic>
        <p:nvPicPr>
          <p:cNvPr id="7" name="Picture 6">
            <a:extLst>
              <a:ext uri="{FF2B5EF4-FFF2-40B4-BE49-F238E27FC236}">
                <a16:creationId xmlns:a16="http://schemas.microsoft.com/office/drawing/2014/main" id="{65608448-035C-9FB2-9A01-BD2C9B6B2E50}"/>
              </a:ext>
            </a:extLst>
          </p:cNvPr>
          <p:cNvPicPr>
            <a:picLocks noChangeAspect="1"/>
          </p:cNvPicPr>
          <p:nvPr/>
        </p:nvPicPr>
        <p:blipFill>
          <a:blip r:embed="rId4"/>
          <a:stretch>
            <a:fillRect/>
          </a:stretch>
        </p:blipFill>
        <p:spPr>
          <a:xfrm>
            <a:off x="1900105" y="4915273"/>
            <a:ext cx="1343025" cy="1352550"/>
          </a:xfrm>
          <a:prstGeom prst="rect">
            <a:avLst/>
          </a:prstGeom>
        </p:spPr>
      </p:pic>
      <p:pic>
        <p:nvPicPr>
          <p:cNvPr id="10" name="Picture 9">
            <a:extLst>
              <a:ext uri="{FF2B5EF4-FFF2-40B4-BE49-F238E27FC236}">
                <a16:creationId xmlns:a16="http://schemas.microsoft.com/office/drawing/2014/main" id="{5FF8920A-F78F-4083-6A98-C64E2CD7D09D}"/>
              </a:ext>
            </a:extLst>
          </p:cNvPr>
          <p:cNvPicPr>
            <a:picLocks noChangeAspect="1"/>
          </p:cNvPicPr>
          <p:nvPr/>
        </p:nvPicPr>
        <p:blipFill>
          <a:blip r:embed="rId5"/>
          <a:stretch>
            <a:fillRect/>
          </a:stretch>
        </p:blipFill>
        <p:spPr>
          <a:xfrm>
            <a:off x="3243130" y="4915272"/>
            <a:ext cx="2771775" cy="1352549"/>
          </a:xfrm>
          <a:prstGeom prst="rect">
            <a:avLst/>
          </a:prstGeom>
        </p:spPr>
      </p:pic>
      <p:sp>
        <p:nvSpPr>
          <p:cNvPr id="11" name="TextBox 10">
            <a:extLst>
              <a:ext uri="{FF2B5EF4-FFF2-40B4-BE49-F238E27FC236}">
                <a16:creationId xmlns:a16="http://schemas.microsoft.com/office/drawing/2014/main" id="{A515980D-6A18-4CFB-84EC-64826C71860A}"/>
              </a:ext>
            </a:extLst>
          </p:cNvPr>
          <p:cNvSpPr txBox="1"/>
          <p:nvPr/>
        </p:nvSpPr>
        <p:spPr>
          <a:xfrm>
            <a:off x="457985" y="6386296"/>
            <a:ext cx="5570289" cy="307777"/>
          </a:xfrm>
          <a:prstGeom prst="rect">
            <a:avLst/>
          </a:prstGeom>
          <a:noFill/>
        </p:spPr>
        <p:txBody>
          <a:bodyPr wrap="square" rtlCol="0">
            <a:spAutoFit/>
          </a:bodyPr>
          <a:lstStyle/>
          <a:p>
            <a:r>
              <a:rPr lang="en-US" sz="1400" dirty="0">
                <a:solidFill>
                  <a:schemeClr val="bg1"/>
                </a:solidFill>
              </a:rPr>
              <a:t>https://dot.state.mn.us/research/reports/2017/201717G.pdf</a:t>
            </a:r>
          </a:p>
        </p:txBody>
      </p:sp>
      <p:sp>
        <p:nvSpPr>
          <p:cNvPr id="2" name="TextBox 1">
            <a:extLst>
              <a:ext uri="{FF2B5EF4-FFF2-40B4-BE49-F238E27FC236}">
                <a16:creationId xmlns:a16="http://schemas.microsoft.com/office/drawing/2014/main" id="{6042A21E-5928-7647-DC0E-92E3D1C004D8}"/>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74376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690322"/>
            <a:ext cx="87245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A User Guide to Diagnosing and Repairing Failing Road Banks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28505" y="1560352"/>
            <a:ext cx="7977931" cy="3259418"/>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Slopes can be stabilized by adding a surface cover to the slope, excavating, and changing (or regrading) the slope geometry, adding support structures to reinforce the slope, or using drainage to control the groundwater in slope material.   </a:t>
            </a:r>
          </a:p>
          <a:p>
            <a:pPr marL="0" marR="0">
              <a:lnSpc>
                <a:spcPct val="107000"/>
              </a:lnSpc>
              <a:spcBef>
                <a:spcPts val="0"/>
              </a:spcBef>
              <a:spcAft>
                <a:spcPts val="800"/>
              </a:spcAft>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Three site conditions should be considered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choosing an appropriate method for stabilizing a slope: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Type of slope failure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Type of soil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Presence of groundwater </a:t>
            </a:r>
            <a:r>
              <a:rPr lang="en-US" sz="1800" dirty="0">
                <a:effectLst/>
                <a:latin typeface="Calibri" panose="020F0502020204030204" pitchFamily="34" charset="0"/>
                <a:ea typeface="Calibri" panose="020F0502020204030204" pitchFamily="34" charset="0"/>
                <a:cs typeface="Times New Roman" panose="02020603050405020304" pitchFamily="18" charset="0"/>
              </a:rPr>
              <a:t>(poor drainage)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FC07ED3-7486-6925-B96A-1CD7BC4DA5F8}"/>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128492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highlight>
                <a:srgbClr val="FFCC99"/>
              </a:highligh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u="sng" dirty="0">
                <a:solidFill>
                  <a:prstClr val="white"/>
                </a:solidFill>
                <a:latin typeface="Calibri"/>
              </a:rPr>
              <a:t>Type</a:t>
            </a:r>
            <a:r>
              <a:rPr lang="en-US" sz="3200" b="1" dirty="0">
                <a:solidFill>
                  <a:prstClr val="white"/>
                </a:solidFill>
                <a:latin typeface="Calibri"/>
              </a:rPr>
              <a:t> of Slope Failure:</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83034" y="1278577"/>
            <a:ext cx="8007293" cy="4159921"/>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Slope failure is generally classified as either a rotational slide or a surficial soil creep.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Rotational slide failures </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circular pattern </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leave behind exposed soil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Creep failures </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slow‐moving</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material gradually moves downhill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Surface cracking can indicate the slope is nearing a rotational slide failure.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Common causes of creep failure are seasonal freeze‐thaw cycles and inadequate shear strength properties in soil. Bent trees or signs can indicate creep failure.</a:t>
            </a:r>
          </a:p>
        </p:txBody>
      </p:sp>
      <p:sp>
        <p:nvSpPr>
          <p:cNvPr id="2" name="TextBox 1">
            <a:extLst>
              <a:ext uri="{FF2B5EF4-FFF2-40B4-BE49-F238E27FC236}">
                <a16:creationId xmlns:a16="http://schemas.microsoft.com/office/drawing/2014/main" id="{A4495E05-2E19-2BC5-715D-F7CC26C67ABF}"/>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33592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highlight>
                <a:srgbClr val="FFCC99"/>
              </a:highligh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Type</a:t>
            </a:r>
            <a:r>
              <a:rPr kumimoji="0" lang="en-US" sz="3200" b="1" i="0" u="none" strike="noStrike" kern="1200" cap="none" spc="0" normalizeH="0" baseline="0" noProof="0" dirty="0">
                <a:ln>
                  <a:noFill/>
                </a:ln>
                <a:solidFill>
                  <a:prstClr val="white"/>
                </a:solidFill>
                <a:effectLst/>
                <a:uLnTx/>
                <a:uFillTx/>
                <a:latin typeface="Calibri"/>
                <a:ea typeface="+mn-ea"/>
                <a:cs typeface="+mn-cs"/>
              </a:rPr>
              <a:t> of Slope Failure: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769EA7E-E6B9-1675-266A-B53064F5D04D}"/>
              </a:ext>
            </a:extLst>
          </p:cNvPr>
          <p:cNvPicPr>
            <a:picLocks noChangeAspect="1"/>
          </p:cNvPicPr>
          <p:nvPr/>
        </p:nvPicPr>
        <p:blipFill>
          <a:blip r:embed="rId3"/>
          <a:stretch>
            <a:fillRect/>
          </a:stretch>
        </p:blipFill>
        <p:spPr>
          <a:xfrm>
            <a:off x="417941" y="1208015"/>
            <a:ext cx="8319249" cy="5461102"/>
          </a:xfrm>
          <a:prstGeom prst="rect">
            <a:avLst/>
          </a:prstGeom>
        </p:spPr>
      </p:pic>
      <p:sp>
        <p:nvSpPr>
          <p:cNvPr id="7" name="TextBox 6">
            <a:extLst>
              <a:ext uri="{FF2B5EF4-FFF2-40B4-BE49-F238E27FC236}">
                <a16:creationId xmlns:a16="http://schemas.microsoft.com/office/drawing/2014/main" id="{E10CB511-D180-EA2A-D4D8-0FB0710E9AE9}"/>
              </a:ext>
            </a:extLst>
          </p:cNvPr>
          <p:cNvSpPr txBox="1"/>
          <p:nvPr/>
        </p:nvSpPr>
        <p:spPr>
          <a:xfrm>
            <a:off x="5276221" y="4253800"/>
            <a:ext cx="2383922" cy="461665"/>
          </a:xfrm>
          <a:prstGeom prst="rect">
            <a:avLst/>
          </a:prstGeom>
          <a:noFill/>
        </p:spPr>
        <p:txBody>
          <a:bodyPr wrap="none" rtlCol="0">
            <a:spAutoFit/>
          </a:bodyPr>
          <a:lstStyle/>
          <a:p>
            <a:r>
              <a:rPr lang="en-US" sz="2400" dirty="0"/>
              <a:t>(</a:t>
            </a:r>
            <a:r>
              <a:rPr lang="en-US" sz="2400" b="1" dirty="0"/>
              <a:t>Rotational Slide</a:t>
            </a:r>
            <a:r>
              <a:rPr lang="en-US" sz="2400" dirty="0"/>
              <a:t>)</a:t>
            </a:r>
          </a:p>
        </p:txBody>
      </p:sp>
      <p:sp>
        <p:nvSpPr>
          <p:cNvPr id="2" name="TextBox 1">
            <a:extLst>
              <a:ext uri="{FF2B5EF4-FFF2-40B4-BE49-F238E27FC236}">
                <a16:creationId xmlns:a16="http://schemas.microsoft.com/office/drawing/2014/main" id="{53C086A8-FF5B-4B14-B477-A1495C197E5B}"/>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381182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242498" y="3477372"/>
            <a:ext cx="8724520" cy="260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0C35AA2-0366-8706-2F46-35BC3A5CC108}"/>
              </a:ext>
            </a:extLst>
          </p:cNvPr>
          <p:cNvSpPr txBox="1"/>
          <p:nvPr/>
        </p:nvSpPr>
        <p:spPr>
          <a:xfrm>
            <a:off x="302034" y="583390"/>
            <a:ext cx="8724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u="sng" dirty="0">
                <a:solidFill>
                  <a:prstClr val="white"/>
                </a:solidFill>
                <a:latin typeface="Calibri"/>
              </a:rPr>
              <a:t>Type</a:t>
            </a:r>
            <a:r>
              <a:rPr lang="en-US" sz="3200" b="1" dirty="0">
                <a:solidFill>
                  <a:prstClr val="white"/>
                </a:solidFill>
                <a:latin typeface="Calibri"/>
              </a:rPr>
              <a:t> of Soil:</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87FCD9-37D0-1376-FEFC-EF30EC44A096}"/>
              </a:ext>
            </a:extLst>
          </p:cNvPr>
          <p:cNvSpPr txBox="1"/>
          <p:nvPr/>
        </p:nvSpPr>
        <p:spPr>
          <a:xfrm>
            <a:off x="583034" y="1298786"/>
            <a:ext cx="7977931" cy="3259418"/>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Two soil types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consider: </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Cohesive soils </a:t>
            </a:r>
            <a:r>
              <a:rPr lang="en-US" sz="1800" dirty="0">
                <a:effectLst/>
                <a:latin typeface="Calibri" panose="020F0502020204030204" pitchFamily="34" charset="0"/>
                <a:ea typeface="Calibri" panose="020F0502020204030204" pitchFamily="34" charset="0"/>
                <a:cs typeface="Times New Roman" panose="02020603050405020304" pitchFamily="18" charset="0"/>
              </a:rPr>
              <a:t>(such as silt and clay) </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FFCC99"/>
                </a:highlight>
                <a:latin typeface="Calibri" panose="020F0502020204030204" pitchFamily="34" charset="0"/>
                <a:ea typeface="Calibri" panose="020F0502020204030204" pitchFamily="34" charset="0"/>
                <a:cs typeface="Times New Roman" panose="02020603050405020304" pitchFamily="18" charset="0"/>
              </a:rPr>
              <a:t>Granular soils </a:t>
            </a:r>
            <a:r>
              <a:rPr lang="en-US" sz="1800" dirty="0">
                <a:effectLst/>
                <a:latin typeface="Calibri" panose="020F0502020204030204" pitchFamily="34" charset="0"/>
                <a:ea typeface="Calibri" panose="020F0502020204030204" pitchFamily="34" charset="0"/>
                <a:cs typeface="Times New Roman" panose="02020603050405020304" pitchFamily="18" charset="0"/>
              </a:rPr>
              <a:t>(sand) </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Soil types can often be distinguished by a visual inspection, but sometimes laboratory testing is required. </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Slopes made of granular or sandy soil are less likely to experience deep rotational slides. </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Slopes made of cohesive soils like clay and silt usually have more drainage concerns and are more susceptible to seasonal frost heave.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3" descr="C:\Users\enevel\Desktop\clay.png">
            <a:extLst>
              <a:ext uri="{FF2B5EF4-FFF2-40B4-BE49-F238E27FC236}">
                <a16:creationId xmlns:a16="http://schemas.microsoft.com/office/drawing/2014/main" id="{3E972AD3-46C4-4153-AE4A-B791904B59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1843" y="4683226"/>
            <a:ext cx="3084901" cy="205338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4" descr="C:\Users\enevel\Desktop\silica-sand.jpg">
            <a:extLst>
              <a:ext uri="{FF2B5EF4-FFF2-40B4-BE49-F238E27FC236}">
                <a16:creationId xmlns:a16="http://schemas.microsoft.com/office/drawing/2014/main" id="{AFDE6E10-ED8C-65D1-09B7-226DBAAFE2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714" y="4683226"/>
            <a:ext cx="2737851" cy="20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nevel\Desktop\silt.jpg">
            <a:extLst>
              <a:ext uri="{FF2B5EF4-FFF2-40B4-BE49-F238E27FC236}">
                <a16:creationId xmlns:a16="http://schemas.microsoft.com/office/drawing/2014/main" id="{CD4C6F6E-ACD2-0B30-4E2B-D99BC021BDD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54022" y="4683226"/>
            <a:ext cx="2612996" cy="2053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223718-0ADB-3931-451C-5B95BF92BC11}"/>
              </a:ext>
            </a:extLst>
          </p:cNvPr>
          <p:cNvSpPr txBox="1"/>
          <p:nvPr/>
        </p:nvSpPr>
        <p:spPr>
          <a:xfrm>
            <a:off x="4831126" y="28136"/>
            <a:ext cx="3486852" cy="400110"/>
          </a:xfrm>
          <a:prstGeom prst="rect">
            <a:avLst/>
          </a:prstGeom>
          <a:noFill/>
        </p:spPr>
        <p:txBody>
          <a:bodyPr wrap="none" rtlCol="0">
            <a:spAutoFit/>
          </a:bodyPr>
          <a:lstStyle/>
          <a:p>
            <a:r>
              <a:rPr lang="en-US" sz="2000" b="1" dirty="0"/>
              <a:t>Small Slide and Slip Repair</a:t>
            </a:r>
          </a:p>
        </p:txBody>
      </p:sp>
    </p:spTree>
    <p:extLst>
      <p:ext uri="{BB962C8B-B14F-4D97-AF65-F5344CB8AC3E}">
        <p14:creationId xmlns:p14="http://schemas.microsoft.com/office/powerpoint/2010/main" val="2853217471"/>
      </p:ext>
    </p:extLst>
  </p:cSld>
  <p:clrMapOvr>
    <a:masterClrMapping/>
  </p:clrMapOvr>
</p:sld>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4.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
  <TotalTime>12225</TotalTime>
  <Words>2295</Words>
  <Application>Microsoft Office PowerPoint</Application>
  <PresentationFormat>On-screen Show (4:3)</PresentationFormat>
  <Paragraphs>338</Paragraphs>
  <Slides>48</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48</vt:i4>
      </vt:variant>
    </vt:vector>
  </HeadingPairs>
  <TitlesOfParts>
    <vt:vector size="61" baseType="lpstr">
      <vt:lpstr>Arial</vt:lpstr>
      <vt:lpstr>Arial Black</vt:lpstr>
      <vt:lpstr>Calibri</vt:lpstr>
      <vt:lpstr>Century Schoolbook</vt:lpstr>
      <vt:lpstr>Corbel</vt:lpstr>
      <vt:lpstr>Gill Sans MT</vt:lpstr>
      <vt:lpstr>Symbol</vt:lpstr>
      <vt:lpstr>Times New Roman</vt:lpstr>
      <vt:lpstr>Wingdings 2</vt:lpstr>
      <vt:lpstr>4_Default Design</vt:lpstr>
      <vt:lpstr>1_Default Design</vt:lpstr>
      <vt:lpstr>Depth</vt:lpstr>
      <vt:lpst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Geosynthetic Reinforced Soil (GRS) Slide Repair</vt:lpstr>
      <vt:lpstr>PowerPoint Presentation</vt:lpstr>
      <vt:lpstr>Benefits of GRS</vt:lpstr>
      <vt:lpstr>Sizer Run – Shippen Township</vt:lpstr>
      <vt:lpstr>PowerPoint Presentation</vt:lpstr>
      <vt:lpstr>Hunts Run Road – Lumber Township</vt:lpstr>
      <vt:lpstr>PowerPoint Presentation</vt:lpstr>
      <vt:lpstr>PowerPoint Presentation</vt:lpstr>
      <vt:lpstr>PowerPoint Presentation</vt:lpstr>
      <vt:lpstr>AVOID THIS….</vt:lpstr>
      <vt:lpstr>Lick Creek Road Sullivan County, PA</vt:lpstr>
      <vt:lpstr>Lick Creek Road Bank Stabilization Plan </vt:lpstr>
      <vt:lpstr>Lick Creek Road  Before Stacked Concrete Wall</vt:lpstr>
      <vt:lpstr>Stacked Concrete Wall #1 Completed</vt:lpstr>
      <vt:lpstr>PowerPoint Presentation</vt:lpstr>
      <vt:lpstr>Schrader Creek Road Sullivan County, PA</vt:lpstr>
      <vt:lpstr>Schrader Creek Road Before Stacked Rock Wall</vt:lpstr>
      <vt:lpstr>Schrader Creek Road Coompleted Stacked Rock Wall</vt:lpstr>
      <vt:lpstr>South Black Creek Road Sullivan County, PA</vt:lpstr>
      <vt:lpstr>South Black Creek Road  Bank Failure Due To Surface Erosion Before Outfall Pipe Stabilization</vt:lpstr>
      <vt:lpstr>South Black Creek Road   Outfall Pipe Stabilization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502</cp:revision>
  <cp:lastPrinted>2017-02-13T20:25:00Z</cp:lastPrinted>
  <dcterms:created xsi:type="dcterms:W3CDTF">2014-11-06T15:11:44Z</dcterms:created>
  <dcterms:modified xsi:type="dcterms:W3CDTF">2023-01-27T15:06:53Z</dcterms:modified>
</cp:coreProperties>
</file>