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35"/>
  </p:notesMasterIdLst>
  <p:handoutMasterIdLst>
    <p:handoutMasterId r:id="rId36"/>
  </p:handoutMasterIdLst>
  <p:sldIdLst>
    <p:sldId id="618" r:id="rId6"/>
    <p:sldId id="638" r:id="rId7"/>
    <p:sldId id="669" r:id="rId8"/>
    <p:sldId id="639" r:id="rId9"/>
    <p:sldId id="658" r:id="rId10"/>
    <p:sldId id="703" r:id="rId11"/>
    <p:sldId id="845" r:id="rId12"/>
    <p:sldId id="849" r:id="rId13"/>
    <p:sldId id="846" r:id="rId14"/>
    <p:sldId id="809" r:id="rId15"/>
    <p:sldId id="675" r:id="rId16"/>
    <p:sldId id="673" r:id="rId17"/>
    <p:sldId id="670" r:id="rId18"/>
    <p:sldId id="694" r:id="rId19"/>
    <p:sldId id="851" r:id="rId20"/>
    <p:sldId id="852" r:id="rId21"/>
    <p:sldId id="853" r:id="rId22"/>
    <p:sldId id="671" r:id="rId23"/>
    <p:sldId id="850" r:id="rId24"/>
    <p:sldId id="698" r:id="rId25"/>
    <p:sldId id="692" r:id="rId26"/>
    <p:sldId id="691" r:id="rId27"/>
    <p:sldId id="690" r:id="rId28"/>
    <p:sldId id="689" r:id="rId29"/>
    <p:sldId id="697" r:id="rId30"/>
    <p:sldId id="696" r:id="rId31"/>
    <p:sldId id="704" r:id="rId32"/>
    <p:sldId id="705" r:id="rId33"/>
    <p:sldId id="69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E6E6E6"/>
    <a:srgbClr val="000000"/>
    <a:srgbClr val="CCFF99"/>
    <a:srgbClr val="CCFFCC"/>
    <a:srgbClr val="7F7F7F"/>
    <a:srgbClr val="99FF33"/>
    <a:srgbClr val="FFFF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705" autoAdjust="0"/>
  </p:normalViewPr>
  <p:slideViewPr>
    <p:cSldViewPr>
      <p:cViewPr varScale="1">
        <p:scale>
          <a:sx n="113" d="100"/>
          <a:sy n="113" d="100"/>
        </p:scale>
        <p:origin x="1725" y="78"/>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12/14/2023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12/14/2023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423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10</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71047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01411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1731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8581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26074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45030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643328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56493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2959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4172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33726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49445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80396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202612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11538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62215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8749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19644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36704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4641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68732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9152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39864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88246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8332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73269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36724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9</a:t>
            </a:fld>
            <a:endParaRPr lang="en-US">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a:t>
            </a:r>
            <a:r>
              <a:rPr lang="en-US">
                <a:solidFill>
                  <a:prstClr val="black"/>
                </a:solidFill>
              </a:rPr>
              <a:t>for Dirt and Gravel </a:t>
            </a:r>
            <a:r>
              <a:rPr lang="en-US" dirty="0" err="1">
                <a:solidFill>
                  <a:prstClr val="black"/>
                </a:solidFill>
              </a:rPr>
              <a:t>Road</a:t>
            </a:r>
            <a:r>
              <a:rPr lang="en-US" dirty="0">
                <a:solidFill>
                  <a:prstClr val="black"/>
                </a:solidFill>
              </a:rPr>
              <a:t> Studies: www.dirtandgravelroads.org </a:t>
            </a:r>
          </a:p>
        </p:txBody>
      </p:sp>
    </p:spTree>
    <p:extLst>
      <p:ext uri="{BB962C8B-B14F-4D97-AF65-F5344CB8AC3E}">
        <p14:creationId xmlns:p14="http://schemas.microsoft.com/office/powerpoint/2010/main" val="18317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8389"/>
            <a:ext cx="5787705" cy="372611"/>
          </a:xfrm>
        </p:spPr>
        <p:txBody>
          <a:bodyPr/>
          <a:lstStyle/>
          <a:p>
            <a:r>
              <a:rPr lang="en-US" dirty="0"/>
              <a:t>Click to edit Master title style</a:t>
            </a:r>
          </a:p>
        </p:txBody>
      </p:sp>
      <p:sp>
        <p:nvSpPr>
          <p:cNvPr id="3" name="Subtitle 2"/>
          <p:cNvSpPr>
            <a:spLocks noGrp="1"/>
          </p:cNvSpPr>
          <p:nvPr>
            <p:ph type="subTitle" idx="1" hasCustomPrompt="1"/>
          </p:nvPr>
        </p:nvSpPr>
        <p:spPr>
          <a:xfrm>
            <a:off x="533400" y="685800"/>
            <a:ext cx="82296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76979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
            <a:ext cx="59436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457200" y="762000"/>
            <a:ext cx="82296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227524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986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513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105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0327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191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040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8719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054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7164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12/14/2023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9408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12/14/2023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12/14/2023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12/14/2023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12/14/2023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12/14/2023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12/14/2023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12/14/2023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82296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200400" y="-1"/>
            <a:ext cx="59436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798615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4.emf"/><Relationship Id="rId7"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4900" y="19050"/>
            <a:ext cx="4631191"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algn="ctr">
              <a:defRPr/>
            </a:pPr>
            <a:endPar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endParaRPr>
          </a:p>
          <a:p>
            <a:pPr algn="ctr">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Spending Update and Annual Summary Report Refresher</a:t>
            </a:r>
          </a:p>
          <a:p>
            <a:pPr algn="ctr">
              <a:defRPr/>
            </a:pPr>
            <a:endParaRPr lang="en-US" sz="28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9" name="Rectangle 18"/>
          <p:cNvSpPr/>
          <p:nvPr/>
        </p:nvSpPr>
        <p:spPr>
          <a:xfrm>
            <a:off x="120392" y="6396926"/>
            <a:ext cx="4575699"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call: 814-865-5355</a:t>
            </a:r>
          </a:p>
        </p:txBody>
      </p:sp>
      <p:sp>
        <p:nvSpPr>
          <p:cNvPr id="20" name="Subtitle 2"/>
          <p:cNvSpPr txBox="1">
            <a:spLocks/>
          </p:cNvSpPr>
          <p:nvPr/>
        </p:nvSpPr>
        <p:spPr>
          <a:xfrm>
            <a:off x="218231" y="3733800"/>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a:t>
            </a:r>
            <a:r>
              <a:rPr lang="en-US" sz="2400" b="1" dirty="0">
                <a:solidFill>
                  <a:prstClr val="white"/>
                </a:solidFill>
                <a:latin typeface="Calibri"/>
              </a:rPr>
              <a:t>in the “audio options” button on the bottom left.  If you are having audio issues, or are in a location where listening via phone is preferable, audio is also available on the CDGRS conference line at: 312-626-6799</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698" y="0"/>
            <a:ext cx="4564876" cy="3423657"/>
          </a:xfrm>
          <a:prstGeom prst="rect">
            <a:avLst/>
          </a:prstGeom>
        </p:spPr>
      </p:pic>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3" name="Picture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54171" y="6173265"/>
            <a:ext cx="3922774" cy="735520"/>
          </a:xfrm>
          <a:prstGeom prst="rect">
            <a:avLst/>
          </a:prstGeom>
          <a:effectLst>
            <a:softEdge rad="31750"/>
          </a:effectLst>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4858" y="6232944"/>
            <a:ext cx="1790700" cy="625056"/>
          </a:xfrm>
          <a:prstGeom prst="rect">
            <a:avLst/>
          </a:prstGeom>
        </p:spPr>
      </p:pic>
      <p:sp>
        <p:nvSpPr>
          <p:cNvPr id="8" name="Rectangle 7"/>
          <p:cNvSpPr/>
          <p:nvPr/>
        </p:nvSpPr>
        <p:spPr>
          <a:xfrm>
            <a:off x="4649286" y="-22922"/>
            <a:ext cx="4572000" cy="1200329"/>
          </a:xfrm>
          <a:prstGeom prst="rect">
            <a:avLst/>
          </a:prstGeom>
        </p:spPr>
        <p:txBody>
          <a:bodyPr>
            <a:spAutoFit/>
          </a:bodyPr>
          <a:lstStyle/>
          <a:p>
            <a:pPr lvl="0" algn="ctr">
              <a:defRPr/>
            </a:pPr>
            <a:r>
              <a:rPr lang="en-US" sz="3600" b="1" dirty="0">
                <a:solidFill>
                  <a:schemeClr val="bg1"/>
                </a:solidFill>
              </a:rPr>
              <a:t>12/14/23</a:t>
            </a:r>
          </a:p>
          <a:p>
            <a:pPr lvl="0" algn="ctr">
              <a:defRPr/>
            </a:pPr>
            <a:r>
              <a:rPr lang="en-US" sz="3600" b="1" dirty="0">
                <a:solidFill>
                  <a:schemeClr val="bg1"/>
                </a:solidFill>
              </a:rPr>
              <a:t>Starts at 9am</a:t>
            </a:r>
          </a:p>
        </p:txBody>
      </p:sp>
    </p:spTree>
    <p:extLst>
      <p:ext uri="{BB962C8B-B14F-4D97-AF65-F5344CB8AC3E}">
        <p14:creationId xmlns:p14="http://schemas.microsoft.com/office/powerpoint/2010/main" val="159217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defRPr/>
            </a:pPr>
            <a:r>
              <a:rPr lang="en-US" sz="9600" b="1" u="sng" dirty="0">
                <a:solidFill>
                  <a:srgbClr val="FF0000"/>
                </a:solidFill>
                <a:ea typeface="Times New Roman"/>
              </a:rPr>
              <a:t>Take Home</a:t>
            </a:r>
          </a:p>
          <a:p>
            <a:pPr algn="ctr">
              <a:buNone/>
              <a:defRPr/>
            </a:pPr>
            <a:endParaRPr lang="en-US" sz="800" b="1" dirty="0">
              <a:solidFill>
                <a:srgbClr val="FF0000"/>
              </a:solidFill>
              <a:ea typeface="Times New Roman"/>
            </a:endParaRPr>
          </a:p>
          <a:p>
            <a:pPr algn="ctr">
              <a:buNone/>
              <a:defRPr/>
            </a:pPr>
            <a:r>
              <a:rPr lang="en-US" b="1" dirty="0">
                <a:solidFill>
                  <a:srgbClr val="FF0000"/>
                </a:solidFill>
                <a:ea typeface="Times New Roman"/>
              </a:rPr>
              <a:t>Be concerned with </a:t>
            </a:r>
            <a:r>
              <a:rPr lang="en-US" b="1" u="sng" dirty="0">
                <a:solidFill>
                  <a:srgbClr val="FF0000"/>
                </a:solidFill>
                <a:ea typeface="Times New Roman"/>
              </a:rPr>
              <a:t>ONLY</a:t>
            </a:r>
            <a:r>
              <a:rPr lang="en-US" b="1" dirty="0">
                <a:solidFill>
                  <a:srgbClr val="FF0000"/>
                </a:solidFill>
                <a:ea typeface="Times New Roman"/>
              </a:rPr>
              <a:t> the Previous 5-Year Balance Remaining!!!!!</a:t>
            </a:r>
          </a:p>
          <a:p>
            <a:pPr algn="ctr">
              <a:buNone/>
              <a:defRPr/>
            </a:pPr>
            <a:endParaRPr lang="en-US" b="1" dirty="0">
              <a:solidFill>
                <a:srgbClr val="FF0000"/>
              </a:solidFill>
              <a:ea typeface="Times New Roman"/>
            </a:endParaRPr>
          </a:p>
          <a:p>
            <a:pPr algn="ctr">
              <a:buNone/>
              <a:defRPr/>
            </a:pPr>
            <a:endParaRPr lang="en-US" b="1" dirty="0">
              <a:solidFill>
                <a:srgbClr val="FF0000"/>
              </a:solidFill>
              <a:ea typeface="Times New Roman"/>
            </a:endParaRPr>
          </a:p>
          <a:p>
            <a:pPr algn="ctr">
              <a:buNone/>
              <a:defRPr/>
            </a:pPr>
            <a:r>
              <a:rPr lang="en-US" b="1" dirty="0">
                <a:solidFill>
                  <a:srgbClr val="FF0000"/>
                </a:solidFill>
                <a:ea typeface="Times New Roman"/>
              </a:rPr>
              <a:t>This is the only balance that includes FY 22/23!</a:t>
            </a:r>
          </a:p>
          <a:p>
            <a:pPr algn="ctr">
              <a:buNone/>
              <a:defRPr/>
            </a:pPr>
            <a:endParaRPr lang="en-US" b="1" dirty="0">
              <a:solidFill>
                <a:srgbClr val="FF0000"/>
              </a:solidFill>
              <a:ea typeface="Times New Roman"/>
            </a:endParaRPr>
          </a:p>
          <a:p>
            <a:pPr algn="ctr">
              <a:buNone/>
              <a:defRPr/>
            </a:pPr>
            <a:r>
              <a:rPr lang="en-US" b="1" dirty="0">
                <a:solidFill>
                  <a:srgbClr val="FF0000"/>
                </a:solidFill>
                <a:ea typeface="Times New Roman"/>
              </a:rPr>
              <a:t>Through June 30, 2024, </a:t>
            </a:r>
            <a:r>
              <a:rPr lang="en-US" b="1" u="sng" dirty="0">
                <a:solidFill>
                  <a:srgbClr val="FF0000"/>
                </a:solidFill>
                <a:ea typeface="Times New Roman"/>
              </a:rPr>
              <a:t>IGNORE</a:t>
            </a:r>
            <a:r>
              <a:rPr lang="en-US" b="1" dirty="0">
                <a:solidFill>
                  <a:srgbClr val="FF0000"/>
                </a:solidFill>
                <a:ea typeface="Times New Roman"/>
              </a:rPr>
              <a:t> the ASR Spending Difference!!</a:t>
            </a:r>
          </a:p>
          <a:p>
            <a:pPr marL="0" indent="0" algn="ctr">
              <a:buNone/>
            </a:pPr>
            <a:endParaRPr lang="en-US" sz="2400" b="1" dirty="0">
              <a:solidFill>
                <a:srgbClr val="FF0000"/>
              </a:solidFill>
              <a:ea typeface="Times New Roman"/>
            </a:endParaRP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Spending Update/ASR Refresher</a:t>
            </a:r>
          </a:p>
        </p:txBody>
      </p:sp>
      <p:grpSp>
        <p:nvGrpSpPr>
          <p:cNvPr id="15" name="Group 14">
            <a:extLst>
              <a:ext uri="{FF2B5EF4-FFF2-40B4-BE49-F238E27FC236}">
                <a16:creationId xmlns:a16="http://schemas.microsoft.com/office/drawing/2014/main" id="{9B8CB047-8849-4382-98BC-56805F1B4D13}"/>
              </a:ext>
            </a:extLst>
          </p:cNvPr>
          <p:cNvGrpSpPr/>
          <p:nvPr/>
        </p:nvGrpSpPr>
        <p:grpSpPr>
          <a:xfrm>
            <a:off x="1989811" y="3236200"/>
            <a:ext cx="5164379" cy="1107200"/>
            <a:chOff x="3363499" y="3236200"/>
            <a:chExt cx="5164379" cy="1107200"/>
          </a:xfrm>
        </p:grpSpPr>
        <p:grpSp>
          <p:nvGrpSpPr>
            <p:cNvPr id="4" name="Group 3">
              <a:extLst>
                <a:ext uri="{FF2B5EF4-FFF2-40B4-BE49-F238E27FC236}">
                  <a16:creationId xmlns:a16="http://schemas.microsoft.com/office/drawing/2014/main" id="{D0842557-5EEB-4E26-9005-CFF43AB3A090}"/>
                </a:ext>
              </a:extLst>
            </p:cNvPr>
            <p:cNvGrpSpPr/>
            <p:nvPr/>
          </p:nvGrpSpPr>
          <p:grpSpPr>
            <a:xfrm>
              <a:off x="3363499" y="3236200"/>
              <a:ext cx="2417003" cy="1107200"/>
              <a:chOff x="1371600" y="3106738"/>
              <a:chExt cx="2417003" cy="1107200"/>
            </a:xfrm>
          </p:grpSpPr>
          <p:pic>
            <p:nvPicPr>
              <p:cNvPr id="9" name="Picture 8">
                <a:extLst>
                  <a:ext uri="{FF2B5EF4-FFF2-40B4-BE49-F238E27FC236}">
                    <a16:creationId xmlns:a16="http://schemas.microsoft.com/office/drawing/2014/main" id="{C463D0AC-3C41-4C3C-935E-69E6652EF8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106738"/>
                <a:ext cx="2417003" cy="1107200"/>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B48DC34C-18F9-44BB-846E-B8E5D21351DB}"/>
                  </a:ext>
                </a:extLst>
              </p:cNvPr>
              <p:cNvSpPr/>
              <p:nvPr/>
            </p:nvSpPr>
            <p:spPr>
              <a:xfrm>
                <a:off x="1371600" y="3842004"/>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D86B0D5-48CA-43A1-A689-5CEDF31EC782}"/>
                </a:ext>
              </a:extLst>
            </p:cNvPr>
            <p:cNvGrpSpPr/>
            <p:nvPr/>
          </p:nvGrpSpPr>
          <p:grpSpPr>
            <a:xfrm>
              <a:off x="6110874" y="3236200"/>
              <a:ext cx="2417004" cy="1107200"/>
              <a:chOff x="1371598" y="4607800"/>
              <a:chExt cx="2417004" cy="1107200"/>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70629CC3-EF4F-408C-8B05-91F9BD4FAB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599" y="4607800"/>
                <a:ext cx="2417003" cy="110720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53804DFC-2BF4-475C-A56D-A0D6D7B10D14}"/>
                  </a:ext>
                </a:extLst>
              </p:cNvPr>
              <p:cNvSpPr/>
              <p:nvPr/>
            </p:nvSpPr>
            <p:spPr>
              <a:xfrm>
                <a:off x="1371598" y="5343066"/>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 Box 6">
            <a:extLst>
              <a:ext uri="{FF2B5EF4-FFF2-40B4-BE49-F238E27FC236}">
                <a16:creationId xmlns:a16="http://schemas.microsoft.com/office/drawing/2014/main" id="{5CCE9160-C080-ADB2-BFED-7ABBDA11B187}"/>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Tree>
    <p:extLst>
      <p:ext uri="{BB962C8B-B14F-4D97-AF65-F5344CB8AC3E}">
        <p14:creationId xmlns:p14="http://schemas.microsoft.com/office/powerpoint/2010/main" val="324818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685800"/>
            <a:ext cx="89916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effectLst/>
                <a:uLnTx/>
                <a:uFillTx/>
                <a:latin typeface="Calibri"/>
                <a:ea typeface="Times New Roman"/>
              </a:rPr>
              <a:t>When is the best time to start planning and asking for assistance?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effectLst/>
              <a:uLnTx/>
              <a:uFillTx/>
              <a:latin typeface="Calibri"/>
              <a:ea typeface="Times New Roman"/>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latin typeface="Calibri"/>
                <a:ea typeface="Times New Roman"/>
              </a:rPr>
              <a:t>NOW!</a:t>
            </a: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dirty="0">
              <a:latin typeface="Calibri"/>
              <a:ea typeface="Times New Roman"/>
            </a:endParaRPr>
          </a:p>
          <a:p>
            <a:pPr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latin typeface="Calibri"/>
                <a:ea typeface="Times New Roman"/>
              </a:rPr>
              <a:t>Winter is easier to get technical assistance quickly</a:t>
            </a:r>
            <a:endParaRPr lang="en-US" sz="2800" dirty="0">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strike="noStrike" kern="1200" cap="none" spc="0" normalizeH="0" baseline="0" noProof="0" dirty="0">
              <a:ln>
                <a:noFill/>
              </a:ln>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Tree>
    <p:extLst>
      <p:ext uri="{BB962C8B-B14F-4D97-AF65-F5344CB8AC3E}">
        <p14:creationId xmlns:p14="http://schemas.microsoft.com/office/powerpoint/2010/main" val="38635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304800" y="443798"/>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dirty="0">
                <a:solidFill>
                  <a:prstClr val="black"/>
                </a:solidFill>
                <a:latin typeface="Berlin Sans FB" panose="020E0602020502020306" pitchFamily="34" charset="0"/>
                <a:ea typeface="Times New Roman"/>
              </a:rPr>
              <a:t>The Ken Show!</a:t>
            </a: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pic>
        <p:nvPicPr>
          <p:cNvPr id="9" name="Picture 8">
            <a:extLst>
              <a:ext uri="{FF2B5EF4-FFF2-40B4-BE49-F238E27FC236}">
                <a16:creationId xmlns:a16="http://schemas.microsoft.com/office/drawing/2014/main" id="{3C4D0898-52DC-4C1A-9660-9A2667529D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328632"/>
            <a:ext cx="6248400" cy="5211166"/>
          </a:xfrm>
          <a:prstGeom prst="rect">
            <a:avLst/>
          </a:prstGeom>
        </p:spPr>
      </p:pic>
    </p:spTree>
    <p:extLst>
      <p:ext uri="{BB962C8B-B14F-4D97-AF65-F5344CB8AC3E}">
        <p14:creationId xmlns:p14="http://schemas.microsoft.com/office/powerpoint/2010/main" val="35382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Agenda</a:t>
            </a:r>
            <a:endParaRPr kumimoji="0" lang="en-US" sz="11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rPr>
              <a:t>Spending Requirement update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a:ea typeface="Times New Roman"/>
                <a:cs typeface="+mn-cs"/>
              </a:rPr>
              <a:t>Quarterly Report updates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EEECE1"/>
                </a:solidFill>
                <a:effectLst/>
                <a:uLnTx/>
                <a:uFillTx/>
                <a:latin typeface="Calibri"/>
                <a:ea typeface="Times New Roman"/>
                <a:cs typeface="+mn-cs"/>
              </a:rPr>
              <a:t>Annual Summary Report Refresher (including looking up spending status)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Tree>
    <p:extLst>
      <p:ext uri="{BB962C8B-B14F-4D97-AF65-F5344CB8AC3E}">
        <p14:creationId xmlns:p14="http://schemas.microsoft.com/office/powerpoint/2010/main" val="360664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Quarterly Report Updates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File Manager (replaces Receipt Invoice tools) </a:t>
            </a:r>
          </a:p>
          <a:p>
            <a:pPr>
              <a:defRPr/>
            </a:pPr>
            <a:r>
              <a:rPr lang="en-US" sz="2800" dirty="0">
                <a:solidFill>
                  <a:prstClr val="black"/>
                </a:solidFill>
                <a:latin typeface="Calibri" panose="020F0502020204030204"/>
                <a:ea typeface="Times New Roman"/>
              </a:rPr>
              <a:t>SCC Information Export tool (only available to Financial and District Manager roles)</a:t>
            </a:r>
          </a:p>
          <a:p>
            <a:pPr marL="0" indent="0">
              <a:buNone/>
              <a:defRPr/>
            </a:pPr>
            <a:endParaRPr lang="en-US" sz="2800" dirty="0">
              <a:solidFill>
                <a:prstClr val="black"/>
              </a:solidFill>
              <a:latin typeface="Calibri" panose="020F0502020204030204"/>
              <a:ea typeface="Times New Roman"/>
            </a:endParaRPr>
          </a:p>
          <a:p>
            <a:pPr marL="0" indent="0">
              <a:buNone/>
              <a:defRPr/>
            </a:pPr>
            <a:endParaRPr lang="en-US" sz="2800" dirty="0">
              <a:solidFill>
                <a:prstClr val="black"/>
              </a:solidFill>
              <a:latin typeface="Calibri" panose="020F0502020204030204"/>
              <a:ea typeface="Times New Roman"/>
            </a:endParaRPr>
          </a:p>
          <a:p>
            <a:pPr marL="0" indent="0" algn="ctr">
              <a:buNone/>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Times New Roman"/>
                <a:cs typeface="+mn-cs"/>
              </a:rPr>
              <a:t>Both will be available on Monday</a:t>
            </a:r>
            <a:r>
              <a:rPr lang="en-US" sz="2800" b="1" dirty="0">
                <a:solidFill>
                  <a:prstClr val="black"/>
                </a:solidFill>
                <a:latin typeface="Calibri" panose="020F0502020204030204"/>
                <a:ea typeface="Times New Roman"/>
              </a:rPr>
              <a:t>, December 18</a:t>
            </a:r>
            <a:endParaRPr kumimoji="0" lang="en-US" sz="2000" b="1"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lvl="1">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Tree>
    <p:extLst>
      <p:ext uri="{BB962C8B-B14F-4D97-AF65-F5344CB8AC3E}">
        <p14:creationId xmlns:p14="http://schemas.microsoft.com/office/powerpoint/2010/main" val="341450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Quarterly Report File Manager</a:t>
            </a:r>
          </a:p>
          <a:p>
            <a:pPr>
              <a:defRPr/>
            </a:pPr>
            <a:r>
              <a:rPr lang="en-US" sz="2800" dirty="0">
                <a:solidFill>
                  <a:prstClr val="black"/>
                </a:solidFill>
                <a:latin typeface="Calibri" panose="020F0502020204030204"/>
                <a:ea typeface="Times New Roman"/>
              </a:rPr>
              <a:t>Available to everyone</a:t>
            </a:r>
          </a:p>
          <a:p>
            <a:pPr>
              <a:defRPr/>
            </a:pPr>
            <a:r>
              <a:rPr lang="en-US" sz="2800" dirty="0">
                <a:solidFill>
                  <a:prstClr val="black"/>
                </a:solidFill>
                <a:latin typeface="Calibri" panose="020F0502020204030204"/>
                <a:ea typeface="Times New Roman"/>
              </a:rPr>
              <a:t>No restrictions on upload file types</a:t>
            </a:r>
          </a:p>
          <a:p>
            <a:pPr>
              <a:defRPr/>
            </a:pPr>
            <a:r>
              <a:rPr lang="en-US" sz="2800" dirty="0">
                <a:solidFill>
                  <a:prstClr val="black"/>
                </a:solidFill>
                <a:latin typeface="Calibri" panose="020F0502020204030204"/>
                <a:ea typeface="Times New Roman"/>
              </a:rPr>
              <a:t>Can add/remove files and provide file comments</a:t>
            </a:r>
          </a:p>
          <a:p>
            <a:pPr>
              <a:defRPr/>
            </a:pPr>
            <a:endParaRPr lang="en-US" sz="2400" dirty="0">
              <a:solidFill>
                <a:prstClr val="black"/>
              </a:solidFill>
              <a:latin typeface="Calibri" panose="020F0502020204030204"/>
              <a:ea typeface="Times New Roman"/>
            </a:endParaRP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8" name="Picture 7">
            <a:extLst>
              <a:ext uri="{FF2B5EF4-FFF2-40B4-BE49-F238E27FC236}">
                <a16:creationId xmlns:a16="http://schemas.microsoft.com/office/drawing/2014/main" id="{9EF51E6F-B3E7-4FBB-85BA-419B8863C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0233" y="3087302"/>
            <a:ext cx="5963534" cy="35312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347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Quarterly Report File Manager</a:t>
            </a:r>
          </a:p>
          <a:p>
            <a:pPr>
              <a:defRPr/>
            </a:pPr>
            <a:r>
              <a:rPr lang="en-US" sz="2800" dirty="0">
                <a:solidFill>
                  <a:prstClr val="black"/>
                </a:solidFill>
                <a:latin typeface="Calibri" panose="020F0502020204030204"/>
                <a:ea typeface="Times New Roman"/>
              </a:rPr>
              <a:t>Click “Upload File”      to launch the file browser then choose a file to upload</a:t>
            </a:r>
          </a:p>
          <a:p>
            <a:pPr>
              <a:defRPr/>
            </a:pPr>
            <a:r>
              <a:rPr lang="en-US" sz="2800" dirty="0">
                <a:solidFill>
                  <a:prstClr val="black"/>
                </a:solidFill>
                <a:latin typeface="Calibri" panose="020F0502020204030204"/>
                <a:ea typeface="Times New Roman"/>
              </a:rPr>
              <a:t>Once uploaded, provide comments</a:t>
            </a:r>
          </a:p>
          <a:p>
            <a:pPr>
              <a:defRPr/>
            </a:pPr>
            <a:r>
              <a:rPr lang="en-US" sz="2800" dirty="0">
                <a:solidFill>
                  <a:prstClr val="black"/>
                </a:solidFill>
                <a:latin typeface="Calibri" panose="020F0502020204030204"/>
                <a:ea typeface="Times New Roman"/>
              </a:rPr>
              <a:t>Select any files to delete     or download</a:t>
            </a:r>
          </a:p>
          <a:p>
            <a:pPr lvl="1">
              <a:defRPr/>
            </a:pPr>
            <a:r>
              <a:rPr lang="en-US" sz="2400" dirty="0">
                <a:solidFill>
                  <a:prstClr val="black"/>
                </a:solidFill>
                <a:latin typeface="Calibri" panose="020F0502020204030204"/>
                <a:ea typeface="Times New Roman"/>
              </a:rPr>
              <a:t>Downloaded files are in a zipped folder and contain a csv of any entered file comments</a:t>
            </a:r>
          </a:p>
          <a:p>
            <a:pPr>
              <a:defRPr/>
            </a:pPr>
            <a:endParaRPr lang="en-US" sz="2400" dirty="0">
              <a:solidFill>
                <a:prstClr val="black"/>
              </a:solidFill>
              <a:latin typeface="Calibri" panose="020F0502020204030204"/>
              <a:ea typeface="Times New Roman"/>
            </a:endParaRP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9" name="Picture 8">
            <a:extLst>
              <a:ext uri="{FF2B5EF4-FFF2-40B4-BE49-F238E27FC236}">
                <a16:creationId xmlns:a16="http://schemas.microsoft.com/office/drawing/2014/main" id="{FEC639B2-1517-D192-0C75-EC27CC6A49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7058" y="4504944"/>
            <a:ext cx="5966460" cy="1591056"/>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D65A786B-57C1-6918-78E1-5B3F93D9C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9405" y="1600201"/>
            <a:ext cx="356795" cy="367871"/>
          </a:xfrm>
          <a:prstGeom prst="rect">
            <a:avLst/>
          </a:prstGeom>
        </p:spPr>
      </p:pic>
      <p:graphicFrame>
        <p:nvGraphicFramePr>
          <p:cNvPr id="11" name="Object 10">
            <a:extLst>
              <a:ext uri="{FF2B5EF4-FFF2-40B4-BE49-F238E27FC236}">
                <a16:creationId xmlns:a16="http://schemas.microsoft.com/office/drawing/2014/main" id="{A492C8FD-9486-E7D1-D0DB-055EF884AA03}"/>
              </a:ext>
            </a:extLst>
          </p:cNvPr>
          <p:cNvGraphicFramePr>
            <a:graphicFrameLocks noChangeAspect="1"/>
          </p:cNvGraphicFramePr>
          <p:nvPr>
            <p:extLst>
              <p:ext uri="{D42A27DB-BD31-4B8C-83A1-F6EECF244321}">
                <p14:modId xmlns:p14="http://schemas.microsoft.com/office/powerpoint/2010/main" val="432785126"/>
              </p:ext>
            </p:extLst>
          </p:nvPr>
        </p:nvGraphicFramePr>
        <p:xfrm>
          <a:off x="4343400" y="3048000"/>
          <a:ext cx="329469" cy="319485"/>
        </p:xfrm>
        <a:graphic>
          <a:graphicData uri="http://schemas.openxmlformats.org/presentationml/2006/ole">
            <mc:AlternateContent xmlns:mc="http://schemas.openxmlformats.org/markup-compatibility/2006">
              <mc:Choice xmlns:v="urn:schemas-microsoft-com:vml" Requires="v">
                <p:oleObj r:id="rId5" imgW="419040" imgH="406080" progId="">
                  <p:embed/>
                </p:oleObj>
              </mc:Choice>
              <mc:Fallback>
                <p:oleObj r:id="rId5" imgW="419040" imgH="406080" progId="">
                  <p:embed/>
                  <p:pic>
                    <p:nvPicPr>
                      <p:cNvPr id="0" name=""/>
                      <p:cNvPicPr/>
                      <p:nvPr/>
                    </p:nvPicPr>
                    <p:blipFill>
                      <a:blip r:embed="rId6"/>
                      <a:stretch>
                        <a:fillRect/>
                      </a:stretch>
                    </p:blipFill>
                    <p:spPr>
                      <a:xfrm>
                        <a:off x="4343400" y="3048000"/>
                        <a:ext cx="329469" cy="31948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FC40E22-52B1-6A7B-BCF8-FD0FF9432FFC}"/>
              </a:ext>
            </a:extLst>
          </p:cNvPr>
          <p:cNvGraphicFramePr>
            <a:graphicFrameLocks noChangeAspect="1"/>
          </p:cNvGraphicFramePr>
          <p:nvPr>
            <p:extLst>
              <p:ext uri="{D42A27DB-BD31-4B8C-83A1-F6EECF244321}">
                <p14:modId xmlns:p14="http://schemas.microsoft.com/office/powerpoint/2010/main" val="3076263903"/>
              </p:ext>
            </p:extLst>
          </p:nvPr>
        </p:nvGraphicFramePr>
        <p:xfrm>
          <a:off x="6593713" y="3071921"/>
          <a:ext cx="304800" cy="295564"/>
        </p:xfrm>
        <a:graphic>
          <a:graphicData uri="http://schemas.openxmlformats.org/presentationml/2006/ole">
            <mc:AlternateContent xmlns:mc="http://schemas.openxmlformats.org/markup-compatibility/2006">
              <mc:Choice xmlns:v="urn:schemas-microsoft-com:vml" Requires="v">
                <p:oleObj r:id="rId7" imgW="419040" imgH="406080" progId="">
                  <p:embed/>
                </p:oleObj>
              </mc:Choice>
              <mc:Fallback>
                <p:oleObj r:id="rId7" imgW="419040" imgH="406080" progId="">
                  <p:embed/>
                  <p:pic>
                    <p:nvPicPr>
                      <p:cNvPr id="0" name=""/>
                      <p:cNvPicPr/>
                      <p:nvPr/>
                    </p:nvPicPr>
                    <p:blipFill>
                      <a:blip r:embed="rId8"/>
                      <a:stretch>
                        <a:fillRect/>
                      </a:stretch>
                    </p:blipFill>
                    <p:spPr>
                      <a:xfrm>
                        <a:off x="6593713" y="3071921"/>
                        <a:ext cx="304800" cy="295564"/>
                      </a:xfrm>
                      <a:prstGeom prst="rect">
                        <a:avLst/>
                      </a:prstGeom>
                    </p:spPr>
                  </p:pic>
                </p:oleObj>
              </mc:Fallback>
            </mc:AlternateContent>
          </a:graphicData>
        </a:graphic>
      </p:graphicFrame>
    </p:spTree>
    <p:extLst>
      <p:ext uri="{BB962C8B-B14F-4D97-AF65-F5344CB8AC3E}">
        <p14:creationId xmlns:p14="http://schemas.microsoft.com/office/powerpoint/2010/main" val="74741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460624"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Exporting SCC Information</a:t>
            </a:r>
          </a:p>
          <a:p>
            <a:pPr>
              <a:defRPr/>
            </a:pPr>
            <a:r>
              <a:rPr lang="en-US" sz="2800" dirty="0">
                <a:solidFill>
                  <a:prstClr val="black"/>
                </a:solidFill>
                <a:latin typeface="Calibri" panose="020F0502020204030204"/>
                <a:ea typeface="Times New Roman"/>
              </a:rPr>
              <a:t>Only available to Financial and District Manager roles</a:t>
            </a:r>
          </a:p>
          <a:p>
            <a:pPr>
              <a:defRPr/>
            </a:pPr>
            <a:r>
              <a:rPr lang="en-US" sz="2800" dirty="0">
                <a:solidFill>
                  <a:prstClr val="black"/>
                </a:solidFill>
                <a:latin typeface="Calibri" panose="020F0502020204030204"/>
                <a:ea typeface="Times New Roman"/>
              </a:rPr>
              <a:t>Exports all Advance and Replenishment Information for the selected quarters (i.e., amounts, document numbers, process dates, </a:t>
            </a:r>
            <a:r>
              <a:rPr lang="en-US" sz="2800" dirty="0" err="1">
                <a:solidFill>
                  <a:prstClr val="black"/>
                </a:solidFill>
                <a:latin typeface="Calibri" panose="020F0502020204030204"/>
                <a:ea typeface="Times New Roman"/>
              </a:rPr>
              <a:t>etc</a:t>
            </a:r>
            <a:r>
              <a:rPr lang="en-US" sz="2800" dirty="0">
                <a:solidFill>
                  <a:prstClr val="black"/>
                </a:solidFill>
                <a:latin typeface="Calibri" panose="020F0502020204030204"/>
                <a:ea typeface="Times New Roman"/>
              </a:rPr>
              <a:t>)</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Located in the Export Quarter</a:t>
            </a:r>
            <a:r>
              <a:rPr lang="en-US" sz="2800" dirty="0">
                <a:solidFill>
                  <a:prstClr val="black"/>
                </a:solidFill>
                <a:latin typeface="Calibri" panose="020F0502020204030204"/>
                <a:ea typeface="Times New Roman"/>
              </a:rPr>
              <a:t>s drop-down</a:t>
            </a:r>
          </a:p>
          <a:p>
            <a:pPr>
              <a:defRPr/>
            </a:pPr>
            <a:r>
              <a:rPr lang="en-US" sz="2800" dirty="0">
                <a:solidFill>
                  <a:prstClr val="black"/>
                </a:solidFill>
                <a:latin typeface="Calibri" panose="020F0502020204030204"/>
                <a:ea typeface="Times New Roman"/>
              </a:rPr>
              <a:t>To use, select the desired</a:t>
            </a:r>
            <a:br>
              <a:rPr lang="en-US" sz="2800" dirty="0">
                <a:solidFill>
                  <a:prstClr val="black"/>
                </a:solidFill>
                <a:latin typeface="Calibri" panose="020F0502020204030204"/>
                <a:ea typeface="Times New Roman"/>
              </a:rPr>
            </a:br>
            <a:r>
              <a:rPr lang="en-US" sz="2800" dirty="0">
                <a:solidFill>
                  <a:prstClr val="black"/>
                </a:solidFill>
                <a:latin typeface="Calibri" panose="020F0502020204030204"/>
                <a:ea typeface="Times New Roman"/>
              </a:rPr>
              <a:t>quarters to export then click</a:t>
            </a:r>
            <a:br>
              <a:rPr lang="en-US" sz="2800" dirty="0">
                <a:solidFill>
                  <a:prstClr val="black"/>
                </a:solidFill>
                <a:latin typeface="Calibri" panose="020F0502020204030204"/>
                <a:ea typeface="Times New Roman"/>
              </a:rPr>
            </a:br>
            <a:r>
              <a:rPr lang="en-US" sz="2800" dirty="0">
                <a:solidFill>
                  <a:prstClr val="black"/>
                </a:solidFill>
                <a:latin typeface="Calibri" panose="020F0502020204030204"/>
                <a:ea typeface="Times New Roman"/>
              </a:rPr>
              <a:t>the Export SCC Information</a:t>
            </a:r>
            <a:br>
              <a:rPr lang="en-US" sz="2800" dirty="0">
                <a:solidFill>
                  <a:prstClr val="black"/>
                </a:solidFill>
                <a:latin typeface="Calibri" panose="020F0502020204030204"/>
                <a:ea typeface="Times New Roman"/>
              </a:rPr>
            </a:br>
            <a:r>
              <a:rPr lang="en-US" sz="2800" dirty="0">
                <a:solidFill>
                  <a:prstClr val="black"/>
                </a:solidFill>
                <a:latin typeface="Calibri" panose="020F0502020204030204"/>
                <a:ea typeface="Times New Roman"/>
              </a:rPr>
              <a:t>button  </a:t>
            </a:r>
            <a:endPar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lvl="1">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8" name="Picture 7">
            <a:extLst>
              <a:ext uri="{FF2B5EF4-FFF2-40B4-BE49-F238E27FC236}">
                <a16:creationId xmlns:a16="http://schemas.microsoft.com/office/drawing/2014/main" id="{BA3D02D2-02B9-3849-AF11-C2EA6C3C98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246" b="9433"/>
          <a:stretch/>
        </p:blipFill>
        <p:spPr>
          <a:xfrm>
            <a:off x="7010401" y="3429000"/>
            <a:ext cx="1828799" cy="457200"/>
          </a:xfrm>
          <a:prstGeom prst="rect">
            <a:avLst/>
          </a:prstGeom>
        </p:spPr>
      </p:pic>
      <p:sp>
        <p:nvSpPr>
          <p:cNvPr id="9" name="Oval 8">
            <a:extLst>
              <a:ext uri="{FF2B5EF4-FFF2-40B4-BE49-F238E27FC236}">
                <a16:creationId xmlns:a16="http://schemas.microsoft.com/office/drawing/2014/main" id="{1C2CC937-3C1D-9968-2951-06C270DF4D78}"/>
              </a:ext>
            </a:extLst>
          </p:cNvPr>
          <p:cNvSpPr/>
          <p:nvPr/>
        </p:nvSpPr>
        <p:spPr>
          <a:xfrm>
            <a:off x="8073778" y="3429000"/>
            <a:ext cx="765422" cy="464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D03FF4-8F13-144B-4C7B-251BA51A6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014" y="4036654"/>
            <a:ext cx="3314774" cy="2581859"/>
          </a:xfrm>
          <a:prstGeom prst="rect">
            <a:avLst/>
          </a:prstGeom>
          <a:ln>
            <a:noFill/>
          </a:ln>
          <a:effectLst>
            <a:outerShdw blurRad="190500" algn="tl" rotWithShape="0">
              <a:srgbClr val="000000">
                <a:alpha val="70000"/>
              </a:srgbClr>
            </a:outerShdw>
          </a:effectLst>
        </p:spPr>
      </p:pic>
      <p:sp>
        <p:nvSpPr>
          <p:cNvPr id="12" name="Oval 11">
            <a:extLst>
              <a:ext uri="{FF2B5EF4-FFF2-40B4-BE49-F238E27FC236}">
                <a16:creationId xmlns:a16="http://schemas.microsoft.com/office/drawing/2014/main" id="{652CCEF0-9ED9-8616-DA8F-F90AF8DA998F}"/>
              </a:ext>
            </a:extLst>
          </p:cNvPr>
          <p:cNvSpPr/>
          <p:nvPr/>
        </p:nvSpPr>
        <p:spPr>
          <a:xfrm>
            <a:off x="6168778" y="4419601"/>
            <a:ext cx="30822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51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Agenda</a:t>
            </a:r>
            <a:endParaRPr kumimoji="0" lang="en-US" sz="1100" b="1" i="0" u="none" strike="noStrike" kern="1200" cap="none" spc="0" normalizeH="0" baseline="0" noProof="0" dirty="0">
              <a:ln>
                <a:noFill/>
              </a:ln>
              <a:solidFill>
                <a:srgbClr val="FFFF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rPr>
              <a:t>Spending Requirement update</a:t>
            </a:r>
            <a:endParaRPr kumimoji="0" lang="en-US" sz="2800" b="0" i="0" u="none" strike="noStrike" kern="1200" cap="none" spc="0" normalizeH="0" baseline="0" noProof="0" dirty="0">
              <a:ln>
                <a:noFill/>
              </a:ln>
              <a:solidFill>
                <a:prstClr val="white">
                  <a:lumMod val="50000"/>
                </a:prstClr>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bg1">
                    <a:lumMod val="50000"/>
                  </a:schemeClr>
                </a:solidFill>
                <a:effectLst/>
                <a:uLnTx/>
                <a:uFillTx/>
                <a:latin typeface="Calibri"/>
                <a:ea typeface="Times New Roman"/>
                <a:cs typeface="+mn-cs"/>
              </a:rPr>
              <a:t>Quarterly Report updates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EEECE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00"/>
                </a:solidFill>
                <a:effectLst/>
                <a:uLnTx/>
                <a:uFillTx/>
                <a:latin typeface="Calibri"/>
                <a:ea typeface="Times New Roman"/>
                <a:cs typeface="+mn-cs"/>
              </a:rPr>
              <a:t>Annual Summary Report Refresher (including looking up spending status)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Tree>
    <p:extLst>
      <p:ext uri="{BB962C8B-B14F-4D97-AF65-F5344CB8AC3E}">
        <p14:creationId xmlns:p14="http://schemas.microsoft.com/office/powerpoint/2010/main" val="144811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Annual Summary Report</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Due January 15</a:t>
            </a:r>
            <a:r>
              <a:rPr kumimoji="0" lang="en-US" sz="2800" b="0" i="0" u="none" strike="noStrike" kern="1200" cap="none" spc="0" normalizeH="0" baseline="30000" noProof="0" dirty="0">
                <a:ln>
                  <a:noFill/>
                </a:ln>
                <a:solidFill>
                  <a:prstClr val="black"/>
                </a:solidFill>
                <a:effectLst/>
                <a:uLnTx/>
                <a:uFillTx/>
                <a:latin typeface="Calibri" panose="020F0502020204030204"/>
                <a:ea typeface="Times New Roman"/>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 </a:t>
            </a:r>
          </a:p>
          <a:p>
            <a:pPr>
              <a:defRPr/>
            </a:pPr>
            <a:r>
              <a:rPr lang="en-US" sz="2800" dirty="0">
                <a:solidFill>
                  <a:prstClr val="black"/>
                </a:solidFill>
                <a:latin typeface="Calibri" panose="020F0502020204030204"/>
                <a:ea typeface="Times New Roman"/>
              </a:rPr>
              <a:t>Any CD employee with a GIS login can submit</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Can be viewed at any point through</a:t>
            </a:r>
            <a:r>
              <a:rPr lang="en-US" sz="2800" dirty="0">
                <a:solidFill>
                  <a:prstClr val="black"/>
                </a:solidFill>
                <a:latin typeface="Calibri" panose="020F0502020204030204"/>
                <a:ea typeface="Times New Roman"/>
              </a:rPr>
              <a:t>out the year to help keep track of spending requirements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Budgeting tool to help meet spending requirements</a:t>
            </a:r>
          </a:p>
          <a:p>
            <a:pPr>
              <a:defRPr/>
            </a:pPr>
            <a:r>
              <a:rPr lang="en-US" sz="2800" dirty="0">
                <a:solidFill>
                  <a:prstClr val="black"/>
                </a:solidFill>
                <a:latin typeface="Calibri" panose="020F0502020204030204"/>
                <a:ea typeface="Times New Roman"/>
              </a:rPr>
              <a:t>5 Required Steps to submit</a:t>
            </a:r>
          </a:p>
          <a:p>
            <a:pPr marL="914400" lvl="1" indent="-4572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rPr>
              <a:t>All quarters for the previous calendar year submitted and accepted</a:t>
            </a:r>
          </a:p>
          <a:p>
            <a:pPr marL="914400" lvl="1" indent="-457200">
              <a:buFont typeface="+mj-lt"/>
              <a:buAutoNum type="arabicPeriod"/>
              <a:defRPr/>
            </a:pPr>
            <a:r>
              <a:rPr lang="en-US" sz="2000" dirty="0">
                <a:solidFill>
                  <a:prstClr val="black"/>
                </a:solidFill>
                <a:latin typeface="Calibri" panose="020F0502020204030204"/>
                <a:ea typeface="Times New Roman"/>
              </a:rPr>
              <a:t>Enter the Limestone Cost for the previous year</a:t>
            </a:r>
          </a:p>
          <a:p>
            <a:pPr marL="914400" lvl="1" indent="-457200">
              <a:buFont typeface="+mj-lt"/>
              <a:buAutoNum type="arabicPeriod"/>
              <a:defRPr/>
            </a:pPr>
            <a:r>
              <a:rPr lang="en-US" sz="2000" dirty="0">
                <a:solidFill>
                  <a:prstClr val="black"/>
                </a:solidFill>
                <a:latin typeface="Calibri" panose="020F0502020204030204"/>
                <a:ea typeface="Times New Roman"/>
              </a:rPr>
              <a:t>Check and fix any contract errors</a:t>
            </a:r>
          </a:p>
          <a:p>
            <a:pPr marL="914400" lvl="1" indent="-457200">
              <a:buFont typeface="+mj-lt"/>
              <a:buAutoNum type="arabicPeriod"/>
              <a:defRPr/>
            </a:pPr>
            <a:r>
              <a:rPr lang="en-US" sz="2000" dirty="0">
                <a:solidFill>
                  <a:prstClr val="black"/>
                </a:solidFill>
                <a:latin typeface="Calibri" panose="020F0502020204030204"/>
                <a:ea typeface="Times New Roman"/>
              </a:rPr>
              <a:t>Verify all financial and project information in the ASR</a:t>
            </a:r>
          </a:p>
          <a:p>
            <a:pPr marL="914400" lvl="1" indent="-457200">
              <a:buFont typeface="+mj-lt"/>
              <a:buAutoNum type="arabicPeriod"/>
              <a:defRPr/>
            </a:pPr>
            <a:r>
              <a:rPr lang="en-US" sz="2000" dirty="0">
                <a:solidFill>
                  <a:prstClr val="black"/>
                </a:solidFill>
                <a:latin typeface="Calibri" panose="020F0502020204030204"/>
                <a:ea typeface="Times New Roman"/>
              </a:rPr>
              <a:t>Check all boxes and submit the report</a:t>
            </a:r>
          </a:p>
          <a:p>
            <a:pPr lvl="1">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lvl="1">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Tree>
    <p:extLst>
      <p:ext uri="{BB962C8B-B14F-4D97-AF65-F5344CB8AC3E}">
        <p14:creationId xmlns:p14="http://schemas.microsoft.com/office/powerpoint/2010/main" val="260117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FF00"/>
                </a:solidFill>
                <a:ea typeface="Times New Roman"/>
              </a:rPr>
              <a:t>Agenda</a:t>
            </a:r>
            <a:endParaRPr lang="en-US" sz="1100" b="1" dirty="0">
              <a:solidFill>
                <a:srgbClr val="FFFF00"/>
              </a:solidFill>
              <a:ea typeface="Times New Roman"/>
            </a:endParaRPr>
          </a:p>
          <a:p>
            <a:pPr lvl="1">
              <a:spcBef>
                <a:spcPts val="0"/>
              </a:spcBef>
            </a:pPr>
            <a:endParaRPr lang="en-US" sz="1600" b="1" dirty="0">
              <a:solidFill>
                <a:schemeClr val="bg2"/>
              </a:solidFill>
              <a:ea typeface="Times New Roman"/>
            </a:endParaRPr>
          </a:p>
          <a:p>
            <a:pPr lvl="1">
              <a:spcBef>
                <a:spcPts val="0"/>
              </a:spcBef>
              <a:buFont typeface="Arial" panose="020B0604020202020204" pitchFamily="34" charset="0"/>
              <a:buChar char="•"/>
            </a:pPr>
            <a:r>
              <a:rPr lang="en-US" b="1" dirty="0">
                <a:solidFill>
                  <a:srgbClr val="FFFF00"/>
                </a:solidFill>
                <a:ea typeface="Times New Roman"/>
              </a:rPr>
              <a:t>Spending requirement update</a:t>
            </a:r>
          </a:p>
          <a:p>
            <a:pPr lvl="1">
              <a:spcBef>
                <a:spcPts val="0"/>
              </a:spcBef>
              <a:buFont typeface="Arial" panose="020B0604020202020204" pitchFamily="34" charset="0"/>
              <a:buChar char="•"/>
            </a:pPr>
            <a:endParaRPr lang="en-US" b="1" dirty="0">
              <a:solidFill>
                <a:schemeClr val="bg2"/>
              </a:solidFill>
              <a:ea typeface="Times New Roman"/>
            </a:endParaRPr>
          </a:p>
          <a:p>
            <a:pPr lvl="1">
              <a:spcBef>
                <a:spcPts val="0"/>
              </a:spcBef>
              <a:buFont typeface="Arial" panose="020B0604020202020204" pitchFamily="34" charset="0"/>
              <a:buChar char="•"/>
            </a:pPr>
            <a:r>
              <a:rPr lang="en-US" b="1" dirty="0">
                <a:solidFill>
                  <a:schemeClr val="bg2"/>
                </a:solidFill>
                <a:ea typeface="Times New Roman"/>
              </a:rPr>
              <a:t>Quarterly Report updates</a:t>
            </a:r>
          </a:p>
          <a:p>
            <a:pPr lvl="1">
              <a:spcBef>
                <a:spcPts val="0"/>
              </a:spcBef>
              <a:buFont typeface="Arial" panose="020B0604020202020204" pitchFamily="34" charset="0"/>
              <a:buChar char="•"/>
            </a:pPr>
            <a:endParaRPr lang="en-US" b="1" dirty="0">
              <a:solidFill>
                <a:schemeClr val="bg2"/>
              </a:solidFill>
              <a:ea typeface="Times New Roman"/>
            </a:endParaRPr>
          </a:p>
          <a:p>
            <a:pPr lvl="1">
              <a:spcBef>
                <a:spcPts val="0"/>
              </a:spcBef>
              <a:buFont typeface="Arial" panose="020B0604020202020204" pitchFamily="34" charset="0"/>
              <a:buChar char="•"/>
            </a:pPr>
            <a:r>
              <a:rPr lang="en-US" b="1" dirty="0">
                <a:solidFill>
                  <a:schemeClr val="bg2"/>
                </a:solidFill>
                <a:ea typeface="Times New Roman"/>
              </a:rPr>
              <a:t>Annual Summary Report Refresher (including looking up spending status)</a:t>
            </a:r>
          </a:p>
          <a:p>
            <a:pPr marL="457200" lvl="1" indent="0">
              <a:spcBef>
                <a:spcPts val="0"/>
              </a:spcBef>
              <a:buNone/>
            </a:pPr>
            <a:endParaRPr lang="en-US" b="1" dirty="0">
              <a:ea typeface="Times New Roman"/>
            </a:endParaRPr>
          </a:p>
          <a:p>
            <a:pPr lvl="1"/>
            <a:endParaRPr lang="en-US" b="1" dirty="0">
              <a:ea typeface="Times New Roman"/>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Tree>
    <p:extLst>
      <p:ext uri="{BB962C8B-B14F-4D97-AF65-F5344CB8AC3E}">
        <p14:creationId xmlns:p14="http://schemas.microsoft.com/office/powerpoint/2010/main" val="386004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ubtitle 2">
            <a:extLst>
              <a:ext uri="{FF2B5EF4-FFF2-40B4-BE49-F238E27FC236}">
                <a16:creationId xmlns:a16="http://schemas.microsoft.com/office/drawing/2014/main" id="{B62A8895-12FA-BA59-1312-DEC4FAB864A8}"/>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Submit the October – December Quarter</a:t>
            </a: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Verify that balances match</a:t>
            </a: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Address any expired contracts</a:t>
            </a:r>
            <a:endParaRPr lang="en-US" sz="2400" dirty="0">
              <a:solidFill>
                <a:prstClr val="black"/>
              </a:solidFill>
              <a:latin typeface="Calibri" panose="020F0502020204030204"/>
              <a:ea typeface="Times New Roman"/>
            </a:endParaRP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SCC must accept the report before the ASR can be submitted</a:t>
            </a:r>
          </a:p>
          <a:p>
            <a:pPr lvl="1">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Tree>
    <p:extLst>
      <p:ext uri="{BB962C8B-B14F-4D97-AF65-F5344CB8AC3E}">
        <p14:creationId xmlns:p14="http://schemas.microsoft.com/office/powerpoint/2010/main" val="269741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A5B554-0764-D505-FD7C-6BC736BAE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9888" y="2950695"/>
            <a:ext cx="4210112" cy="3537807"/>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lide Number Placeholder 3">
            <a:extLst>
              <a:ext uri="{FF2B5EF4-FFF2-40B4-BE49-F238E27FC236}">
                <a16:creationId xmlns:a16="http://schemas.microsoft.com/office/drawing/2014/main" id="{754F5B3D-746A-C815-2C68-9AB81233142F}"/>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E2235E2-C86D-F264-D7A1-7784B7FFAF84}"/>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Enter the Limestone Cost for 2023</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The average cost of limestone aggregate (DSA) delivered (not placed)</a:t>
            </a:r>
          </a:p>
        </p:txBody>
      </p:sp>
      <p:sp>
        <p:nvSpPr>
          <p:cNvPr id="8" name="Subtitle 2">
            <a:extLst>
              <a:ext uri="{FF2B5EF4-FFF2-40B4-BE49-F238E27FC236}">
                <a16:creationId xmlns:a16="http://schemas.microsoft.com/office/drawing/2014/main" id="{A8E5914C-3BF0-65CD-773A-7E18C8F0E55C}"/>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53186CF8-C689-4DFB-FED7-4FF6E756C59B}"/>
              </a:ext>
            </a:extLst>
          </p:cNvPr>
          <p:cNvSpPr/>
          <p:nvPr/>
        </p:nvSpPr>
        <p:spPr>
          <a:xfrm>
            <a:off x="3554207" y="4436453"/>
            <a:ext cx="1955914"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B3A5406-D856-81DD-226D-B43F3E08FD3B}"/>
              </a:ext>
            </a:extLst>
          </p:cNvPr>
          <p:cNvSpPr/>
          <p:nvPr/>
        </p:nvSpPr>
        <p:spPr>
          <a:xfrm>
            <a:off x="5734113" y="4547585"/>
            <a:ext cx="1416792"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B603921-F1FE-0029-5BE9-4A994A418859}"/>
              </a:ext>
            </a:extLst>
          </p:cNvPr>
          <p:cNvCxnSpPr>
            <a:cxnSpLocks/>
            <a:stCxn id="10" idx="6"/>
            <a:endCxn id="11" idx="2"/>
          </p:cNvCxnSpPr>
          <p:nvPr/>
        </p:nvCxnSpPr>
        <p:spPr>
          <a:xfrm>
            <a:off x="5510121" y="4692731"/>
            <a:ext cx="223992" cy="374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C92B1A-2E24-A64A-CFF8-C5C6561315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1687" y="2916560"/>
            <a:ext cx="1771735" cy="1046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381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pic>
        <p:nvPicPr>
          <p:cNvPr id="2" name="Picture 1">
            <a:extLst>
              <a:ext uri="{FF2B5EF4-FFF2-40B4-BE49-F238E27FC236}">
                <a16:creationId xmlns:a16="http://schemas.microsoft.com/office/drawing/2014/main" id="{5F684E21-3077-0634-3D82-46BC90187B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2854" y="3631670"/>
            <a:ext cx="7056285" cy="2715810"/>
          </a:xfrm>
          <a:prstGeom prst="rect">
            <a:avLst/>
          </a:prstGeom>
          <a:ln>
            <a:noFill/>
          </a:ln>
          <a:effectLst>
            <a:outerShdw blurRad="190500" algn="tl" rotWithShape="0">
              <a:srgbClr val="000000">
                <a:alpha val="70000"/>
              </a:srgbClr>
            </a:outerShdw>
          </a:effectLst>
        </p:spPr>
      </p:pic>
      <p:sp>
        <p:nvSpPr>
          <p:cNvPr id="7" name="Slide Number Placeholder 3">
            <a:extLst>
              <a:ext uri="{FF2B5EF4-FFF2-40B4-BE49-F238E27FC236}">
                <a16:creationId xmlns:a16="http://schemas.microsoft.com/office/drawing/2014/main" id="{63E1D9BA-57B7-D0BD-FA7E-D72E794B78DE}"/>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A730C1D8-4CB7-7063-43B3-85DCA12A9F5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Check and fix any contract Errors</a:t>
            </a:r>
          </a:p>
          <a:p>
            <a:pPr marL="914400" marR="0" lvl="1"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rPr>
              <a:t>Review errors and, if valid, fix each within their respective contract to permanently remove the error from the list.</a:t>
            </a:r>
          </a:p>
          <a:p>
            <a:pPr marL="914400" marR="0" lvl="1" indent="-5143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imes New Roman"/>
                <a:cs typeface="+mn-cs"/>
              </a:rPr>
              <a:t>If a marked error is not an error, check the respective box, enter comments, then click the "Save Changes" button.</a:t>
            </a:r>
          </a:p>
        </p:txBody>
      </p:sp>
      <p:sp>
        <p:nvSpPr>
          <p:cNvPr id="9" name="Subtitle 2">
            <a:extLst>
              <a:ext uri="{FF2B5EF4-FFF2-40B4-BE49-F238E27FC236}">
                <a16:creationId xmlns:a16="http://schemas.microsoft.com/office/drawing/2014/main" id="{915A9C7E-4DAF-735E-BB32-486B97A0E2FC}"/>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0294E6FE-F5B4-9D65-0E44-B81C5D7DEB52}"/>
              </a:ext>
            </a:extLst>
          </p:cNvPr>
          <p:cNvSpPr/>
          <p:nvPr/>
        </p:nvSpPr>
        <p:spPr>
          <a:xfrm>
            <a:off x="5385034" y="3494808"/>
            <a:ext cx="1111221"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427D9BF-AE2C-76B7-3DA5-8CF3169E9843}"/>
              </a:ext>
            </a:extLst>
          </p:cNvPr>
          <p:cNvSpPr txBox="1"/>
          <p:nvPr/>
        </p:nvSpPr>
        <p:spPr>
          <a:xfrm>
            <a:off x="378575" y="6502008"/>
            <a:ext cx="83653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Note that all errors must be fixed before the ASR can be submitted.  </a:t>
            </a:r>
          </a:p>
        </p:txBody>
      </p:sp>
    </p:spTree>
    <p:extLst>
      <p:ext uri="{BB962C8B-B14F-4D97-AF65-F5344CB8AC3E}">
        <p14:creationId xmlns:p14="http://schemas.microsoft.com/office/powerpoint/2010/main" val="47752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AA32B2-2CAD-05AB-8D77-BE387BE394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2971800"/>
            <a:ext cx="6172200" cy="3735903"/>
          </a:xfrm>
          <a:prstGeom prst="rect">
            <a:avLst/>
          </a:prstGeom>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Slide Number Placeholder 3">
            <a:extLst>
              <a:ext uri="{FF2B5EF4-FFF2-40B4-BE49-F238E27FC236}">
                <a16:creationId xmlns:a16="http://schemas.microsoft.com/office/drawing/2014/main" id="{84BA9F54-2CE9-021C-D37A-4CC119A60246}"/>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50700B3-00D0-E048-A26E-0B14EA2A3106}"/>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Verify the information present in the ASR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Financials for each Program</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Project totals for each completed Funded Site</a:t>
            </a:r>
          </a:p>
        </p:txBody>
      </p:sp>
      <p:sp>
        <p:nvSpPr>
          <p:cNvPr id="8" name="Subtitle 2">
            <a:extLst>
              <a:ext uri="{FF2B5EF4-FFF2-40B4-BE49-F238E27FC236}">
                <a16:creationId xmlns:a16="http://schemas.microsoft.com/office/drawing/2014/main" id="{54756167-85C7-4CB1-8FF4-B832DA499EF1}"/>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C58821C0-0462-941B-318A-455C2805C499}"/>
              </a:ext>
            </a:extLst>
          </p:cNvPr>
          <p:cNvSpPr/>
          <p:nvPr/>
        </p:nvSpPr>
        <p:spPr>
          <a:xfrm>
            <a:off x="1676400" y="3346774"/>
            <a:ext cx="1880263" cy="358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31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A2282E0-F35D-F412-F65C-A483E27E10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2183" y="3047589"/>
            <a:ext cx="5899634" cy="3570924"/>
          </a:xfrm>
          <a:prstGeom prst="rect">
            <a:avLst/>
          </a:prstGeom>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Required Steps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Submit the Annual Summary Report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All check boxes need to be checked before you can submit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Emails will be sent upon Submit and Accept</a:t>
            </a: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0" name="Oval 9">
            <a:extLst>
              <a:ext uri="{FF2B5EF4-FFF2-40B4-BE49-F238E27FC236}">
                <a16:creationId xmlns:a16="http://schemas.microsoft.com/office/drawing/2014/main" id="{33AB1408-0C44-E4D7-B504-F628A45BAC42}"/>
              </a:ext>
            </a:extLst>
          </p:cNvPr>
          <p:cNvSpPr/>
          <p:nvPr/>
        </p:nvSpPr>
        <p:spPr>
          <a:xfrm>
            <a:off x="3614561" y="5923930"/>
            <a:ext cx="1894408" cy="641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EFA098F-3DA4-A52A-E752-08B9DEA52A71}"/>
              </a:ext>
            </a:extLst>
          </p:cNvPr>
          <p:cNvSpPr/>
          <p:nvPr/>
        </p:nvSpPr>
        <p:spPr>
          <a:xfrm>
            <a:off x="3886200" y="3086527"/>
            <a:ext cx="510712" cy="342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B844899-E36C-D34E-0E85-90CF57396C2C}"/>
              </a:ext>
            </a:extLst>
          </p:cNvPr>
          <p:cNvSpPr/>
          <p:nvPr/>
        </p:nvSpPr>
        <p:spPr>
          <a:xfrm>
            <a:off x="5449188" y="5912190"/>
            <a:ext cx="2116611" cy="64101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02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49E511-AD57-8F03-923D-7E3FEAA50F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088" y="5474208"/>
            <a:ext cx="4934712" cy="1155192"/>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536824"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4800" b="1" dirty="0">
                <a:solidFill>
                  <a:srgbClr val="FF0000"/>
                </a:solidFill>
                <a:latin typeface="Calibri" panose="020F0502020204030204"/>
                <a:ea typeface="Times New Roman"/>
              </a:rPr>
              <a:t>Am I eligible for an allocation?</a:t>
            </a:r>
            <a:endPar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Depends on your Spending Requirement Status</a:t>
            </a:r>
          </a:p>
          <a:p>
            <a:pPr marL="514350" indent="-457200">
              <a:defRPr/>
            </a:pPr>
            <a:r>
              <a:rPr lang="en-US" sz="2800" dirty="0">
                <a:solidFill>
                  <a:prstClr val="black"/>
                </a:solidFill>
                <a:latin typeface="Calibri" panose="020F0502020204030204"/>
                <a:ea typeface="Times New Roman"/>
              </a:rPr>
              <a:t>Spending Requirement is the total of all allocations received minus the most recent 2 fiscal years</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ea typeface="Times New Roman"/>
              </a:rPr>
              <a:t>If Total Spent &gt;= Spending Requirement, then you are eligible for an allocation. The difference will be </a:t>
            </a:r>
            <a:r>
              <a:rPr lang="en-US" sz="2400" b="1" dirty="0">
                <a:solidFill>
                  <a:srgbClr val="00B050"/>
                </a:solidFill>
                <a:latin typeface="Calibri" panose="020F0502020204030204"/>
                <a:ea typeface="Times New Roman"/>
              </a:rPr>
              <a:t>green</a:t>
            </a:r>
            <a:r>
              <a:rPr lang="en-US" sz="2400" dirty="0">
                <a:solidFill>
                  <a:prstClr val="black"/>
                </a:solidFill>
                <a:latin typeface="Calibri" panose="020F0502020204030204"/>
                <a:ea typeface="Times New Roman"/>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ea typeface="Times New Roman"/>
              </a:rPr>
              <a:t>If Total Spent &lt; Spending Requirement, then you are not eligible for an allocation. The difference will be </a:t>
            </a:r>
            <a:r>
              <a:rPr lang="en-US" sz="2400" b="1" dirty="0">
                <a:solidFill>
                  <a:srgbClr val="FF0000"/>
                </a:solidFill>
                <a:latin typeface="Calibri" panose="020F0502020204030204"/>
                <a:ea typeface="Times New Roman"/>
              </a:rPr>
              <a:t>red</a:t>
            </a:r>
            <a:r>
              <a:rPr lang="en-US" sz="2400" dirty="0">
                <a:solidFill>
                  <a:prstClr val="black"/>
                </a:solidFill>
                <a:latin typeface="Calibri" panose="020F0502020204030204"/>
                <a:ea typeface="Times New Roman"/>
              </a:rPr>
              <a:t>. That amount must be spent by the time the next allocation is determined. This is typically March 31 for a normal allocation year</a:t>
            </a:r>
            <a:endPar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2" name="Oval 11">
            <a:extLst>
              <a:ext uri="{FF2B5EF4-FFF2-40B4-BE49-F238E27FC236}">
                <a16:creationId xmlns:a16="http://schemas.microsoft.com/office/drawing/2014/main" id="{9B844899-E36C-D34E-0E85-90CF57396C2C}"/>
              </a:ext>
            </a:extLst>
          </p:cNvPr>
          <p:cNvSpPr/>
          <p:nvPr/>
        </p:nvSpPr>
        <p:spPr>
          <a:xfrm>
            <a:off x="3752087" y="6142468"/>
            <a:ext cx="1295401" cy="4389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ED6DBC0-FE4C-37A2-E85C-0CB616B5EFB9}"/>
              </a:ext>
            </a:extLst>
          </p:cNvPr>
          <p:cNvSpPr/>
          <p:nvPr/>
        </p:nvSpPr>
        <p:spPr>
          <a:xfrm>
            <a:off x="6114288" y="6121174"/>
            <a:ext cx="1295401" cy="4389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E82173-E706-15DD-ADE5-6B7A284AB2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5312" y="2878836"/>
            <a:ext cx="4913376" cy="3445764"/>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220032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ASR Budgeting Tool</a:t>
            </a: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Useful to help meet Spending Requirements</a:t>
            </a: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Be sure that all income and expenses are up to date</a:t>
            </a: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The information saved in the ASR budget tool is reset when the next allocation </a:t>
            </a:r>
            <a:r>
              <a:rPr lang="en-US" sz="2800" dirty="0">
                <a:solidFill>
                  <a:prstClr val="black"/>
                </a:solidFill>
                <a:latin typeface="Calibri" panose="020F0502020204030204"/>
                <a:ea typeface="Times New Roman"/>
              </a:rPr>
              <a:t>has been entered into the GIS</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1" name="Oval 10">
            <a:extLst>
              <a:ext uri="{FF2B5EF4-FFF2-40B4-BE49-F238E27FC236}">
                <a16:creationId xmlns:a16="http://schemas.microsoft.com/office/drawing/2014/main" id="{3EFA098F-3DA4-A52A-E752-08B9DEA52A71}"/>
              </a:ext>
            </a:extLst>
          </p:cNvPr>
          <p:cNvSpPr/>
          <p:nvPr/>
        </p:nvSpPr>
        <p:spPr>
          <a:xfrm>
            <a:off x="2438400" y="3011324"/>
            <a:ext cx="533400" cy="342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41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8376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Downloadable Data</a:t>
            </a:r>
          </a:p>
          <a:p>
            <a:pPr marL="514350" indent="-457200">
              <a:defRPr/>
            </a:pPr>
            <a:r>
              <a:rPr lang="en-US" sz="2800" dirty="0">
                <a:solidFill>
                  <a:prstClr val="black"/>
                </a:solidFill>
                <a:latin typeface="Calibri" panose="020F0502020204030204"/>
                <a:ea typeface="Times New Roman"/>
              </a:rPr>
              <a:t>Each of the five tabs in the ASR can be downloaded in a comma delimited format.</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To download data for a particular tab, choose the appropriate tab and then click the </a:t>
            </a:r>
            <a:r>
              <a:rPr kumimoji="0" lang="en-US" sz="2800" b="0" i="1" u="none" strike="noStrike" kern="1200" cap="none" spc="0" normalizeH="0" baseline="0" noProof="0" dirty="0">
                <a:ln>
                  <a:noFill/>
                </a:ln>
                <a:solidFill>
                  <a:prstClr val="black"/>
                </a:solidFill>
                <a:effectLst/>
                <a:uLnTx/>
                <a:uFillTx/>
                <a:latin typeface="Calibri" panose="020F0502020204030204"/>
                <a:ea typeface="Times New Roman"/>
                <a:cs typeface="+mn-cs"/>
              </a:rPr>
              <a:t>Export Reports</a:t>
            </a:r>
            <a:r>
              <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rPr>
              <a:t> button.</a:t>
            </a:r>
          </a:p>
          <a:p>
            <a:pPr marL="514350" indent="-457200">
              <a:defRPr/>
            </a:pPr>
            <a:endParaRPr lang="en-US" sz="2800" dirty="0">
              <a:solidFill>
                <a:prstClr val="black"/>
              </a:solidFill>
              <a:latin typeface="Calibri" panose="020F0502020204030204"/>
              <a:ea typeface="Times New Roman"/>
            </a:endParaRPr>
          </a:p>
          <a:p>
            <a:pPr marL="514350" indent="-45720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r>
              <a:rPr lang="en-US" sz="2800" dirty="0">
                <a:solidFill>
                  <a:prstClr val="black"/>
                </a:solidFill>
                <a:latin typeface="Calibri" panose="020F0502020204030204"/>
                <a:ea typeface="Times New Roman"/>
              </a:rPr>
              <a:t>Select the “Combined” funding source for both DGR and LVR data. </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14" name="Picture 13">
            <a:extLst>
              <a:ext uri="{FF2B5EF4-FFF2-40B4-BE49-F238E27FC236}">
                <a16:creationId xmlns:a16="http://schemas.microsoft.com/office/drawing/2014/main" id="{D176E422-D2CD-FDC6-76B2-46D5183E71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810000"/>
            <a:ext cx="5925973" cy="1038225"/>
          </a:xfrm>
          <a:prstGeom prst="rect">
            <a:avLst/>
          </a:prstGeom>
          <a:ln>
            <a:noFill/>
          </a:ln>
          <a:effectLst>
            <a:outerShdw blurRad="190500" algn="tl" rotWithShape="0">
              <a:srgbClr val="000000">
                <a:alpha val="70000"/>
              </a:srgbClr>
            </a:outerShdw>
          </a:effectLst>
        </p:spPr>
      </p:pic>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11" name="Oval 10">
            <a:extLst>
              <a:ext uri="{FF2B5EF4-FFF2-40B4-BE49-F238E27FC236}">
                <a16:creationId xmlns:a16="http://schemas.microsoft.com/office/drawing/2014/main" id="{3EFA098F-3DA4-A52A-E752-08B9DEA52A71}"/>
              </a:ext>
            </a:extLst>
          </p:cNvPr>
          <p:cNvSpPr/>
          <p:nvPr/>
        </p:nvSpPr>
        <p:spPr>
          <a:xfrm>
            <a:off x="5248987" y="4000108"/>
            <a:ext cx="533400" cy="342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92E59E9-2AE9-EBAF-FFA9-239AF13C6500}"/>
              </a:ext>
            </a:extLst>
          </p:cNvPr>
          <p:cNvSpPr txBox="1">
            <a:spLocks/>
          </p:cNvSpPr>
          <p:nvPr/>
        </p:nvSpPr>
        <p:spPr>
          <a:xfrm>
            <a:off x="378576" y="715532"/>
            <a:ext cx="8136773" cy="5913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rPr>
              <a:t>Downloadable Data</a:t>
            </a:r>
          </a:p>
          <a:p>
            <a:pPr marL="514350" indent="-457200">
              <a:defRPr/>
            </a:pPr>
            <a:r>
              <a:rPr lang="en-US" sz="2800" dirty="0">
                <a:solidFill>
                  <a:prstClr val="black"/>
                </a:solidFill>
                <a:latin typeface="Calibri" panose="020F0502020204030204"/>
                <a:ea typeface="Times New Roman"/>
              </a:rPr>
              <a:t>The “All Contracts” tab is useful to view data for individual contracts.</a:t>
            </a: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514350" indent="-457200">
              <a:defRPr/>
            </a:pPr>
            <a:endParaRPr lang="en-US" sz="2800" dirty="0">
              <a:solidFill>
                <a:prstClr val="black"/>
              </a:solidFill>
              <a:latin typeface="Calibri" panose="020F0502020204030204"/>
              <a:ea typeface="Times New Roman"/>
            </a:endParaRPr>
          </a:p>
          <a:p>
            <a:pPr marL="514350" indent="-457200">
              <a:defRPr/>
            </a:pPr>
            <a:endParaRPr lang="en-US" sz="2800" dirty="0">
              <a:solidFill>
                <a:prstClr val="black"/>
              </a:solidFill>
              <a:latin typeface="Calibri" panose="020F0502020204030204"/>
              <a:ea typeface="Times New Roman"/>
            </a:endParaRPr>
          </a:p>
          <a:p>
            <a:pPr marL="514350" indent="-457200">
              <a:defRPr/>
            </a:pPr>
            <a:endParaRPr lang="en-US" sz="2800" dirty="0">
              <a:solidFill>
                <a:prstClr val="black"/>
              </a:solidFill>
              <a:latin typeface="Calibri" panose="020F0502020204030204"/>
              <a:ea typeface="Times New Roman"/>
            </a:endParaRPr>
          </a:p>
          <a:p>
            <a:pPr marL="514350" indent="-457200">
              <a:defRPr/>
            </a:pPr>
            <a:r>
              <a:rPr lang="en-US" sz="2800" dirty="0">
                <a:solidFill>
                  <a:prstClr val="black"/>
                </a:solidFill>
                <a:latin typeface="Calibri" panose="020F0502020204030204"/>
                <a:ea typeface="Times New Roman"/>
              </a:rPr>
              <a:t>The March 29, 2019 webinar </a:t>
            </a:r>
            <a:r>
              <a:rPr lang="en-US" sz="2800" i="1" dirty="0">
                <a:solidFill>
                  <a:prstClr val="black"/>
                </a:solidFill>
                <a:latin typeface="Calibri" panose="020F0502020204030204"/>
                <a:ea typeface="Times New Roman"/>
              </a:rPr>
              <a:t>“Detailed GIS Data Analysis Demo in Excel”</a:t>
            </a:r>
            <a:r>
              <a:rPr lang="en-US" sz="2800" dirty="0">
                <a:solidFill>
                  <a:prstClr val="black"/>
                </a:solidFill>
                <a:latin typeface="Calibri" panose="020F0502020204030204"/>
                <a:ea typeface="Times New Roman"/>
              </a:rPr>
              <a:t> provides a comprehensive GIS data analysis focusing on sorts, summarizations, formulas, and graphs, and other functions in excel. (located in </a:t>
            </a:r>
            <a:r>
              <a:rPr lang="en-US" sz="2800" dirty="0">
                <a:solidFill>
                  <a:prstClr val="black"/>
                </a:solidFill>
                <a:latin typeface="Calibri" panose="020F0502020204030204"/>
                <a:ea typeface="Times New Roman"/>
                <a:hlinkClick r:id="rId3"/>
              </a:rPr>
              <a:t>Past Webinars</a:t>
            </a:r>
            <a:r>
              <a:rPr lang="en-US" sz="2800" dirty="0">
                <a:solidFill>
                  <a:prstClr val="black"/>
                </a:solidFill>
                <a:latin typeface="Calibri" panose="020F0502020204030204"/>
                <a:ea typeface="Times New Roman"/>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Times New Roman"/>
                <a:cs typeface="+mn-cs"/>
              </a:rPr>
              <a:t> </a:t>
            </a:r>
          </a:p>
          <a:p>
            <a:pPr marL="57150" indent="0">
              <a:buNone/>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7" name="Slide Number Placeholder 3">
            <a:extLst>
              <a:ext uri="{FF2B5EF4-FFF2-40B4-BE49-F238E27FC236}">
                <a16:creationId xmlns:a16="http://schemas.microsoft.com/office/drawing/2014/main" id="{384DD140-FB4D-288C-EC82-38D655EA7614}"/>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EB41BACE-CFCA-16B0-2057-F8D4030630E6}"/>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p:txBody>
      </p:sp>
      <p:pic>
        <p:nvPicPr>
          <p:cNvPr id="10" name="Picture 9">
            <a:extLst>
              <a:ext uri="{FF2B5EF4-FFF2-40B4-BE49-F238E27FC236}">
                <a16:creationId xmlns:a16="http://schemas.microsoft.com/office/drawing/2014/main" id="{1CCAA2EE-C2D3-B50A-6C56-FDEA968D32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978" y="2590800"/>
            <a:ext cx="5626044" cy="1167496"/>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3EFA098F-3DA4-A52A-E752-08B9DEA52A71}"/>
              </a:ext>
            </a:extLst>
          </p:cNvPr>
          <p:cNvSpPr/>
          <p:nvPr/>
        </p:nvSpPr>
        <p:spPr>
          <a:xfrm>
            <a:off x="4495800" y="2590801"/>
            <a:ext cx="692849"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77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13" name="Subtitle 2">
            <a:extLst>
              <a:ext uri="{FF2B5EF4-FFF2-40B4-BE49-F238E27FC236}">
                <a16:creationId xmlns:a16="http://schemas.microsoft.com/office/drawing/2014/main" id="{34220414-8286-CC93-2898-A8142555F223}"/>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a:ea typeface="Times New Roman"/>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Times New Roman"/>
                <a:cs typeface="+mn-cs"/>
              </a:rPr>
              <a:t>Report Due January 15</a:t>
            </a:r>
          </a:p>
        </p:txBody>
      </p:sp>
    </p:spTree>
    <p:extLst>
      <p:ext uri="{BB962C8B-B14F-4D97-AF65-F5344CB8AC3E}">
        <p14:creationId xmlns:p14="http://schemas.microsoft.com/office/powerpoint/2010/main" val="90486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914400"/>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0000"/>
                </a:solidFill>
                <a:ea typeface="Times New Roman"/>
              </a:rPr>
              <a:t>DGLVR 5-Year Agreements</a:t>
            </a:r>
            <a:r>
              <a:rPr lang="en-US" b="1" dirty="0">
                <a:solidFill>
                  <a:srgbClr val="FF0000"/>
                </a:solidFill>
                <a:ea typeface="Times New Roman"/>
              </a:rPr>
              <a:t> </a:t>
            </a:r>
            <a:r>
              <a:rPr lang="en-US" sz="2400" b="1" dirty="0">
                <a:solidFill>
                  <a:srgbClr val="FF0000"/>
                </a:solidFill>
                <a:ea typeface="Times New Roman"/>
              </a:rPr>
              <a:t>(between SCC and CDs)</a:t>
            </a:r>
            <a:endParaRPr lang="en-US" sz="1100" b="1" dirty="0">
              <a:ea typeface="Times New Roman"/>
            </a:endParaRPr>
          </a:p>
          <a:p>
            <a:pPr lvl="1">
              <a:spcBef>
                <a:spcPts val="0"/>
              </a:spcBef>
            </a:pPr>
            <a:endParaRPr lang="en-US" sz="1600" b="1" dirty="0">
              <a:ea typeface="Times New Roman"/>
            </a:endParaRPr>
          </a:p>
          <a:p>
            <a:pPr lvl="1">
              <a:spcBef>
                <a:spcPts val="0"/>
              </a:spcBef>
              <a:buFont typeface="Arial" panose="020B0604020202020204" pitchFamily="34" charset="0"/>
              <a:buChar char="•"/>
            </a:pPr>
            <a:r>
              <a:rPr lang="en-US" b="1" dirty="0">
                <a:ea typeface="Times New Roman"/>
              </a:rPr>
              <a:t>Agreement that establishes DGLVR Program in individual CDs, allowing funding transfer to CDs.</a:t>
            </a:r>
          </a:p>
          <a:p>
            <a:pPr lvl="1">
              <a:spcBef>
                <a:spcPts val="0"/>
              </a:spcBef>
              <a:buFont typeface="Arial" panose="020B0604020202020204" pitchFamily="34" charset="0"/>
              <a:buChar char="•"/>
            </a:pPr>
            <a:endParaRPr lang="en-US" b="1" dirty="0">
              <a:ea typeface="Times New Roman"/>
            </a:endParaRPr>
          </a:p>
          <a:p>
            <a:pPr lvl="1">
              <a:spcBef>
                <a:spcPts val="0"/>
              </a:spcBef>
              <a:buFont typeface="Arial" panose="020B0604020202020204" pitchFamily="34" charset="0"/>
              <a:buChar char="•"/>
            </a:pPr>
            <a:r>
              <a:rPr lang="en-US" b="1" dirty="0">
                <a:ea typeface="Times New Roman"/>
              </a:rPr>
              <a:t>66 CDs currently have agreement</a:t>
            </a:r>
          </a:p>
          <a:p>
            <a:pPr lvl="1">
              <a:spcBef>
                <a:spcPts val="0"/>
              </a:spcBef>
              <a:buFont typeface="Arial" panose="020B0604020202020204" pitchFamily="34" charset="0"/>
              <a:buChar char="•"/>
            </a:pPr>
            <a:endParaRPr lang="en-US" b="1" dirty="0">
              <a:ea typeface="Times New Roman"/>
            </a:endParaRPr>
          </a:p>
          <a:p>
            <a:pPr lvl="1">
              <a:spcBef>
                <a:spcPts val="0"/>
              </a:spcBef>
              <a:buFont typeface="Arial" panose="020B0604020202020204" pitchFamily="34" charset="0"/>
              <a:buChar char="•"/>
            </a:pPr>
            <a:r>
              <a:rPr lang="en-US" b="1" dirty="0">
                <a:ea typeface="Times New Roman"/>
              </a:rPr>
              <a:t>Previous Agreement ended 6/30/23</a:t>
            </a:r>
          </a:p>
          <a:p>
            <a:pPr lvl="1">
              <a:spcBef>
                <a:spcPts val="0"/>
              </a:spcBef>
              <a:buFont typeface="Arial" panose="020B0604020202020204" pitchFamily="34" charset="0"/>
              <a:buChar char="•"/>
            </a:pPr>
            <a:endParaRPr lang="en-US" b="1" dirty="0">
              <a:ea typeface="Times New Roman"/>
            </a:endParaRPr>
          </a:p>
          <a:p>
            <a:pPr lvl="1">
              <a:spcBef>
                <a:spcPts val="0"/>
              </a:spcBef>
              <a:buFont typeface="Arial" panose="020B0604020202020204" pitchFamily="34" charset="0"/>
              <a:buChar char="•"/>
            </a:pPr>
            <a:r>
              <a:rPr lang="en-US" b="1" dirty="0">
                <a:ea typeface="Times New Roman"/>
              </a:rPr>
              <a:t>All funding from agreement must be spent out by 6/30/24</a:t>
            </a:r>
          </a:p>
          <a:p>
            <a:pPr marL="457200" lvl="1" indent="0">
              <a:spcBef>
                <a:spcPts val="0"/>
              </a:spcBef>
              <a:buNone/>
            </a:pPr>
            <a:endParaRPr lang="en-US" b="1" dirty="0">
              <a:ea typeface="Times New Roman"/>
            </a:endParaRPr>
          </a:p>
          <a:p>
            <a:pPr lvl="1"/>
            <a:endParaRPr lang="en-US" b="1" dirty="0">
              <a:ea typeface="Times New Roman"/>
            </a:endParaRPr>
          </a:p>
        </p:txBody>
      </p:sp>
      <p:sp>
        <p:nvSpPr>
          <p:cNvPr id="8" name="Rectangle 7"/>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0"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Tree>
    <p:extLst>
      <p:ext uri="{BB962C8B-B14F-4D97-AF65-F5344CB8AC3E}">
        <p14:creationId xmlns:p14="http://schemas.microsoft.com/office/powerpoint/2010/main" val="310002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Content Placeholder 2">
            <a:extLst>
              <a:ext uri="{FF2B5EF4-FFF2-40B4-BE49-F238E27FC236}">
                <a16:creationId xmlns:a16="http://schemas.microsoft.com/office/drawing/2014/main" id="{E6B89C1F-04F1-EDA1-39B2-597D89D43288}"/>
              </a:ext>
            </a:extLst>
          </p:cNvPr>
          <p:cNvSpPr txBox="1">
            <a:spLocks/>
          </p:cNvSpPr>
          <p:nvPr/>
        </p:nvSpPr>
        <p:spPr>
          <a:xfrm>
            <a:off x="143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Conservation District DGLVR Allocations</a:t>
            </a:r>
            <a:endParaRPr kumimoji="0" lang="en-US" sz="2800" b="1" i="0"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Current </a:t>
            </a: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CD Status as of 12/14/2023:</a:t>
            </a:r>
            <a:endParaRPr kumimoji="0" lang="en-US"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lvl="3" indent="-285750">
              <a:lnSpc>
                <a:spcPct val="100000"/>
              </a:lnSpc>
              <a:spcBef>
                <a:spcPts val="0"/>
              </a:spcBef>
              <a:spcAft>
                <a:spcPts val="600"/>
              </a:spcAft>
              <a:defRPr/>
            </a:pPr>
            <a:r>
              <a:rPr kumimoji="0" lang="en-US" sz="3000" i="0" u="sng" strike="noStrike" kern="1200" cap="none" spc="0" normalizeH="0" baseline="0" noProof="0" dirty="0">
                <a:ln>
                  <a:noFill/>
                </a:ln>
                <a:solidFill>
                  <a:prstClr val="black"/>
                </a:solidFill>
                <a:effectLst/>
                <a:uLnTx/>
                <a:uFillTx/>
                <a:latin typeface="Calibri" panose="020F0502020204030204"/>
                <a:ea typeface="+mn-ea"/>
                <a:cs typeface="+mn-cs"/>
              </a:rPr>
              <a:t>Spent everything</a:t>
            </a:r>
            <a:r>
              <a:rPr kumimoji="0" lang="en-US" sz="3000" i="0" u="none" strike="noStrike" kern="1200" cap="none" spc="0" normalizeH="0" baseline="0" noProof="0" dirty="0">
                <a:ln>
                  <a:noFill/>
                </a:ln>
                <a:solidFill>
                  <a:prstClr val="black"/>
                </a:solidFill>
                <a:effectLst/>
                <a:uLnTx/>
                <a:uFillTx/>
                <a:latin typeface="Calibri" panose="020F0502020204030204"/>
                <a:ea typeface="+mn-ea"/>
                <a:cs typeface="+mn-cs"/>
              </a:rPr>
              <a:t>: 15 DGR, 11 LVR</a:t>
            </a:r>
          </a:p>
          <a:p>
            <a:pPr lvl="3" indent="-285750">
              <a:lnSpc>
                <a:spcPct val="100000"/>
              </a:lnSpc>
              <a:spcBef>
                <a:spcPts val="0"/>
              </a:spcBef>
              <a:spcAft>
                <a:spcPts val="600"/>
              </a:spcAft>
              <a:defRPr/>
            </a:pPr>
            <a:r>
              <a:rPr kumimoji="0" lang="en-US" sz="3000" i="0" u="sng" strike="noStrike" kern="1200" cap="none" spc="0" normalizeH="0" baseline="0" noProof="0" dirty="0">
                <a:ln>
                  <a:noFill/>
                </a:ln>
                <a:solidFill>
                  <a:prstClr val="black"/>
                </a:solidFill>
                <a:effectLst/>
                <a:uLnTx/>
                <a:uFillTx/>
                <a:latin typeface="Calibri" panose="020F0502020204030204"/>
                <a:ea typeface="+mn-ea"/>
                <a:cs typeface="+mn-cs"/>
              </a:rPr>
              <a:t>Committed everything</a:t>
            </a:r>
            <a:r>
              <a:rPr kumimoji="0" lang="en-US" sz="3000" i="0" u="none" strike="noStrike" kern="1200" cap="none" spc="0" normalizeH="0" baseline="0" noProof="0" dirty="0">
                <a:ln>
                  <a:noFill/>
                </a:ln>
                <a:solidFill>
                  <a:prstClr val="black"/>
                </a:solidFill>
                <a:effectLst/>
                <a:uLnTx/>
                <a:uFillTx/>
                <a:latin typeface="Calibri" panose="020F0502020204030204"/>
                <a:ea typeface="+mn-ea"/>
                <a:cs typeface="+mn-cs"/>
              </a:rPr>
              <a:t>: 25 DGR, 25 LVR</a:t>
            </a:r>
          </a:p>
          <a:p>
            <a:pPr lvl="3" indent="-285750">
              <a:lnSpc>
                <a:spcPct val="100000"/>
              </a:lnSpc>
              <a:spcBef>
                <a:spcPts val="0"/>
              </a:spcBef>
              <a:spcAft>
                <a:spcPts val="600"/>
              </a:spcAft>
              <a:defRPr/>
            </a:pPr>
            <a:r>
              <a:rPr lang="en-US" sz="3000" u="sng" dirty="0">
                <a:solidFill>
                  <a:prstClr val="black"/>
                </a:solidFill>
                <a:latin typeface="Calibri" panose="020F0502020204030204"/>
              </a:rPr>
              <a:t>Not committed</a:t>
            </a:r>
            <a:r>
              <a:rPr lang="en-US" sz="3000" dirty="0">
                <a:solidFill>
                  <a:prstClr val="black"/>
                </a:solidFill>
                <a:latin typeface="Calibri" panose="020F0502020204030204"/>
              </a:rPr>
              <a:t>: 24 DGR, 30 LVR</a:t>
            </a:r>
            <a:endParaRPr lang="en-US" sz="24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46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7620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What if funds are not spent by 6/30/24?</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Per conditions of the existing </a:t>
            </a:r>
            <a:r>
              <a:rPr lang="en-US" sz="3200" dirty="0">
                <a:solidFill>
                  <a:prstClr val="black"/>
                </a:solidFill>
                <a:ea typeface="Times New Roman"/>
              </a:rPr>
              <a:t>5-year agreement (section 1.3): </a:t>
            </a:r>
            <a:r>
              <a:rPr lang="en-US" sz="2800" b="0" i="1" u="none" strike="noStrike" baseline="0" dirty="0">
                <a:solidFill>
                  <a:schemeClr val="accent3">
                    <a:lumMod val="50000"/>
                  </a:schemeClr>
                </a:solidFill>
                <a:latin typeface="CIDFont+F1"/>
              </a:rPr>
              <a:t>“…the funds will revert back to the control of the Commission for future apportionments, or the District may, at the discretion of the Commission, be ineligible for future allocations, or the amount of such funds may be deducted from any future apportionment to the District.”</a:t>
            </a:r>
            <a:endParaRPr lang="en-US" sz="4400" i="1" dirty="0">
              <a:solidFill>
                <a:schemeClr val="accent3">
                  <a:lumMod val="50000"/>
                </a:schemeClr>
              </a:solidFill>
              <a:latin typeface="Calibri"/>
              <a:ea typeface="Times New Roman"/>
            </a:endParaRPr>
          </a:p>
          <a:p>
            <a:pPr marL="457200" lvl="1" indent="0">
              <a:spcBef>
                <a:spcPts val="0"/>
              </a:spcBef>
              <a:buNone/>
            </a:pPr>
            <a:endParaRPr lang="en-US" sz="3200" dirty="0">
              <a:solidFill>
                <a:prstClr val="black"/>
              </a:solidFill>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Tree>
    <p:extLst>
      <p:ext uri="{BB962C8B-B14F-4D97-AF65-F5344CB8AC3E}">
        <p14:creationId xmlns:p14="http://schemas.microsoft.com/office/powerpoint/2010/main" val="30741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2286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rPr>
              <a:t>Question</a:t>
            </a:r>
            <a:r>
              <a:rPr kumimoji="0" lang="en-US" sz="3200" b="1" i="0" u="none" strike="noStrike" kern="1200" cap="none" spc="0" normalizeH="0" baseline="0" noProof="0" dirty="0">
                <a:ln>
                  <a:noFill/>
                </a:ln>
                <a:solidFill>
                  <a:srgbClr val="FF0000"/>
                </a:solidFill>
                <a:effectLst/>
                <a:uLnTx/>
                <a:uFillTx/>
                <a:latin typeface="Calibri"/>
                <a:ea typeface="Times New Roman"/>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prstClr val="black"/>
                </a:solidFill>
                <a:latin typeface="Calibri"/>
                <a:ea typeface="Times New Roman"/>
              </a:rPr>
              <a:t>How do I know how much I need to spend to meet my spending requirements?</a:t>
            </a:r>
          </a:p>
          <a:p>
            <a:pPr marL="914400" marR="0" lvl="2" indent="0" algn="l" defTabSz="914400" rtl="0" eaLnBrk="1" fontAlgn="auto" latinLnBrk="0" hangingPunct="1">
              <a:lnSpc>
                <a:spcPct val="100000"/>
              </a:lnSpc>
              <a:spcBef>
                <a:spcPts val="0"/>
              </a:spcBef>
              <a:spcAft>
                <a:spcPts val="0"/>
              </a:spcAft>
              <a:buClrTx/>
              <a:buSzTx/>
              <a:buNone/>
              <a:tabLst/>
              <a:defRPr/>
            </a:pPr>
            <a:endParaRPr lang="en-US" sz="3200" b="1" dirty="0">
              <a:solidFill>
                <a:prstClr val="black"/>
              </a:solidFill>
              <a:latin typeface="Calibri"/>
              <a:ea typeface="Times New Roman"/>
            </a:endParaRPr>
          </a:p>
          <a:p>
            <a:pPr marL="396875" marR="0" lvl="2" indent="0" algn="l" defTabSz="914400" rtl="0" eaLnBrk="1" fontAlgn="auto" latinLnBrk="0" hangingPunct="1">
              <a:lnSpc>
                <a:spcPct val="100000"/>
              </a:lnSpc>
              <a:spcBef>
                <a:spcPts val="0"/>
              </a:spcBef>
              <a:spcAft>
                <a:spcPts val="0"/>
              </a:spcAft>
              <a:buClrTx/>
              <a:buSzTx/>
              <a:buNone/>
              <a:tabLst/>
              <a:defRPr/>
            </a:pPr>
            <a:r>
              <a:rPr lang="en-US" sz="3200" b="1" u="sng" noProof="0" dirty="0">
                <a:solidFill>
                  <a:srgbClr val="FF0000"/>
                </a:solidFill>
                <a:latin typeface="Calibri"/>
                <a:ea typeface="Times New Roman"/>
              </a:rPr>
              <a:t>Answer:</a:t>
            </a:r>
            <a:endParaRPr lang="en-US" sz="3200" b="1" noProof="0"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This information is available in the GIS.</a:t>
            </a:r>
          </a:p>
          <a:p>
            <a:pPr marL="457200" lvl="1" indent="0">
              <a:spcBef>
                <a:spcPts val="0"/>
              </a:spcBef>
              <a:buNone/>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a:p>
            <a:pPr marL="457200" lvl="1" indent="0">
              <a:spcBef>
                <a:spcPts val="0"/>
              </a:spcBef>
              <a:buNone/>
            </a:pPr>
            <a:endParaRPr kumimoji="0" lang="en-US" sz="3200" b="1" i="0" u="none" strike="noStrike" kern="1200" cap="none" spc="0" normalizeH="0" baseline="0" noProof="0" dirty="0">
              <a:ln>
                <a:noFill/>
              </a:ln>
              <a:solidFill>
                <a:prstClr val="black"/>
              </a:solidFill>
              <a:effectLst/>
              <a:uLnTx/>
              <a:uFillTx/>
              <a:latin typeface="Calibri"/>
              <a:ea typeface="Times New Roman"/>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grpSp>
        <p:nvGrpSpPr>
          <p:cNvPr id="2" name="Group 1">
            <a:extLst>
              <a:ext uri="{FF2B5EF4-FFF2-40B4-BE49-F238E27FC236}">
                <a16:creationId xmlns:a16="http://schemas.microsoft.com/office/drawing/2014/main" id="{EF5A568D-58E0-9027-2020-D15969C70D1E}"/>
              </a:ext>
            </a:extLst>
          </p:cNvPr>
          <p:cNvGrpSpPr/>
          <p:nvPr/>
        </p:nvGrpSpPr>
        <p:grpSpPr>
          <a:xfrm>
            <a:off x="1989811" y="4531600"/>
            <a:ext cx="5164379" cy="1107200"/>
            <a:chOff x="3363499" y="3236200"/>
            <a:chExt cx="5164379" cy="1107200"/>
          </a:xfrm>
        </p:grpSpPr>
        <p:grpSp>
          <p:nvGrpSpPr>
            <p:cNvPr id="7" name="Group 6">
              <a:extLst>
                <a:ext uri="{FF2B5EF4-FFF2-40B4-BE49-F238E27FC236}">
                  <a16:creationId xmlns:a16="http://schemas.microsoft.com/office/drawing/2014/main" id="{3607437B-DCE9-8A9A-DCC0-7EB31781C4C5}"/>
                </a:ext>
              </a:extLst>
            </p:cNvPr>
            <p:cNvGrpSpPr/>
            <p:nvPr/>
          </p:nvGrpSpPr>
          <p:grpSpPr>
            <a:xfrm>
              <a:off x="3363499" y="3236200"/>
              <a:ext cx="2417003" cy="1107200"/>
              <a:chOff x="1371600" y="3106738"/>
              <a:chExt cx="2417003" cy="1107200"/>
            </a:xfrm>
          </p:grpSpPr>
          <p:pic>
            <p:nvPicPr>
              <p:cNvPr id="11" name="Picture 10">
                <a:extLst>
                  <a:ext uri="{FF2B5EF4-FFF2-40B4-BE49-F238E27FC236}">
                    <a16:creationId xmlns:a16="http://schemas.microsoft.com/office/drawing/2014/main" id="{E9E62299-2237-264D-3C5E-F4D9406E4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106738"/>
                <a:ext cx="2417003" cy="1107200"/>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30D9AD6E-6B1C-BCA9-5C43-18D71D38D128}"/>
                  </a:ext>
                </a:extLst>
              </p:cNvPr>
              <p:cNvSpPr/>
              <p:nvPr/>
            </p:nvSpPr>
            <p:spPr>
              <a:xfrm>
                <a:off x="1371600" y="3842004"/>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4F7FF9A-7E02-B1F5-0140-4043359EBB04}"/>
                </a:ext>
              </a:extLst>
            </p:cNvPr>
            <p:cNvGrpSpPr/>
            <p:nvPr/>
          </p:nvGrpSpPr>
          <p:grpSpPr>
            <a:xfrm>
              <a:off x="6110874" y="3236200"/>
              <a:ext cx="2417004" cy="1107200"/>
              <a:chOff x="1371598" y="4607800"/>
              <a:chExt cx="2417004" cy="1107200"/>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985EFC7C-F915-37D3-7ECB-87F2FB299D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599" y="4607800"/>
                <a:ext cx="2417003" cy="1107200"/>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3BF179EC-B9B1-5431-A827-AEF7D542468D}"/>
                  </a:ext>
                </a:extLst>
              </p:cNvPr>
              <p:cNvSpPr/>
              <p:nvPr/>
            </p:nvSpPr>
            <p:spPr>
              <a:xfrm>
                <a:off x="1371598" y="5343066"/>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045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181600"/>
            <a:ext cx="1752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5562600"/>
            <a:ext cx="3048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rgbClr val="FF0000"/>
                </a:solidFill>
                <a:ea typeface="Times New Roman"/>
              </a:rPr>
              <a:t>Annual Summary Report Spending Difference VS Previous 5-Year Balance Remaining?</a:t>
            </a:r>
            <a:endParaRPr lang="en-US" sz="2400" b="1" dirty="0">
              <a:solidFill>
                <a:srgbClr val="FF0000"/>
              </a:solidFill>
              <a:ea typeface="Times New Roman"/>
            </a:endParaRP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Spending Update/ASR Refresher</a:t>
            </a:r>
          </a:p>
        </p:txBody>
      </p:sp>
      <p:pic>
        <p:nvPicPr>
          <p:cNvPr id="4" name="Picture 3">
            <a:extLst>
              <a:ext uri="{FF2B5EF4-FFF2-40B4-BE49-F238E27FC236}">
                <a16:creationId xmlns:a16="http://schemas.microsoft.com/office/drawing/2014/main" id="{E661EE33-4D4D-4D36-92DB-2A89292719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141"/>
          <a:stretch/>
        </p:blipFill>
        <p:spPr>
          <a:xfrm>
            <a:off x="5637299" y="4907828"/>
            <a:ext cx="3458013" cy="1333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38C460B-02B3-4F63-BF82-6A4EF8C2C5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0461"/>
          <a:stretch/>
        </p:blipFill>
        <p:spPr>
          <a:xfrm>
            <a:off x="5654256" y="2624204"/>
            <a:ext cx="3428461" cy="1333396"/>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E7829603-AE32-486A-BFF1-F79D7ADA4E51}"/>
              </a:ext>
            </a:extLst>
          </p:cNvPr>
          <p:cNvSpPr/>
          <p:nvPr/>
        </p:nvSpPr>
        <p:spPr>
          <a:xfrm>
            <a:off x="5732187" y="3462069"/>
            <a:ext cx="3220949"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63E063-6314-4720-96DC-9A5173923297}"/>
              </a:ext>
            </a:extLst>
          </p:cNvPr>
          <p:cNvSpPr/>
          <p:nvPr/>
        </p:nvSpPr>
        <p:spPr>
          <a:xfrm>
            <a:off x="5637300" y="5748070"/>
            <a:ext cx="342846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a:endCxn id="4" idx="1"/>
          </p:cNvCxnSpPr>
          <p:nvPr/>
        </p:nvCxnSpPr>
        <p:spPr>
          <a:xfrm flipV="1">
            <a:off x="4051195" y="5574526"/>
            <a:ext cx="1586104" cy="1663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2743200" y="3352800"/>
            <a:ext cx="2894099" cy="19812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10200" y="2129135"/>
            <a:ext cx="3752850" cy="461665"/>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From Annual Report</a:t>
            </a:r>
          </a:p>
        </p:txBody>
      </p:sp>
      <p:sp>
        <p:nvSpPr>
          <p:cNvPr id="2" name="TextBox 1">
            <a:extLst>
              <a:ext uri="{FF2B5EF4-FFF2-40B4-BE49-F238E27FC236}">
                <a16:creationId xmlns:a16="http://schemas.microsoft.com/office/drawing/2014/main" id="{9D5AE1E4-CF3E-4ABC-AC68-F8D6499356BC}"/>
              </a:ext>
            </a:extLst>
          </p:cNvPr>
          <p:cNvSpPr txBox="1"/>
          <p:nvPr/>
        </p:nvSpPr>
        <p:spPr>
          <a:xfrm>
            <a:off x="238124" y="1668482"/>
            <a:ext cx="4867275" cy="4278094"/>
          </a:xfrm>
          <a:prstGeom prst="rect">
            <a:avLst/>
          </a:prstGeom>
          <a:noFill/>
        </p:spPr>
        <p:txBody>
          <a:bodyPr wrap="square" rtlCol="0">
            <a:spAutoFit/>
          </a:bodyPr>
          <a:lstStyle/>
          <a:p>
            <a:r>
              <a:rPr lang="en-US" sz="3200" b="1" u="sng" dirty="0"/>
              <a:t>In a Normal Year:</a:t>
            </a:r>
          </a:p>
          <a:p>
            <a:pPr marL="285750" indent="-285750">
              <a:buFont typeface="Arial" panose="020B0604020202020204" pitchFamily="34" charset="0"/>
              <a:buChar char="•"/>
            </a:pPr>
            <a:r>
              <a:rPr lang="en-US" sz="2400" dirty="0"/>
              <a:t>CDs have 2 years to spend funds to be eligible for next FY allocations</a:t>
            </a:r>
          </a:p>
          <a:p>
            <a:pPr marL="285750" indent="-285750">
              <a:buFont typeface="Arial" panose="020B0604020202020204" pitchFamily="34" charset="0"/>
              <a:buChar char="•"/>
            </a:pPr>
            <a:r>
              <a:rPr lang="en-US" sz="2400" dirty="0"/>
              <a:t>Spending Requirement does not include two most recent allocation Fiscal Year’s</a:t>
            </a:r>
          </a:p>
          <a:p>
            <a:pPr marL="742950" lvl="1" indent="-285750">
              <a:buFont typeface="Arial" panose="020B0604020202020204" pitchFamily="34" charset="0"/>
              <a:buChar char="•"/>
            </a:pPr>
            <a:r>
              <a:rPr lang="en-US" sz="2400" dirty="0"/>
              <a:t>FY 22/23 </a:t>
            </a:r>
            <a:r>
              <a:rPr lang="en-US" sz="2400" u="sng" dirty="0"/>
              <a:t>not included</a:t>
            </a:r>
          </a:p>
          <a:p>
            <a:pPr marL="285750" indent="-285750">
              <a:buFont typeface="Arial" panose="020B0604020202020204" pitchFamily="34" charset="0"/>
              <a:buChar char="•"/>
            </a:pPr>
            <a:r>
              <a:rPr lang="en-US" sz="2400" dirty="0"/>
              <a:t>CD Status reflected in GIS “ASR Overview”:</a:t>
            </a:r>
          </a:p>
          <a:p>
            <a:pPr marL="742950" lvl="1" indent="-285750">
              <a:buFont typeface="Arial" panose="020B0604020202020204" pitchFamily="34" charset="0"/>
              <a:buChar char="•"/>
            </a:pPr>
            <a:r>
              <a:rPr lang="en-US" sz="2400" dirty="0"/>
              <a:t>Green = OK</a:t>
            </a:r>
          </a:p>
          <a:p>
            <a:pPr marL="742950" lvl="1" indent="-285750">
              <a:buFont typeface="Arial" panose="020B0604020202020204" pitchFamily="34" charset="0"/>
              <a:buChar char="•"/>
            </a:pPr>
            <a:r>
              <a:rPr lang="en-US" sz="2400" dirty="0"/>
              <a:t>Red = Short of spending</a:t>
            </a:r>
          </a:p>
        </p:txBody>
      </p:sp>
      <p:sp>
        <p:nvSpPr>
          <p:cNvPr id="10" name="Text Box 6">
            <a:extLst>
              <a:ext uri="{FF2B5EF4-FFF2-40B4-BE49-F238E27FC236}">
                <a16:creationId xmlns:a16="http://schemas.microsoft.com/office/drawing/2014/main" id="{18EAA408-EC73-D1BC-465B-582B20D76ABE}"/>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Tree>
    <p:extLst>
      <p:ext uri="{BB962C8B-B14F-4D97-AF65-F5344CB8AC3E}">
        <p14:creationId xmlns:p14="http://schemas.microsoft.com/office/powerpoint/2010/main" val="385118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3737050"/>
            <a:ext cx="1752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990600" y="4114800"/>
            <a:ext cx="3048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Annual Summary Report Spending Difference VS Previous 5-Year Balance Remaining?</a:t>
            </a:r>
            <a:endParaRPr kumimoji="0" lang="en-US" sz="2400" b="1" i="0" u="none" strike="noStrike" kern="1200" cap="none" spc="0" normalizeH="0" baseline="0" noProof="0" dirty="0">
              <a:ln>
                <a:noFill/>
              </a:ln>
              <a:solidFill>
                <a:srgbClr val="FF0000"/>
              </a:solidFill>
              <a:effectLst/>
              <a:uLnTx/>
              <a:uFillTx/>
              <a:latin typeface="Calibri"/>
              <a:ea typeface="Times New Roman"/>
              <a:cs typeface="+mn-cs"/>
            </a:endParaRP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Update/ASR Refresher</a:t>
            </a:r>
          </a:p>
        </p:txBody>
      </p:sp>
      <p:sp>
        <p:nvSpPr>
          <p:cNvPr id="2" name="TextBox 1">
            <a:extLst>
              <a:ext uri="{FF2B5EF4-FFF2-40B4-BE49-F238E27FC236}">
                <a16:creationId xmlns:a16="http://schemas.microsoft.com/office/drawing/2014/main" id="{9D5AE1E4-CF3E-4ABC-AC68-F8D6499356BC}"/>
              </a:ext>
            </a:extLst>
          </p:cNvPr>
          <p:cNvSpPr txBox="1"/>
          <p:nvPr/>
        </p:nvSpPr>
        <p:spPr>
          <a:xfrm>
            <a:off x="238124" y="1668482"/>
            <a:ext cx="4867275"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In a Normal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CDs have 2 years to spend funds to be eligible for next FY allocations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CD Status reflected in GIS “ASR Overview”: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Green = OK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Red = Short of spending</a:t>
            </a:r>
          </a:p>
        </p:txBody>
      </p:sp>
      <p:pic>
        <p:nvPicPr>
          <p:cNvPr id="4" name="Picture 3">
            <a:extLst>
              <a:ext uri="{FF2B5EF4-FFF2-40B4-BE49-F238E27FC236}">
                <a16:creationId xmlns:a16="http://schemas.microsoft.com/office/drawing/2014/main" id="{E661EE33-4D4D-4D36-92DB-2A89292719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330"/>
          <a:stretch/>
        </p:blipFill>
        <p:spPr>
          <a:xfrm>
            <a:off x="5624704" y="4833668"/>
            <a:ext cx="3458013" cy="141473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38C460B-02B3-4F63-BF82-6A4EF8C2C5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8881"/>
          <a:stretch/>
        </p:blipFill>
        <p:spPr>
          <a:xfrm>
            <a:off x="5637299" y="2590800"/>
            <a:ext cx="3428461" cy="1371600"/>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E7829603-AE32-486A-BFF1-F79D7ADA4E51}"/>
              </a:ext>
            </a:extLst>
          </p:cNvPr>
          <p:cNvSpPr/>
          <p:nvPr/>
        </p:nvSpPr>
        <p:spPr>
          <a:xfrm>
            <a:off x="5732187" y="3462069"/>
            <a:ext cx="3220949"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3D63E063-6314-4720-96DC-9A5173923297}"/>
              </a:ext>
            </a:extLst>
          </p:cNvPr>
          <p:cNvSpPr/>
          <p:nvPr/>
        </p:nvSpPr>
        <p:spPr>
          <a:xfrm>
            <a:off x="5637300" y="5748070"/>
            <a:ext cx="342846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762000" y="1201212"/>
            <a:ext cx="7140750" cy="4893647"/>
          </a:xfrm>
          <a:prstGeom prst="rect">
            <a:avLst/>
          </a:prstGeom>
          <a:solidFill>
            <a:srgbClr val="FFFFCC"/>
          </a:solidFill>
          <a:ln w="28575">
            <a:solidFill>
              <a:srgbClr val="FF0000"/>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This Year Only: </a:t>
            </a:r>
            <a:r>
              <a:rPr kumimoji="0" lang="en-US" sz="3600" b="1" i="0" u="none" strike="noStrike" kern="1200" cap="none" spc="0" normalizeH="0" baseline="0" noProof="0" dirty="0">
                <a:ln>
                  <a:noFill/>
                </a:ln>
                <a:solidFill>
                  <a:srgbClr val="00B050"/>
                </a:solidFill>
                <a:effectLst/>
                <a:uLnTx/>
                <a:uFillTx/>
                <a:latin typeface="Calibri"/>
                <a:ea typeface="+mn-ea"/>
                <a:cs typeface="+mn-cs"/>
              </a:rPr>
              <a:t>Green</a:t>
            </a:r>
            <a:r>
              <a:rPr kumimoji="0" lang="en-US" sz="3600" b="1" i="0" u="none" strike="noStrike" kern="1200" cap="none" spc="0" normalizeH="0" baseline="0" noProof="0" dirty="0">
                <a:ln>
                  <a:noFill/>
                </a:ln>
                <a:solidFill>
                  <a:srgbClr val="FF0000"/>
                </a:solidFill>
                <a:effectLst/>
                <a:uLnTx/>
                <a:uFillTx/>
                <a:latin typeface="Calibri"/>
                <a:ea typeface="+mn-ea"/>
                <a:cs typeface="+mn-cs"/>
              </a:rPr>
              <a:t>/Red Status </a:t>
            </a:r>
            <a:r>
              <a:rPr kumimoji="0" lang="en-US" sz="3600" b="1" i="0" u="sng" strike="noStrike" kern="1200" cap="none" spc="0" normalizeH="0" baseline="0" noProof="0" dirty="0">
                <a:ln>
                  <a:noFill/>
                </a:ln>
                <a:solidFill>
                  <a:srgbClr val="FF0000"/>
                </a:solidFill>
                <a:effectLst/>
                <a:uLnTx/>
                <a:uFillTx/>
                <a:latin typeface="Calibri"/>
                <a:ea typeface="+mn-ea"/>
                <a:cs typeface="+mn-cs"/>
              </a:rPr>
              <a:t>does not matter</a:t>
            </a:r>
            <a:r>
              <a:rPr kumimoji="0" lang="en-US" sz="36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Why?</a:t>
            </a:r>
            <a:endParaRPr lang="en-US" sz="2400" b="1"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Calibri"/>
                <a:ea typeface="+mn-ea"/>
                <a:cs typeface="+mn-cs"/>
              </a:rPr>
              <a:t>Since old 5-year contract funds must be spent by      June 30, 2024, that requirement is stricter</a:t>
            </a:r>
            <a:r>
              <a:rPr kumimoji="0" lang="en-US" sz="2400" i="0" u="none" strike="noStrike" kern="1200" cap="none" spc="0" normalizeH="0" noProof="0" dirty="0">
                <a:ln>
                  <a:noFill/>
                </a:ln>
                <a:effectLst/>
                <a:uLnTx/>
                <a:uFillTx/>
                <a:latin typeface="Calibri"/>
                <a:ea typeface="+mn-ea"/>
                <a:cs typeface="+mn-cs"/>
              </a:rPr>
              <a:t> than the traditional </a:t>
            </a:r>
            <a:r>
              <a:rPr kumimoji="0" lang="en-US" sz="2400" b="1" i="0" u="none" strike="noStrike" kern="1200" cap="none" spc="0" normalizeH="0" noProof="0" dirty="0">
                <a:ln>
                  <a:noFill/>
                </a:ln>
                <a:solidFill>
                  <a:srgbClr val="00B050"/>
                </a:solidFill>
                <a:effectLst/>
                <a:uLnTx/>
                <a:uFillTx/>
                <a:latin typeface="Calibri"/>
                <a:ea typeface="+mn-ea"/>
                <a:cs typeface="+mn-cs"/>
              </a:rPr>
              <a:t>Green</a:t>
            </a:r>
            <a:r>
              <a:rPr kumimoji="0" lang="en-US" sz="2400" i="0" u="none" strike="noStrike" kern="1200" cap="none" spc="0" normalizeH="0" noProof="0" dirty="0">
                <a:ln>
                  <a:noFill/>
                </a:ln>
                <a:effectLst/>
                <a:uLnTx/>
                <a:uFillTx/>
                <a:latin typeface="Calibri"/>
                <a:ea typeface="+mn-ea"/>
                <a:cs typeface="+mn-cs"/>
              </a:rPr>
              <a:t>/</a:t>
            </a:r>
            <a:r>
              <a:rPr kumimoji="0" lang="en-US" sz="2400" b="1" i="0" u="none" strike="noStrike" kern="1200" cap="none" spc="0" normalizeH="0" noProof="0" dirty="0">
                <a:ln>
                  <a:noFill/>
                </a:ln>
                <a:solidFill>
                  <a:srgbClr val="FF0000"/>
                </a:solidFill>
                <a:effectLst/>
                <a:uLnTx/>
                <a:uFillTx/>
                <a:latin typeface="Calibri"/>
                <a:ea typeface="+mn-ea"/>
                <a:cs typeface="+mn-cs"/>
              </a:rPr>
              <a:t>Red</a:t>
            </a:r>
            <a:r>
              <a:rPr kumimoji="0" lang="en-US" sz="2400" i="0" u="none" strike="noStrike" kern="1200" cap="none" spc="0" normalizeH="0" noProof="0" dirty="0">
                <a:ln>
                  <a:noFill/>
                </a:ln>
                <a:effectLst/>
                <a:uLnTx/>
                <a:uFillTx/>
                <a:latin typeface="Calibri"/>
                <a:ea typeface="+mn-ea"/>
                <a:cs typeface="+mn-cs"/>
              </a:rPr>
              <a:t> for 2-year spending.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baseline="0"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dirty="0">
                <a:ln>
                  <a:noFill/>
                </a:ln>
                <a:solidFill>
                  <a:srgbClr val="FF0000"/>
                </a:solidFill>
                <a:effectLst/>
                <a:uLnTx/>
                <a:uFillTx/>
                <a:latin typeface="Calibri"/>
                <a:ea typeface="+mn-ea"/>
                <a:cs typeface="+mn-cs"/>
              </a:rPr>
              <a:t>So what does matter?</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Text Box 6">
            <a:extLst>
              <a:ext uri="{FF2B5EF4-FFF2-40B4-BE49-F238E27FC236}">
                <a16:creationId xmlns:a16="http://schemas.microsoft.com/office/drawing/2014/main" id="{6DFEA60D-59E5-2C2A-F95D-C59C195F57F1}"/>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Tree>
    <p:extLst>
      <p:ext uri="{BB962C8B-B14F-4D97-AF65-F5344CB8AC3E}">
        <p14:creationId xmlns:p14="http://schemas.microsoft.com/office/powerpoint/2010/main" val="283723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05400" y="4340627"/>
            <a:ext cx="3889622" cy="1879984"/>
          </a:xfrm>
          <a:prstGeom prst="rect">
            <a:avLst/>
          </a:prstGeom>
        </p:spPr>
      </p:pic>
      <p:pic>
        <p:nvPicPr>
          <p:cNvPr id="3" name="Picture 2"/>
          <p:cNvPicPr>
            <a:picLocks noChangeAspect="1"/>
          </p:cNvPicPr>
          <p:nvPr/>
        </p:nvPicPr>
        <p:blipFill>
          <a:blip r:embed="rId4"/>
          <a:stretch>
            <a:fillRect/>
          </a:stretch>
        </p:blipFill>
        <p:spPr>
          <a:xfrm>
            <a:off x="5124450" y="2205079"/>
            <a:ext cx="3870572" cy="1810429"/>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323850" y="431269"/>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rgbClr val="FF0000"/>
                </a:solidFill>
                <a:ea typeface="Times New Roman"/>
              </a:rPr>
              <a:t>Annual Summary Report Spending Difference VS Previous 5-Year Balance Remaining?</a:t>
            </a:r>
            <a:endParaRPr lang="en-US" sz="4000" b="1" dirty="0">
              <a:solidFill>
                <a:srgbClr val="FF0000"/>
              </a:solidFill>
              <a:ea typeface="Times New Roman"/>
            </a:endParaRPr>
          </a:p>
        </p:txBody>
      </p:sp>
      <p:sp>
        <p:nvSpPr>
          <p:cNvPr id="6" name="Text Box 6"/>
          <p:cNvSpPr txBox="1">
            <a:spLocks noChangeArrowheads="1"/>
          </p:cNvSpPr>
          <p:nvPr/>
        </p:nvSpPr>
        <p:spPr bwMode="auto">
          <a:xfrm>
            <a:off x="4552950" y="-43814"/>
            <a:ext cx="4591050" cy="430887"/>
          </a:xfrm>
          <a:prstGeom prst="rect">
            <a:avLst/>
          </a:prstGeom>
          <a:noFill/>
          <a:ln w="9525">
            <a:noFill/>
            <a:miter lim="800000"/>
            <a:headEnd/>
            <a:tailEnd/>
          </a:ln>
        </p:spPr>
        <p:txBody>
          <a:bodyPr wrap="square">
            <a:spAutoFit/>
          </a:bodyPr>
          <a:lstStyle/>
          <a:p>
            <a:pPr algn="ctr">
              <a:tabLst>
                <a:tab pos="4860925" algn="l"/>
              </a:tabLst>
            </a:pPr>
            <a:r>
              <a:rPr lang="en-US" sz="2200" b="1" dirty="0">
                <a:solidFill>
                  <a:srgbClr val="003300"/>
                </a:solidFill>
                <a:latin typeface="Arial" pitchFamily="34" charset="0"/>
              </a:rPr>
              <a:t>Spending Update/ASR Refresher</a:t>
            </a:r>
          </a:p>
        </p:txBody>
      </p:sp>
      <p:sp>
        <p:nvSpPr>
          <p:cNvPr id="9" name="Oval 8">
            <a:extLst>
              <a:ext uri="{FF2B5EF4-FFF2-40B4-BE49-F238E27FC236}">
                <a16:creationId xmlns:a16="http://schemas.microsoft.com/office/drawing/2014/main" id="{6B3520DC-CBD7-4613-AAEF-9591CC68DC18}"/>
              </a:ext>
            </a:extLst>
          </p:cNvPr>
          <p:cNvSpPr/>
          <p:nvPr/>
        </p:nvSpPr>
        <p:spPr>
          <a:xfrm>
            <a:off x="5181600" y="5513066"/>
            <a:ext cx="3762376" cy="464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5AE1E4-CF3E-4ABC-AC68-F8D6499356BC}"/>
              </a:ext>
            </a:extLst>
          </p:cNvPr>
          <p:cNvSpPr txBox="1"/>
          <p:nvPr/>
        </p:nvSpPr>
        <p:spPr>
          <a:xfrm>
            <a:off x="238124" y="1668482"/>
            <a:ext cx="4886326" cy="4647426"/>
          </a:xfrm>
          <a:prstGeom prst="rect">
            <a:avLst/>
          </a:prstGeom>
          <a:noFill/>
        </p:spPr>
        <p:txBody>
          <a:bodyPr wrap="square" rtlCol="0">
            <a:spAutoFit/>
          </a:bodyPr>
          <a:lstStyle/>
          <a:p>
            <a:r>
              <a:rPr lang="en-US" sz="3200" b="1" u="sng" dirty="0"/>
              <a:t>This Year:</a:t>
            </a:r>
          </a:p>
          <a:p>
            <a:pPr marL="285750" indent="-285750">
              <a:buFont typeface="Arial" panose="020B0604020202020204" pitchFamily="34" charset="0"/>
              <a:buChar char="•"/>
            </a:pPr>
            <a:r>
              <a:rPr lang="en-US" sz="2400" dirty="0"/>
              <a:t>Must “zero out” balance remaining in old 5-year contract funds</a:t>
            </a:r>
          </a:p>
          <a:p>
            <a:pPr marL="285750" indent="-285750">
              <a:buFont typeface="Arial" panose="020B0604020202020204" pitchFamily="34" charset="0"/>
              <a:buChar char="•"/>
            </a:pPr>
            <a:r>
              <a:rPr lang="en-US" sz="2400" dirty="0"/>
              <a:t>Balance Remaining </a:t>
            </a:r>
            <a:r>
              <a:rPr lang="en-US" sz="2400" u="sng" dirty="0"/>
              <a:t>includes</a:t>
            </a:r>
            <a:r>
              <a:rPr lang="en-US" sz="2400" dirty="0"/>
              <a:t> FY 22/23</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Don’t forget to check </a:t>
            </a:r>
            <a:r>
              <a:rPr lang="en-US" sz="2400" b="1" u="sng" dirty="0"/>
              <a:t>BOTH</a:t>
            </a:r>
            <a:r>
              <a:rPr lang="en-US" sz="2400" dirty="0"/>
              <a:t> DGR and LVR – tracked separately!</a:t>
            </a:r>
          </a:p>
        </p:txBody>
      </p:sp>
      <p:sp>
        <p:nvSpPr>
          <p:cNvPr id="15" name="Oval 14">
            <a:extLst>
              <a:ext uri="{FF2B5EF4-FFF2-40B4-BE49-F238E27FC236}">
                <a16:creationId xmlns:a16="http://schemas.microsoft.com/office/drawing/2014/main" id="{6B3520DC-CBD7-4613-AAEF-9591CC68DC18}"/>
              </a:ext>
            </a:extLst>
          </p:cNvPr>
          <p:cNvSpPr/>
          <p:nvPr/>
        </p:nvSpPr>
        <p:spPr>
          <a:xfrm>
            <a:off x="5232646" y="3329355"/>
            <a:ext cx="3762376" cy="464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270746" y="1721554"/>
            <a:ext cx="3752850" cy="461665"/>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From Quarterly Report</a:t>
            </a:r>
          </a:p>
        </p:txBody>
      </p:sp>
      <p:cxnSp>
        <p:nvCxnSpPr>
          <p:cNvPr id="17" name="Straight Arrow Connector 16"/>
          <p:cNvCxnSpPr>
            <a:cxnSpLocks/>
            <a:stCxn id="18" idx="3"/>
          </p:cNvCxnSpPr>
          <p:nvPr/>
        </p:nvCxnSpPr>
        <p:spPr>
          <a:xfrm flipV="1">
            <a:off x="4410074" y="3657600"/>
            <a:ext cx="822572" cy="6374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 y="4095008"/>
            <a:ext cx="3800474" cy="400110"/>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County A: still $106K left to spend</a:t>
            </a:r>
          </a:p>
        </p:txBody>
      </p:sp>
      <p:cxnSp>
        <p:nvCxnSpPr>
          <p:cNvPr id="21" name="Straight Arrow Connector 20"/>
          <p:cNvCxnSpPr>
            <a:cxnSpLocks/>
            <a:stCxn id="22" idx="3"/>
          </p:cNvCxnSpPr>
          <p:nvPr/>
        </p:nvCxnSpPr>
        <p:spPr>
          <a:xfrm>
            <a:off x="4425314" y="4905345"/>
            <a:ext cx="908686" cy="712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4840" y="4705290"/>
            <a:ext cx="3800474" cy="400110"/>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County B: old money spent!</a:t>
            </a:r>
          </a:p>
        </p:txBody>
      </p:sp>
      <p:sp>
        <p:nvSpPr>
          <p:cNvPr id="4" name="Text Box 6">
            <a:extLst>
              <a:ext uri="{FF2B5EF4-FFF2-40B4-BE49-F238E27FC236}">
                <a16:creationId xmlns:a16="http://schemas.microsoft.com/office/drawing/2014/main" id="{66766064-01CC-2CBA-804C-F97C06896456}"/>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Tree>
    <p:extLst>
      <p:ext uri="{BB962C8B-B14F-4D97-AF65-F5344CB8AC3E}">
        <p14:creationId xmlns:p14="http://schemas.microsoft.com/office/powerpoint/2010/main" val="506325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9" ma:contentTypeDescription="Create a new document." ma:contentTypeScope="" ma:versionID="94a0757be588400841af4153bc0169bb">
  <xsd:schema xmlns:xsd="http://www.w3.org/2001/XMLSchema" xmlns:xs="http://www.w3.org/2001/XMLSchema" xmlns:p="http://schemas.microsoft.com/office/2006/metadata/properties" xmlns:ns3="4ce192a9-dbef-4c03-a9bc-6926f8c61758" targetNamespace="http://schemas.microsoft.com/office/2006/metadata/properties" ma:root="true" ma:fieldsID="1e267a404206275e3f959f8cc5c1fc0b"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C35B7-F479-42ED-9018-72DC69405610}">
  <ds:schemaRefs>
    <ds:schemaRef ds:uri="http://schemas.microsoft.com/sharepoint/v3/contenttype/forms"/>
  </ds:schemaRefs>
</ds:datastoreItem>
</file>

<file path=customXml/itemProps2.xml><?xml version="1.0" encoding="utf-8"?>
<ds:datastoreItem xmlns:ds="http://schemas.openxmlformats.org/officeDocument/2006/customXml" ds:itemID="{2B13A9D0-80C6-4EB1-B177-059404814B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70975F-DE22-4D0A-8BEB-6FF2D0848B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7846</TotalTime>
  <Words>1917</Words>
  <Application>Microsoft Office PowerPoint</Application>
  <PresentationFormat>On-screen Show (4:3)</PresentationFormat>
  <Paragraphs>307</Paragraphs>
  <Slides>29</Slides>
  <Notes>29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29</vt:i4>
      </vt:variant>
    </vt:vector>
  </HeadingPairs>
  <TitlesOfParts>
    <vt:vector size="36" baseType="lpstr">
      <vt:lpstr>Arial</vt:lpstr>
      <vt:lpstr>Arial Black</vt:lpstr>
      <vt:lpstr>Berlin Sans FB</vt:lpstr>
      <vt:lpstr>Calibri</vt:lpstr>
      <vt:lpstr>CIDFont+F1</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Corradini, Kenneth Joseph</cp:lastModifiedBy>
  <cp:revision>348</cp:revision>
  <cp:lastPrinted>2015-03-13T13:48:12Z</cp:lastPrinted>
  <dcterms:created xsi:type="dcterms:W3CDTF">2014-11-06T15:11:44Z</dcterms:created>
  <dcterms:modified xsi:type="dcterms:W3CDTF">2023-12-14T13:20:44Z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