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96" r:id="rId3"/>
    <p:sldId id="372" r:id="rId4"/>
    <p:sldId id="379" r:id="rId5"/>
    <p:sldId id="380" r:id="rId6"/>
    <p:sldId id="382" r:id="rId7"/>
    <p:sldId id="381" r:id="rId8"/>
    <p:sldId id="383" r:id="rId9"/>
    <p:sldId id="387" r:id="rId10"/>
    <p:sldId id="386" r:id="rId11"/>
    <p:sldId id="384" r:id="rId12"/>
    <p:sldId id="385" r:id="rId13"/>
    <p:sldId id="388" r:id="rId14"/>
    <p:sldId id="389" r:id="rId15"/>
    <p:sldId id="393" r:id="rId16"/>
    <p:sldId id="261" r:id="rId17"/>
    <p:sldId id="265" r:id="rId18"/>
    <p:sldId id="264" r:id="rId19"/>
    <p:sldId id="263" r:id="rId20"/>
    <p:sldId id="262" r:id="rId21"/>
    <p:sldId id="266" r:id="rId22"/>
    <p:sldId id="267" r:id="rId23"/>
    <p:sldId id="268" r:id="rId24"/>
    <p:sldId id="391" r:id="rId25"/>
    <p:sldId id="297" r:id="rId26"/>
    <p:sldId id="29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9" r:id="rId36"/>
    <p:sldId id="280" r:id="rId37"/>
    <p:sldId id="278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394" r:id="rId54"/>
    <p:sldId id="299" r:id="rId55"/>
    <p:sldId id="395" r:id="rId56"/>
    <p:sldId id="402" r:id="rId57"/>
    <p:sldId id="377" r:id="rId58"/>
    <p:sldId id="373" r:id="rId59"/>
    <p:sldId id="374" r:id="rId60"/>
    <p:sldId id="375" r:id="rId61"/>
    <p:sldId id="404" r:id="rId62"/>
    <p:sldId id="376" r:id="rId63"/>
    <p:sldId id="396" r:id="rId64"/>
    <p:sldId id="397" r:id="rId65"/>
    <p:sldId id="398" r:id="rId66"/>
    <p:sldId id="399" r:id="rId67"/>
    <p:sldId id="400" r:id="rId68"/>
    <p:sldId id="401" r:id="rId69"/>
    <p:sldId id="403" r:id="rId7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04F"/>
    <a:srgbClr val="003E79"/>
    <a:srgbClr val="003A7A"/>
    <a:srgbClr val="41B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7C3AB54-D88A-4621-9348-E8E74386EF89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E0A8718-13CA-4428-AFF5-03676274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</a:t>
            </a:r>
            <a:r>
              <a:rPr lang="en-US" baseline="0" dirty="0"/>
              <a:t>, when, why it need replacement..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98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7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8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</a:t>
            </a:r>
            <a:r>
              <a:rPr lang="en-US" baseline="0" dirty="0"/>
              <a:t>, when, why it needed replacement..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Process: steps</a:t>
            </a:r>
            <a:r>
              <a:rPr lang="en-US" baseline="0" dirty="0"/>
              <a:t> 1-8 over the timespan of Nov 2019- Aug-2022 (</a:t>
            </a:r>
            <a:r>
              <a:rPr lang="en-US" baseline="0" dirty="0" err="1"/>
              <a:t>covid</a:t>
            </a:r>
            <a:r>
              <a:rPr lang="en-US" baseline="0" dirty="0"/>
              <a:t> in between)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3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Staged, laid things</a:t>
            </a:r>
            <a:r>
              <a:rPr lang="en-US" baseline="0" dirty="0"/>
              <a:t> out, demo, install of each practice, structure, remaining items, with some hiccups in between. </a:t>
            </a:r>
          </a:p>
          <a:p>
            <a:br>
              <a:rPr lang="en-US" baseline="0" dirty="0"/>
            </a:br>
            <a:r>
              <a:rPr lang="en-US" baseline="0" dirty="0"/>
              <a:t>Specific items that paid off to be on site practically the entire project: E&amp;S controls, footer placement, riprap/geo placement for bank layback (under structure),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2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Standing/ Facing same</a:t>
            </a:r>
            <a:r>
              <a:rPr lang="en-US" baseline="0" dirty="0"/>
              <a:t> direction as 1</a:t>
            </a:r>
            <a:r>
              <a:rPr lang="en-US" baseline="30000" dirty="0"/>
              <a:t>st</a:t>
            </a:r>
            <a:r>
              <a:rPr lang="en-US" baseline="0" dirty="0"/>
              <a:t> photo. </a:t>
            </a:r>
            <a:r>
              <a:rPr lang="en-US" dirty="0"/>
              <a:t>Note elevation</a:t>
            </a:r>
            <a:r>
              <a:rPr lang="en-US" baseline="0" dirty="0"/>
              <a:t> change lends to positive drainage away from the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3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Standing/ Facing same</a:t>
            </a:r>
            <a:r>
              <a:rPr lang="en-US" baseline="0" dirty="0"/>
              <a:t> direction as 1</a:t>
            </a:r>
            <a:r>
              <a:rPr lang="en-US" baseline="30000" dirty="0"/>
              <a:t>st</a:t>
            </a:r>
            <a:r>
              <a:rPr lang="en-US" baseline="0" dirty="0"/>
              <a:t> photo. </a:t>
            </a:r>
            <a:r>
              <a:rPr lang="en-US" dirty="0"/>
              <a:t>Note elevation</a:t>
            </a:r>
            <a:r>
              <a:rPr lang="en-US" baseline="0" dirty="0"/>
              <a:t> change lends to positive drainage away from the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</a:t>
            </a:r>
            <a:r>
              <a:rPr lang="en-US" baseline="0" dirty="0"/>
              <a:t> learned- and there are many- lots of coordination. More details and improvement on the planning side may make for easier construction and oversight during.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4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49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8718-13CA-4428-AFF5-03676274622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4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7FAA-D74A-44A6-AE56-4C716AB92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20E27-962E-4118-B3B4-C6FA17DCA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46646-2057-4424-981B-C97B74C3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86DD9-C29E-4EEB-BE5A-B61DB103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0A7EC-402A-4C6C-8246-9DCC8016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6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4063-5E87-42C9-AC6A-A7D3EBFA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C4CD8-B968-444D-BF45-AF56A16E0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D51E-3DEC-4E76-8056-B3968090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EF380-5805-41B2-A9D5-FB6944BB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9723-CB85-43B1-8EDD-84B95DBC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5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FC59C-EF18-4931-A674-244A159DC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ECA44-EF81-4A79-8E7F-D8A36F557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81717-1F37-4892-935F-8390B987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7A19-4526-4E18-97D1-0A3884B4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29A81-20B2-4145-A5AF-CDCC3669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2EFD-A82E-48B5-982C-FD6CA27F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0C0C-7902-4BD6-AD33-27C3E02D1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AF168-877B-4F64-ADD7-749F2B62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24E1-0A8C-448C-A09A-A94374BC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09813-7DBA-4694-8805-605C581E1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7336-7D76-4480-96F5-EEF14452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DB52F-27F9-4054-A3CF-046C8D755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5F034-1468-4AF6-B3B6-FD13B6A4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2FA58-B7D1-40E8-A205-FF845BDA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DD3D5-8080-4969-9C7E-2F25F2A8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E025-4A9C-4869-89F5-DCCEA87ED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260E-B607-4167-AA5C-2F53DA121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3216C-FBD1-4B2F-ACAD-432D62515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BE036-AD31-441C-B60C-B611C62B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AD7E4-03D6-47E7-89DA-789695DB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53D4C-8D75-4670-B8D1-E929630B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23F1-06E5-42EF-A515-7B018A9F9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5F119-4A8D-439E-82C7-D9BC60351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95D3A-5ED1-4239-B82D-DA454C429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35586-11B1-4B05-A270-AF76550FD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F5115-873A-4152-B01D-C59F28EE0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19994-A8F6-429F-B17A-330A6895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92A6C-EE71-4B72-BF18-8895E305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DFF98-D196-4DD8-A506-0EEE47D1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5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4BA2C-8967-4D53-9105-D84A9266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61FC-8BD4-4E51-90A3-CDD8DA617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B117A-0C5C-4468-9541-A7750E34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5CC4C-945F-4AE0-8FFF-4D660C14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C3071-4E44-4C81-A579-FC439DAB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CEEA6-385B-477D-9D1D-32D10A54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1D424-BAB6-4336-B81C-C6E3C957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6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0A67-82AD-4714-A435-748C1329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B984-2575-4FC1-9001-FBC355BFD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C1525-CEFF-4FD7-9905-FC3059BC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475B7-13B1-4C93-9F19-0F0AD518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4082C-4EB4-4C6B-98EC-AE38A92A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6883E-1CF3-4E81-B59E-4B2C1ED6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5275-DCE5-48E6-B1E6-225B327C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217ECE-D1F3-41DB-8F42-DE5159EE1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1D693-7AD8-46ED-A4E3-B13FCB13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C0E2D-9D15-4231-A2A3-ED143373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0B19D-182C-4DA1-9A05-AC579E4C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8AEB-FA2E-4E67-8358-CB742594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8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9B375-ADF7-4246-AA25-5CB6D110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EBD46-13C5-44A7-A85C-AA21BA47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0C8E3-F9E0-4CCD-96DB-E92EF3878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2553D-3206-4B8D-B769-C455A2F96FB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A9127-06F5-4F5D-8A6D-D72DB09A9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294FF-0723-40A1-A0E7-8476EA484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6C7D-1E06-4921-A53B-C9A23F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0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a241@ps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Relationship Id="rId9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Relationship Id="rId9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Relationship Id="rId9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2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11.png"/><Relationship Id="rId10" Type="http://schemas.openxmlformats.org/officeDocument/2006/relationships/image" Target="../media/image76.jpeg"/><Relationship Id="rId4" Type="http://schemas.openxmlformats.org/officeDocument/2006/relationships/image" Target="../media/image10.png"/><Relationship Id="rId9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81.jpeg"/><Relationship Id="rId5" Type="http://schemas.openxmlformats.org/officeDocument/2006/relationships/image" Target="../media/image11.png"/><Relationship Id="rId10" Type="http://schemas.openxmlformats.org/officeDocument/2006/relationships/image" Target="../media/image80.jpeg"/><Relationship Id="rId4" Type="http://schemas.openxmlformats.org/officeDocument/2006/relationships/image" Target="../media/image10.png"/><Relationship Id="rId9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10" Type="http://schemas.openxmlformats.org/officeDocument/2006/relationships/image" Target="../media/image84.jpeg"/><Relationship Id="rId4" Type="http://schemas.openxmlformats.org/officeDocument/2006/relationships/image" Target="../media/image11.png"/><Relationship Id="rId9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9EE175-91DF-8267-BDFB-097E39F857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5C36704-BB25-44BF-BB70-9122A8F8DC97}"/>
              </a:ext>
            </a:extLst>
          </p:cNvPr>
          <p:cNvSpPr/>
          <p:nvPr/>
        </p:nvSpPr>
        <p:spPr>
          <a:xfrm>
            <a:off x="8190854" y="3068515"/>
            <a:ext cx="3828541" cy="3617220"/>
          </a:xfrm>
          <a:prstGeom prst="rect">
            <a:avLst/>
          </a:prstGeom>
          <a:solidFill>
            <a:srgbClr val="003D78">
              <a:lumMod val="75000"/>
              <a:alpha val="6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rtlCol="0" anchor="t" anchorCtr="0"/>
          <a:lstStyle/>
          <a:p>
            <a:pPr algn="ctr">
              <a:spcBef>
                <a:spcPct val="20000"/>
              </a:spcBef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CDGRS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Maria Dreese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maa241@psu.edu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dirty="0">
              <a:solidFill>
                <a:srgbClr val="FFFFFF"/>
              </a:solidFill>
              <a:latin typeface="Gill Sans M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Clarion Conservation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Alicia Ramsey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u="sng" dirty="0">
                <a:solidFill>
                  <a:srgbClr val="FFFFFF"/>
                </a:solidFill>
                <a:latin typeface="Gill Sans MT"/>
              </a:rPr>
              <a:t>ramseyccd@gmail.com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dirty="0">
              <a:solidFill>
                <a:srgbClr val="FFFFFF"/>
              </a:solidFill>
              <a:latin typeface="Gill Sans M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Warren County Conservation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Gill Sans MT"/>
              </a:rPr>
              <a:t>Heather Wilcox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u="sng" dirty="0">
                <a:solidFill>
                  <a:srgbClr val="FFFFFF"/>
                </a:solidFill>
                <a:latin typeface="Gill Sans MT"/>
              </a:rPr>
              <a:t>hwilcox@wcconservation.net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A5D56-F603-465E-834F-E8ADC9DAF7DA}"/>
              </a:ext>
            </a:extLst>
          </p:cNvPr>
          <p:cNvSpPr txBox="1"/>
          <p:nvPr/>
        </p:nvSpPr>
        <p:spPr>
          <a:xfrm>
            <a:off x="3044834" y="160458"/>
            <a:ext cx="9000696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rgbClr val="FFFFFF"/>
                </a:solidFill>
                <a:latin typeface="Gill Sans MT"/>
              </a:rPr>
              <a:t>SPREAD FOOTER BRIDGES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93E87DF-B07F-4C11-8C23-B492C3B719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152" y="6080932"/>
            <a:ext cx="805145" cy="5187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BA9570-5C5A-40D3-964C-19AE991A94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275" y="6080933"/>
            <a:ext cx="1351220" cy="51874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AD3B23C-CDE0-4892-9CE8-F472AFD8FECA}"/>
              </a:ext>
            </a:extLst>
          </p:cNvPr>
          <p:cNvSpPr txBox="1"/>
          <p:nvPr/>
        </p:nvSpPr>
        <p:spPr>
          <a:xfrm>
            <a:off x="176091" y="160458"/>
            <a:ext cx="2868743" cy="1292516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</a:rPr>
              <a:t>Dirt Gravel and Low Volume Road Program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</a:rPr>
              <a:t> </a:t>
            </a:r>
            <a:endParaRPr lang="en-US" sz="3000" kern="0" dirty="0">
              <a:solidFill>
                <a:srgbClr val="FFFFFF"/>
              </a:solidFill>
              <a:latin typeface="Gill Sans MT"/>
            </a:endParaRPr>
          </a:p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</a:rPr>
              <a:t>January 19, 2023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9703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ground, rock&#10;&#10;Description automatically generated">
            <a:extLst>
              <a:ext uri="{FF2B5EF4-FFF2-40B4-BE49-F238E27FC236}">
                <a16:creationId xmlns:a16="http://schemas.microsoft.com/office/drawing/2014/main" id="{6A841CCE-9309-3167-0B65-A31D4AED6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9"/>
          <a:stretch/>
        </p:blipFill>
        <p:spPr>
          <a:xfrm>
            <a:off x="-535329" y="600338"/>
            <a:ext cx="12645042" cy="8053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Spread Footer Foundations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B0B211-628D-760C-AA32-155EF6D57229}"/>
              </a:ext>
            </a:extLst>
          </p:cNvPr>
          <p:cNvCxnSpPr/>
          <p:nvPr/>
        </p:nvCxnSpPr>
        <p:spPr>
          <a:xfrm flipV="1">
            <a:off x="7974842" y="2815988"/>
            <a:ext cx="1560394" cy="466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CBCC78-3E48-6DCE-00FD-67AE83189D35}"/>
              </a:ext>
            </a:extLst>
          </p:cNvPr>
          <p:cNvSpPr txBox="1"/>
          <p:nvPr/>
        </p:nvSpPr>
        <p:spPr>
          <a:xfrm>
            <a:off x="8948381" y="2631322"/>
            <a:ext cx="309007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Existing Road Surface Elevation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F61718-D623-39F7-F037-1D343FEDFD52}"/>
              </a:ext>
            </a:extLst>
          </p:cNvPr>
          <p:cNvCxnSpPr/>
          <p:nvPr/>
        </p:nvCxnSpPr>
        <p:spPr>
          <a:xfrm flipV="1">
            <a:off x="7974842" y="3738948"/>
            <a:ext cx="1560394" cy="4664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2C71990-EF31-5979-4E0A-B791807357FD}"/>
              </a:ext>
            </a:extLst>
          </p:cNvPr>
          <p:cNvSpPr txBox="1"/>
          <p:nvPr/>
        </p:nvSpPr>
        <p:spPr>
          <a:xfrm>
            <a:off x="9398757" y="3530960"/>
            <a:ext cx="191821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Existing Road Base</a:t>
            </a:r>
          </a:p>
        </p:txBody>
      </p:sp>
    </p:spTree>
    <p:extLst>
      <p:ext uri="{BB962C8B-B14F-4D97-AF65-F5344CB8AC3E}">
        <p14:creationId xmlns:p14="http://schemas.microsoft.com/office/powerpoint/2010/main" val="1566110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64F524BB-0EE4-4C9D-2D3D-26925AE2B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" y="-66939"/>
            <a:ext cx="12685723" cy="95142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Spread Footer Foundations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130AA1-8488-85F5-BBC9-529ACA5FF8A3}"/>
              </a:ext>
            </a:extLst>
          </p:cNvPr>
          <p:cNvSpPr/>
          <p:nvPr/>
        </p:nvSpPr>
        <p:spPr>
          <a:xfrm>
            <a:off x="3275463" y="3129887"/>
            <a:ext cx="4790364" cy="186519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F5FB770-0038-F7F3-319A-6D1830BCA745}"/>
              </a:ext>
            </a:extLst>
          </p:cNvPr>
          <p:cNvSpPr/>
          <p:nvPr/>
        </p:nvSpPr>
        <p:spPr>
          <a:xfrm>
            <a:off x="1097316" y="2993409"/>
            <a:ext cx="9671713" cy="2010770"/>
          </a:xfrm>
          <a:custGeom>
            <a:avLst/>
            <a:gdLst>
              <a:gd name="connsiteX0" fmla="*/ 759725 w 9671713"/>
              <a:gd name="connsiteY0" fmla="*/ 50041 h 2010770"/>
              <a:gd name="connsiteX1" fmla="*/ 9671713 w 9671713"/>
              <a:gd name="connsiteY1" fmla="*/ 0 h 2010770"/>
              <a:gd name="connsiteX2" fmla="*/ 7651844 w 9671713"/>
              <a:gd name="connsiteY2" fmla="*/ 2010770 h 2010770"/>
              <a:gd name="connsiteX3" fmla="*/ 1100919 w 9671713"/>
              <a:gd name="connsiteY3" fmla="*/ 1910686 h 2010770"/>
              <a:gd name="connsiteX4" fmla="*/ 0 w 9671713"/>
              <a:gd name="connsiteY4" fmla="*/ 100083 h 2010770"/>
              <a:gd name="connsiteX5" fmla="*/ 759725 w 9671713"/>
              <a:gd name="connsiteY5" fmla="*/ 50041 h 20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1713" h="2010770">
                <a:moveTo>
                  <a:pt x="759725" y="50041"/>
                </a:moveTo>
                <a:lnTo>
                  <a:pt x="9671713" y="0"/>
                </a:lnTo>
                <a:lnTo>
                  <a:pt x="7651844" y="2010770"/>
                </a:lnTo>
                <a:lnTo>
                  <a:pt x="1100919" y="1910686"/>
                </a:lnTo>
                <a:lnTo>
                  <a:pt x="0" y="100083"/>
                </a:lnTo>
                <a:lnTo>
                  <a:pt x="759725" y="5004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29155-DD8E-ED73-1F63-D5EE3A1A9C09}"/>
              </a:ext>
            </a:extLst>
          </p:cNvPr>
          <p:cNvSpPr txBox="1"/>
          <p:nvPr/>
        </p:nvSpPr>
        <p:spPr>
          <a:xfrm>
            <a:off x="1422971" y="2945221"/>
            <a:ext cx="263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Spread Footer Foundation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DE727-5285-228D-6253-473894110057}"/>
              </a:ext>
            </a:extLst>
          </p:cNvPr>
          <p:cNvSpPr txBox="1"/>
          <p:nvPr/>
        </p:nvSpPr>
        <p:spPr>
          <a:xfrm>
            <a:off x="4251346" y="3998794"/>
            <a:ext cx="283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Traditional Bridge Abutment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10A78F-B075-5C1A-6622-806B19FE1D8C}"/>
              </a:ext>
            </a:extLst>
          </p:cNvPr>
          <p:cNvCxnSpPr>
            <a:cxnSpLocks/>
          </p:cNvCxnSpPr>
          <p:nvPr/>
        </p:nvCxnSpPr>
        <p:spPr>
          <a:xfrm flipH="1" flipV="1">
            <a:off x="7124131" y="4103426"/>
            <a:ext cx="1901588" cy="130108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E3C51-D471-7433-7797-F03F42E56540}"/>
              </a:ext>
            </a:extLst>
          </p:cNvPr>
          <p:cNvCxnSpPr>
            <a:cxnSpLocks/>
          </p:cNvCxnSpPr>
          <p:nvPr/>
        </p:nvCxnSpPr>
        <p:spPr>
          <a:xfrm flipV="1">
            <a:off x="1844250" y="4249003"/>
            <a:ext cx="1740562" cy="959366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2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FAF49"/>
                </a:solidFill>
                <a:latin typeface="Calibri" panose="020F0502020204030204"/>
              </a:rPr>
              <a:t>When to Consider A Spread Footer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0" y="386875"/>
            <a:ext cx="12024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Bankfull</a:t>
            </a:r>
            <a:r>
              <a:rPr lang="en-US" sz="2400" dirty="0"/>
              <a:t> measurements that require structures 20’ span or greater </a:t>
            </a:r>
          </a:p>
          <a:p>
            <a:r>
              <a:rPr lang="en-US" sz="2400" dirty="0"/>
              <a:t>	*~16.25 </a:t>
            </a:r>
            <a:r>
              <a:rPr lang="en-US" sz="2400" dirty="0" err="1"/>
              <a:t>Bankfull</a:t>
            </a:r>
            <a:r>
              <a:rPr lang="en-US" sz="2400" dirty="0"/>
              <a:t>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Areas that require additional opening area to meet the Q100 at 80% of the structure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Areas where the vertical rise is limited for roadway elevation but additional span (width) is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Stream channels that exceed 4% continuity slope and require a bottomless structure</a:t>
            </a:r>
          </a:p>
        </p:txBody>
      </p:sp>
    </p:spTree>
    <p:extLst>
      <p:ext uri="{BB962C8B-B14F-4D97-AF65-F5344CB8AC3E}">
        <p14:creationId xmlns:p14="http://schemas.microsoft.com/office/powerpoint/2010/main" val="75900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FAF49"/>
                </a:solidFill>
                <a:latin typeface="Calibri" panose="020F0502020204030204"/>
              </a:rPr>
              <a:t>Pros &amp; Cons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0" y="556025"/>
            <a:ext cx="12024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Reduced depth of excavation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Less concrete and sequential concrete pours = less concrete cure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Expedited installation schedule = less environmental and community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structure capacity, better flood resiliency, lower maintenance requirements</a:t>
            </a:r>
          </a:p>
          <a:p>
            <a:endParaRPr lang="en-US" sz="2400" dirty="0"/>
          </a:p>
          <a:p>
            <a:r>
              <a:rPr lang="en-US" sz="2400" b="1" u="sng" dirty="0"/>
              <a:t>Cons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Longer bridge spans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Cost analysis to determine if reduction in abutment costs offsets additional structure length expense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Alternative design approach from Penn DOT Standard – may require additional discussion and coordination with design engineer and bridge inspectors.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451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8567959D-B089-93B9-2018-0F833D3B4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1843" y="-908076"/>
            <a:ext cx="6857999" cy="8674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6BB9-66C7-4574-93C3-2F62A2830FA5}"/>
              </a:ext>
            </a:extLst>
          </p:cNvPr>
          <p:cNvSpPr/>
          <p:nvPr/>
        </p:nvSpPr>
        <p:spPr>
          <a:xfrm>
            <a:off x="-1" y="5902198"/>
            <a:ext cx="4733926" cy="955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22054-747D-4435-9C13-EA91DB55DD84}"/>
              </a:ext>
            </a:extLst>
          </p:cNvPr>
          <p:cNvSpPr/>
          <p:nvPr/>
        </p:nvSpPr>
        <p:spPr>
          <a:xfrm>
            <a:off x="0" y="0"/>
            <a:ext cx="7207223" cy="6866982"/>
          </a:xfrm>
          <a:custGeom>
            <a:avLst/>
            <a:gdLst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0 w 7204048"/>
              <a:gd name="connsiteY3" fmla="*/ 6858000 h 6858000"/>
              <a:gd name="connsiteX4" fmla="*/ 0 w 7204048"/>
              <a:gd name="connsiteY4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0 w 7204048"/>
              <a:gd name="connsiteY4" fmla="*/ 6858000 h 6858000"/>
              <a:gd name="connsiteX5" fmla="*/ 0 w 7204048"/>
              <a:gd name="connsiteY5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0 w 7204048"/>
              <a:gd name="connsiteY5" fmla="*/ 6858000 h 6858000"/>
              <a:gd name="connsiteX6" fmla="*/ 0 w 7204048"/>
              <a:gd name="connsiteY6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0 w 7204048"/>
              <a:gd name="connsiteY6" fmla="*/ 6858000 h 6858000"/>
              <a:gd name="connsiteX7" fmla="*/ 0 w 7204048"/>
              <a:gd name="connsiteY7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3505194 w 7204048"/>
              <a:gd name="connsiteY5" fmla="*/ 6381750 h 6858000"/>
              <a:gd name="connsiteX6" fmla="*/ 2749544 w 7204048"/>
              <a:gd name="connsiteY6" fmla="*/ 6213475 h 6858000"/>
              <a:gd name="connsiteX7" fmla="*/ 1816094 w 7204048"/>
              <a:gd name="connsiteY7" fmla="*/ 6105525 h 6858000"/>
              <a:gd name="connsiteX8" fmla="*/ 0 w 7204048"/>
              <a:gd name="connsiteY8" fmla="*/ 6858000 h 6858000"/>
              <a:gd name="connsiteX9" fmla="*/ 0 w 7204048"/>
              <a:gd name="connsiteY9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36994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7223" h="6858000">
                <a:moveTo>
                  <a:pt x="3175" y="0"/>
                </a:moveTo>
                <a:lnTo>
                  <a:pt x="7207223" y="0"/>
                </a:lnTo>
                <a:lnTo>
                  <a:pt x="7207223" y="6858000"/>
                </a:lnTo>
                <a:lnTo>
                  <a:pt x="4352919" y="6858000"/>
                </a:lnTo>
                <a:cubicBezTo>
                  <a:pt x="4245502" y="6710363"/>
                  <a:pt x="4274602" y="6743700"/>
                  <a:pt x="4203694" y="6683375"/>
                </a:cubicBezTo>
                <a:cubicBezTo>
                  <a:pt x="4132786" y="6629400"/>
                  <a:pt x="4060289" y="6589713"/>
                  <a:pt x="3936994" y="6534150"/>
                </a:cubicBezTo>
                <a:cubicBezTo>
                  <a:pt x="3878522" y="6503495"/>
                  <a:pt x="3820319" y="6482038"/>
                  <a:pt x="3750469" y="6456638"/>
                </a:cubicBezTo>
                <a:cubicBezTo>
                  <a:pt x="3680619" y="6431238"/>
                  <a:pt x="3691726" y="6429411"/>
                  <a:pt x="3508369" y="6381750"/>
                </a:cubicBezTo>
                <a:cubicBezTo>
                  <a:pt x="3325012" y="6334089"/>
                  <a:pt x="3041644" y="6265333"/>
                  <a:pt x="2752719" y="6213475"/>
                </a:cubicBezTo>
                <a:cubicBezTo>
                  <a:pt x="2509302" y="6175375"/>
                  <a:pt x="2281761" y="6134100"/>
                  <a:pt x="1879594" y="6099175"/>
                </a:cubicBezTo>
                <a:cubicBezTo>
                  <a:pt x="1607603" y="6073246"/>
                  <a:pt x="1510766" y="6067954"/>
                  <a:pt x="1327145" y="6054725"/>
                </a:cubicBezTo>
                <a:cubicBezTo>
                  <a:pt x="1143524" y="6041496"/>
                  <a:pt x="904340" y="6033029"/>
                  <a:pt x="717545" y="6026150"/>
                </a:cubicBezTo>
                <a:cubicBezTo>
                  <a:pt x="530750" y="6019271"/>
                  <a:pt x="639233" y="6017154"/>
                  <a:pt x="0" y="6016625"/>
                </a:cubicBezTo>
                <a:cubicBezTo>
                  <a:pt x="1058" y="4011083"/>
                  <a:pt x="2117" y="2005542"/>
                  <a:pt x="3175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C4BBE-1946-4ACF-84F8-5934DA09E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6" y="6156315"/>
            <a:ext cx="993775" cy="654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F61E8-7390-47C7-B128-E956EDEE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40" y="6172451"/>
            <a:ext cx="1742486" cy="638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05C78F-0002-4055-B467-DE114D43D050}"/>
              </a:ext>
            </a:extLst>
          </p:cNvPr>
          <p:cNvSpPr txBox="1">
            <a:spLocks/>
          </p:cNvSpPr>
          <p:nvPr/>
        </p:nvSpPr>
        <p:spPr>
          <a:xfrm>
            <a:off x="81887" y="741578"/>
            <a:ext cx="7125336" cy="49040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vs. Traditional Abutments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When to Consider a Spread Footer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Pros &amp; Cons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rgbClr val="FFFF00"/>
                </a:solidFill>
              </a:rPr>
              <a:t>Spread Footer Project Installation Sequence - Barr Road, Indiana County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Clarion County </a:t>
            </a:r>
            <a:r>
              <a:rPr lang="en-US" sz="3600" b="1" dirty="0" err="1">
                <a:solidFill>
                  <a:schemeClr val="bg1"/>
                </a:solidFill>
              </a:rPr>
              <a:t>Gowdy</a:t>
            </a:r>
            <a:r>
              <a:rPr lang="en-US" sz="3600" b="1" dirty="0">
                <a:solidFill>
                  <a:schemeClr val="bg1"/>
                </a:solidFill>
              </a:rPr>
              <a:t>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Warren County Stoddard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079B-B960-79C5-6256-09B4F1EA1A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6026" y="3214536"/>
            <a:ext cx="6857999" cy="42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1043-F362-CB0C-215B-00EF298E6D8E}"/>
              </a:ext>
            </a:extLst>
          </p:cNvPr>
          <p:cNvSpPr txBox="1"/>
          <p:nvPr/>
        </p:nvSpPr>
        <p:spPr>
          <a:xfrm>
            <a:off x="-69844" y="95393"/>
            <a:ext cx="6924675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>
                <a:solidFill>
                  <a:srgbClr val="FFFF00"/>
                </a:solidFill>
              </a:rPr>
              <a:t>SPREAD FOOTER BRIDGES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5250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03886917-17ED-4930-A2FF-3703E0E8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121A8-F8AF-40DA-8BB7-4FA6B0A62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Indiana County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2A208-4ECE-4CF6-9657-BA1E12F86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4"/>
            <a:ext cx="4330262" cy="1257211"/>
          </a:xfrm>
        </p:spPr>
        <p:txBody>
          <a:bodyPr>
            <a:normAutofit/>
          </a:bodyPr>
          <a:lstStyle/>
          <a:p>
            <a:r>
              <a:rPr lang="en-US" sz="2000" dirty="0"/>
              <a:t>Green Township Barr Road </a:t>
            </a:r>
          </a:p>
          <a:p>
            <a:r>
              <a:rPr lang="en-US" sz="2000" dirty="0"/>
              <a:t>Spring 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50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Existing Inlet </a:t>
            </a:r>
            <a:br>
              <a:rPr lang="en-US" sz="2800" dirty="0">
                <a:solidFill>
                  <a:srgbClr val="262626"/>
                </a:solidFill>
              </a:rPr>
            </a:b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5’ Round Plastic Pipe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8730C6-AC08-BB55-1146-ED2602941ACE}"/>
              </a:ext>
            </a:extLst>
          </p:cNvPr>
          <p:cNvCxnSpPr>
            <a:cxnSpLocks/>
          </p:cNvCxnSpPr>
          <p:nvPr/>
        </p:nvCxnSpPr>
        <p:spPr>
          <a:xfrm flipV="1">
            <a:off x="1769659" y="3429000"/>
            <a:ext cx="3002508" cy="2381767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16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Existing Inlet </a:t>
            </a:r>
            <a:br>
              <a:rPr lang="en-US" sz="2800" dirty="0">
                <a:solidFill>
                  <a:srgbClr val="262626"/>
                </a:solidFill>
              </a:rPr>
            </a:b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5’ Round Plastic Pipe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A56782-A1FD-1A33-96A1-494EBD469469}"/>
              </a:ext>
            </a:extLst>
          </p:cNvPr>
          <p:cNvCxnSpPr>
            <a:cxnSpLocks/>
          </p:cNvCxnSpPr>
          <p:nvPr/>
        </p:nvCxnSpPr>
        <p:spPr>
          <a:xfrm flipV="1">
            <a:off x="5222543" y="1601337"/>
            <a:ext cx="272956" cy="4117075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95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Existing Inlet</a:t>
            </a:r>
          </a:p>
        </p:txBody>
      </p:sp>
    </p:spTree>
    <p:extLst>
      <p:ext uri="{BB962C8B-B14F-4D97-AF65-F5344CB8AC3E}">
        <p14:creationId xmlns:p14="http://schemas.microsoft.com/office/powerpoint/2010/main" val="333752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ream in the woods&#10;&#10;Description automatically generated with low confidence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Upstream Conditions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BAFB83-039C-1EA7-D153-3D8C34BF3843}"/>
              </a:ext>
            </a:extLst>
          </p:cNvPr>
          <p:cNvCxnSpPr>
            <a:cxnSpLocks/>
          </p:cNvCxnSpPr>
          <p:nvPr/>
        </p:nvCxnSpPr>
        <p:spPr>
          <a:xfrm>
            <a:off x="4722125" y="2233684"/>
            <a:ext cx="3461982" cy="3184477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20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8567959D-B089-93B9-2018-0F833D3B4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1843" y="-908076"/>
            <a:ext cx="6857999" cy="8674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6BB9-66C7-4574-93C3-2F62A2830FA5}"/>
              </a:ext>
            </a:extLst>
          </p:cNvPr>
          <p:cNvSpPr/>
          <p:nvPr/>
        </p:nvSpPr>
        <p:spPr>
          <a:xfrm>
            <a:off x="-1" y="5902198"/>
            <a:ext cx="4733926" cy="955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22054-747D-4435-9C13-EA91DB55DD84}"/>
              </a:ext>
            </a:extLst>
          </p:cNvPr>
          <p:cNvSpPr/>
          <p:nvPr/>
        </p:nvSpPr>
        <p:spPr>
          <a:xfrm>
            <a:off x="0" y="0"/>
            <a:ext cx="7207223" cy="6866982"/>
          </a:xfrm>
          <a:custGeom>
            <a:avLst/>
            <a:gdLst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0 w 7204048"/>
              <a:gd name="connsiteY3" fmla="*/ 6858000 h 6858000"/>
              <a:gd name="connsiteX4" fmla="*/ 0 w 7204048"/>
              <a:gd name="connsiteY4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0 w 7204048"/>
              <a:gd name="connsiteY4" fmla="*/ 6858000 h 6858000"/>
              <a:gd name="connsiteX5" fmla="*/ 0 w 7204048"/>
              <a:gd name="connsiteY5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0 w 7204048"/>
              <a:gd name="connsiteY5" fmla="*/ 6858000 h 6858000"/>
              <a:gd name="connsiteX6" fmla="*/ 0 w 7204048"/>
              <a:gd name="connsiteY6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0 w 7204048"/>
              <a:gd name="connsiteY6" fmla="*/ 6858000 h 6858000"/>
              <a:gd name="connsiteX7" fmla="*/ 0 w 7204048"/>
              <a:gd name="connsiteY7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3505194 w 7204048"/>
              <a:gd name="connsiteY5" fmla="*/ 6381750 h 6858000"/>
              <a:gd name="connsiteX6" fmla="*/ 2749544 w 7204048"/>
              <a:gd name="connsiteY6" fmla="*/ 6213475 h 6858000"/>
              <a:gd name="connsiteX7" fmla="*/ 1816094 w 7204048"/>
              <a:gd name="connsiteY7" fmla="*/ 6105525 h 6858000"/>
              <a:gd name="connsiteX8" fmla="*/ 0 w 7204048"/>
              <a:gd name="connsiteY8" fmla="*/ 6858000 h 6858000"/>
              <a:gd name="connsiteX9" fmla="*/ 0 w 7204048"/>
              <a:gd name="connsiteY9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36994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7223" h="6858000">
                <a:moveTo>
                  <a:pt x="3175" y="0"/>
                </a:moveTo>
                <a:lnTo>
                  <a:pt x="7207223" y="0"/>
                </a:lnTo>
                <a:lnTo>
                  <a:pt x="7207223" y="6858000"/>
                </a:lnTo>
                <a:lnTo>
                  <a:pt x="4352919" y="6858000"/>
                </a:lnTo>
                <a:cubicBezTo>
                  <a:pt x="4245502" y="6710363"/>
                  <a:pt x="4274602" y="6743700"/>
                  <a:pt x="4203694" y="6683375"/>
                </a:cubicBezTo>
                <a:cubicBezTo>
                  <a:pt x="4132786" y="6629400"/>
                  <a:pt x="4060289" y="6589713"/>
                  <a:pt x="3936994" y="6534150"/>
                </a:cubicBezTo>
                <a:cubicBezTo>
                  <a:pt x="3878522" y="6503495"/>
                  <a:pt x="3820319" y="6482038"/>
                  <a:pt x="3750469" y="6456638"/>
                </a:cubicBezTo>
                <a:cubicBezTo>
                  <a:pt x="3680619" y="6431238"/>
                  <a:pt x="3691726" y="6429411"/>
                  <a:pt x="3508369" y="6381750"/>
                </a:cubicBezTo>
                <a:cubicBezTo>
                  <a:pt x="3325012" y="6334089"/>
                  <a:pt x="3041644" y="6265333"/>
                  <a:pt x="2752719" y="6213475"/>
                </a:cubicBezTo>
                <a:cubicBezTo>
                  <a:pt x="2509302" y="6175375"/>
                  <a:pt x="2281761" y="6134100"/>
                  <a:pt x="1879594" y="6099175"/>
                </a:cubicBezTo>
                <a:cubicBezTo>
                  <a:pt x="1607603" y="6073246"/>
                  <a:pt x="1510766" y="6067954"/>
                  <a:pt x="1327145" y="6054725"/>
                </a:cubicBezTo>
                <a:cubicBezTo>
                  <a:pt x="1143524" y="6041496"/>
                  <a:pt x="904340" y="6033029"/>
                  <a:pt x="717545" y="6026150"/>
                </a:cubicBezTo>
                <a:cubicBezTo>
                  <a:pt x="530750" y="6019271"/>
                  <a:pt x="639233" y="6017154"/>
                  <a:pt x="0" y="6016625"/>
                </a:cubicBezTo>
                <a:cubicBezTo>
                  <a:pt x="1058" y="4011083"/>
                  <a:pt x="2117" y="2005542"/>
                  <a:pt x="3175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C4BBE-1946-4ACF-84F8-5934DA09E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6" y="6156315"/>
            <a:ext cx="993775" cy="654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F61E8-7390-47C7-B128-E956EDEE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40" y="6172451"/>
            <a:ext cx="1742486" cy="638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05C78F-0002-4055-B467-DE114D43D050}"/>
              </a:ext>
            </a:extLst>
          </p:cNvPr>
          <p:cNvSpPr txBox="1">
            <a:spLocks/>
          </p:cNvSpPr>
          <p:nvPr/>
        </p:nvSpPr>
        <p:spPr>
          <a:xfrm>
            <a:off x="81887" y="741578"/>
            <a:ext cx="7125336" cy="49040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rgbClr val="FFFF00"/>
                </a:solidFill>
              </a:rPr>
              <a:t>Spread Footer vs. Traditional Abutments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</a:rPr>
              <a:t>When to Consider a Spread Footer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</a:rPr>
              <a:t>Pros &amp; Cons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Project Installation Sequence - Barr Road, Indiana County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Clarion County </a:t>
            </a:r>
            <a:r>
              <a:rPr lang="en-US" sz="3600" b="1" dirty="0" err="1">
                <a:solidFill>
                  <a:schemeClr val="bg1"/>
                </a:solidFill>
              </a:rPr>
              <a:t>Gowdy</a:t>
            </a:r>
            <a:r>
              <a:rPr lang="en-US" sz="3600" b="1" dirty="0">
                <a:solidFill>
                  <a:schemeClr val="bg1"/>
                </a:solidFill>
              </a:rPr>
              <a:t>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Warren County Stoddard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079B-B960-79C5-6256-09B4F1EA1A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6026" y="3214536"/>
            <a:ext cx="6857999" cy="42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1043-F362-CB0C-215B-00EF298E6D8E}"/>
              </a:ext>
            </a:extLst>
          </p:cNvPr>
          <p:cNvSpPr txBox="1"/>
          <p:nvPr/>
        </p:nvSpPr>
        <p:spPr>
          <a:xfrm>
            <a:off x="-69844" y="95393"/>
            <a:ext cx="6924675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>
                <a:solidFill>
                  <a:srgbClr val="FFFF00"/>
                </a:solidFill>
              </a:rPr>
              <a:t>SPREAD FOOTER BRIDGES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1575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Existing Structure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 Downstream Outlet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AD7DF8-B0CB-02F3-35A5-21535B660650}"/>
              </a:ext>
            </a:extLst>
          </p:cNvPr>
          <p:cNvCxnSpPr>
            <a:cxnSpLocks/>
          </p:cNvCxnSpPr>
          <p:nvPr/>
        </p:nvCxnSpPr>
        <p:spPr>
          <a:xfrm>
            <a:off x="6027761" y="3868236"/>
            <a:ext cx="0" cy="1718248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3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Existing Structure Outlet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 Downstream Conditions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25716D3-7549-A41E-A92F-ADA62E062F1E}"/>
              </a:ext>
            </a:extLst>
          </p:cNvPr>
          <p:cNvCxnSpPr>
            <a:cxnSpLocks/>
          </p:cNvCxnSpPr>
          <p:nvPr/>
        </p:nvCxnSpPr>
        <p:spPr>
          <a:xfrm flipV="1">
            <a:off x="4435522" y="1742364"/>
            <a:ext cx="1091821" cy="2911523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169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Existing Conditions 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Roadway Approach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E7A6CF-2628-095F-2700-A4D9F363F336}"/>
              </a:ext>
            </a:extLst>
          </p:cNvPr>
          <p:cNvCxnSpPr/>
          <p:nvPr/>
        </p:nvCxnSpPr>
        <p:spPr>
          <a:xfrm>
            <a:off x="4067033" y="1028131"/>
            <a:ext cx="1924334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D3EC9C-01D7-51B2-D433-5D9D2D81DCA6}"/>
              </a:ext>
            </a:extLst>
          </p:cNvPr>
          <p:cNvCxnSpPr>
            <a:cxnSpLocks/>
          </p:cNvCxnSpPr>
          <p:nvPr/>
        </p:nvCxnSpPr>
        <p:spPr>
          <a:xfrm>
            <a:off x="-43218" y="4901821"/>
            <a:ext cx="12235218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1134A8-D1D0-4966-B3B5-7159FFD4D7F3}"/>
              </a:ext>
            </a:extLst>
          </p:cNvPr>
          <p:cNvCxnSpPr>
            <a:cxnSpLocks/>
          </p:cNvCxnSpPr>
          <p:nvPr/>
        </p:nvCxnSpPr>
        <p:spPr>
          <a:xfrm flipH="1">
            <a:off x="7060441" y="4194413"/>
            <a:ext cx="2997958" cy="0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6EE353-CF83-9461-4CA5-2765E3A90788}"/>
              </a:ext>
            </a:extLst>
          </p:cNvPr>
          <p:cNvCxnSpPr>
            <a:cxnSpLocks/>
          </p:cNvCxnSpPr>
          <p:nvPr/>
        </p:nvCxnSpPr>
        <p:spPr>
          <a:xfrm flipH="1">
            <a:off x="5634251" y="3037863"/>
            <a:ext cx="2997958" cy="0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FED4BF-CFF3-5D2D-DBC5-BFF41FDF329C}"/>
              </a:ext>
            </a:extLst>
          </p:cNvPr>
          <p:cNvCxnSpPr>
            <a:cxnSpLocks/>
          </p:cNvCxnSpPr>
          <p:nvPr/>
        </p:nvCxnSpPr>
        <p:spPr>
          <a:xfrm flipH="1">
            <a:off x="4442346" y="2063087"/>
            <a:ext cx="2997958" cy="0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899C6A-342B-8C6E-3BCE-4F09E7DA0557}"/>
              </a:ext>
            </a:extLst>
          </p:cNvPr>
          <p:cNvCxnSpPr>
            <a:cxnSpLocks/>
          </p:cNvCxnSpPr>
          <p:nvPr/>
        </p:nvCxnSpPr>
        <p:spPr>
          <a:xfrm flipH="1">
            <a:off x="3582537" y="1407995"/>
            <a:ext cx="2997958" cy="0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230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Existing Conditions 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Roadway Approach</a:t>
            </a:r>
          </a:p>
        </p:txBody>
      </p:sp>
    </p:spTree>
    <p:extLst>
      <p:ext uri="{BB962C8B-B14F-4D97-AF65-F5344CB8AC3E}">
        <p14:creationId xmlns:p14="http://schemas.microsoft.com/office/powerpoint/2010/main" val="1665708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0" y="4684611"/>
            <a:ext cx="1969641" cy="196808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Proposed Plan</a:t>
            </a:r>
          </a:p>
        </p:txBody>
      </p:sp>
    </p:spTree>
    <p:extLst>
      <p:ext uri="{BB962C8B-B14F-4D97-AF65-F5344CB8AC3E}">
        <p14:creationId xmlns:p14="http://schemas.microsoft.com/office/powerpoint/2010/main" val="4010840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8" y="94593"/>
            <a:ext cx="1969641" cy="196808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Proposed Plan</a:t>
            </a:r>
          </a:p>
        </p:txBody>
      </p:sp>
    </p:spTree>
    <p:extLst>
      <p:ext uri="{BB962C8B-B14F-4D97-AF65-F5344CB8AC3E}">
        <p14:creationId xmlns:p14="http://schemas.microsoft.com/office/powerpoint/2010/main" val="239277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39" y="274770"/>
            <a:ext cx="1969641" cy="196808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Proposed Plan</a:t>
            </a:r>
          </a:p>
        </p:txBody>
      </p:sp>
    </p:spTree>
    <p:extLst>
      <p:ext uri="{BB962C8B-B14F-4D97-AF65-F5344CB8AC3E}">
        <p14:creationId xmlns:p14="http://schemas.microsoft.com/office/powerpoint/2010/main" val="3034746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 Foundation Excavation</a:t>
            </a:r>
          </a:p>
        </p:txBody>
      </p:sp>
    </p:spTree>
    <p:extLst>
      <p:ext uri="{BB962C8B-B14F-4D97-AF65-F5344CB8AC3E}">
        <p14:creationId xmlns:p14="http://schemas.microsoft.com/office/powerpoint/2010/main" val="259980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 Foundation Excavation &amp; Drainage</a:t>
            </a:r>
          </a:p>
        </p:txBody>
      </p:sp>
    </p:spTree>
    <p:extLst>
      <p:ext uri="{BB962C8B-B14F-4D97-AF65-F5344CB8AC3E}">
        <p14:creationId xmlns:p14="http://schemas.microsoft.com/office/powerpoint/2010/main" val="514660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 Foundation Excavation &amp; Drainage</a:t>
            </a:r>
          </a:p>
        </p:txBody>
      </p:sp>
    </p:spTree>
    <p:extLst>
      <p:ext uri="{BB962C8B-B14F-4D97-AF65-F5344CB8AC3E}">
        <p14:creationId xmlns:p14="http://schemas.microsoft.com/office/powerpoint/2010/main" val="379464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Traditional Bridge Abutments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 descr="McCormick Taylor | SCOUR CRITICAL BRIDGE FLOOD MONITORING">
            <a:extLst>
              <a:ext uri="{FF2B5EF4-FFF2-40B4-BE49-F238E27FC236}">
                <a16:creationId xmlns:a16="http://schemas.microsoft.com/office/drawing/2014/main" id="{AF090722-26CA-8D78-9B53-CF691C92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117" y="902078"/>
            <a:ext cx="10048444" cy="50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B6170-3CBF-5A1E-A30E-F1526ED3ABF2}"/>
              </a:ext>
            </a:extLst>
          </p:cNvPr>
          <p:cNvSpPr txBox="1"/>
          <p:nvPr/>
        </p:nvSpPr>
        <p:spPr>
          <a:xfrm>
            <a:off x="10286803" y="5740478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McCormick Taylor</a:t>
            </a:r>
          </a:p>
        </p:txBody>
      </p:sp>
    </p:spTree>
    <p:extLst>
      <p:ext uri="{BB962C8B-B14F-4D97-AF65-F5344CB8AC3E}">
        <p14:creationId xmlns:p14="http://schemas.microsoft.com/office/powerpoint/2010/main" val="2345608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 Foundation Base Compaction</a:t>
            </a:r>
          </a:p>
        </p:txBody>
      </p:sp>
    </p:spTree>
    <p:extLst>
      <p:ext uri="{BB962C8B-B14F-4D97-AF65-F5344CB8AC3E}">
        <p14:creationId xmlns:p14="http://schemas.microsoft.com/office/powerpoint/2010/main" val="830745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 Foundation Based Prepared</a:t>
            </a:r>
          </a:p>
        </p:txBody>
      </p:sp>
    </p:spTree>
    <p:extLst>
      <p:ext uri="{BB962C8B-B14F-4D97-AF65-F5344CB8AC3E}">
        <p14:creationId xmlns:p14="http://schemas.microsoft.com/office/powerpoint/2010/main" val="1903865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</a:rPr>
              <a:t>River Left  Spread Footer Rebar Reinforcement</a:t>
            </a:r>
          </a:p>
        </p:txBody>
      </p:sp>
    </p:spTree>
    <p:extLst>
      <p:ext uri="{BB962C8B-B14F-4D97-AF65-F5344CB8AC3E}">
        <p14:creationId xmlns:p14="http://schemas.microsoft.com/office/powerpoint/2010/main" val="2447271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15" y="-2666985"/>
            <a:ext cx="6857990" cy="12191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</a:rPr>
              <a:t>River Left  Spread Footer Form and Rebar Reinforcement</a:t>
            </a:r>
          </a:p>
        </p:txBody>
      </p:sp>
    </p:spTree>
    <p:extLst>
      <p:ext uri="{BB962C8B-B14F-4D97-AF65-F5344CB8AC3E}">
        <p14:creationId xmlns:p14="http://schemas.microsoft.com/office/powerpoint/2010/main" val="1088808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9FE-89DE-45A2-8D29-8A35B65E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15" y="-2666985"/>
            <a:ext cx="6857990" cy="12191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Left  Spread Footer</a:t>
            </a:r>
          </a:p>
        </p:txBody>
      </p:sp>
    </p:spTree>
    <p:extLst>
      <p:ext uri="{BB962C8B-B14F-4D97-AF65-F5344CB8AC3E}">
        <p14:creationId xmlns:p14="http://schemas.microsoft.com/office/powerpoint/2010/main" val="1033256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CDF2C-41E4-F887-3ECD-643101655B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36" y="-555010"/>
            <a:ext cx="12278436" cy="9208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Temporary Stream Bypass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Stream Channel Restoration</a:t>
            </a:r>
          </a:p>
        </p:txBody>
      </p:sp>
    </p:spTree>
    <p:extLst>
      <p:ext uri="{BB962C8B-B14F-4D97-AF65-F5344CB8AC3E}">
        <p14:creationId xmlns:p14="http://schemas.microsoft.com/office/powerpoint/2010/main" val="3183754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Stream Channel Restoration and Streambank Stabilization</a:t>
            </a:r>
          </a:p>
        </p:txBody>
      </p:sp>
    </p:spTree>
    <p:extLst>
      <p:ext uri="{BB962C8B-B14F-4D97-AF65-F5344CB8AC3E}">
        <p14:creationId xmlns:p14="http://schemas.microsoft.com/office/powerpoint/2010/main" val="2237730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River Right  Spread Footer Framing</a:t>
            </a:r>
          </a:p>
        </p:txBody>
      </p:sp>
    </p:spTree>
    <p:extLst>
      <p:ext uri="{BB962C8B-B14F-4D97-AF65-F5344CB8AC3E}">
        <p14:creationId xmlns:p14="http://schemas.microsoft.com/office/powerpoint/2010/main" val="3037173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Completed Stream Channel Restoration &amp;   Streambank Stabilization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B9319E-CFFD-C8A7-BC10-C4E35FE76317}"/>
              </a:ext>
            </a:extLst>
          </p:cNvPr>
          <p:cNvSpPr/>
          <p:nvPr/>
        </p:nvSpPr>
        <p:spPr>
          <a:xfrm>
            <a:off x="4262651" y="4487769"/>
            <a:ext cx="7137779" cy="2290619"/>
          </a:xfrm>
          <a:custGeom>
            <a:avLst/>
            <a:gdLst>
              <a:gd name="connsiteX0" fmla="*/ 7137779 w 7137779"/>
              <a:gd name="connsiteY0" fmla="*/ 66034 h 2290619"/>
              <a:gd name="connsiteX1" fmla="*/ 4107976 w 7137779"/>
              <a:gd name="connsiteY1" fmla="*/ 38738 h 2290619"/>
              <a:gd name="connsiteX2" fmla="*/ 2411104 w 7137779"/>
              <a:gd name="connsiteY2" fmla="*/ 525509 h 2290619"/>
              <a:gd name="connsiteX3" fmla="*/ 0 w 7137779"/>
              <a:gd name="connsiteY3" fmla="*/ 2290619 h 229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7779" h="2290619">
                <a:moveTo>
                  <a:pt x="7137779" y="66034"/>
                </a:moveTo>
                <a:cubicBezTo>
                  <a:pt x="6016767" y="14096"/>
                  <a:pt x="4895755" y="-37841"/>
                  <a:pt x="4107976" y="38738"/>
                </a:cubicBezTo>
                <a:cubicBezTo>
                  <a:pt x="3320197" y="115317"/>
                  <a:pt x="3095767" y="150196"/>
                  <a:pt x="2411104" y="525509"/>
                </a:cubicBezTo>
                <a:cubicBezTo>
                  <a:pt x="1726441" y="900822"/>
                  <a:pt x="863220" y="1595720"/>
                  <a:pt x="0" y="229061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5285F5-62DC-A038-160D-4E6059167975}"/>
              </a:ext>
            </a:extLst>
          </p:cNvPr>
          <p:cNvSpPr/>
          <p:nvPr/>
        </p:nvSpPr>
        <p:spPr>
          <a:xfrm>
            <a:off x="4553803" y="1997122"/>
            <a:ext cx="3489278" cy="341194"/>
          </a:xfrm>
          <a:custGeom>
            <a:avLst/>
            <a:gdLst>
              <a:gd name="connsiteX0" fmla="*/ 0 w 3584812"/>
              <a:gd name="connsiteY0" fmla="*/ 341194 h 341194"/>
              <a:gd name="connsiteX1" fmla="*/ 900752 w 3584812"/>
              <a:gd name="connsiteY1" fmla="*/ 186519 h 341194"/>
              <a:gd name="connsiteX2" fmla="*/ 1910687 w 3584812"/>
              <a:gd name="connsiteY2" fmla="*/ 150125 h 341194"/>
              <a:gd name="connsiteX3" fmla="*/ 3584812 w 3584812"/>
              <a:gd name="connsiteY3" fmla="*/ 0 h 34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812" h="341194">
                <a:moveTo>
                  <a:pt x="0" y="341194"/>
                </a:moveTo>
                <a:cubicBezTo>
                  <a:pt x="291152" y="279779"/>
                  <a:pt x="582304" y="218364"/>
                  <a:pt x="900752" y="186519"/>
                </a:cubicBezTo>
                <a:cubicBezTo>
                  <a:pt x="1219200" y="154674"/>
                  <a:pt x="1463344" y="181212"/>
                  <a:pt x="1910687" y="150125"/>
                </a:cubicBezTo>
                <a:cubicBezTo>
                  <a:pt x="2358030" y="119038"/>
                  <a:pt x="2971421" y="59519"/>
                  <a:pt x="3584812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0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Delivery of </a:t>
            </a: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Pre-Fabricated Modular Bridge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~9:00 am</a:t>
            </a:r>
          </a:p>
        </p:txBody>
      </p:sp>
    </p:spTree>
    <p:extLst>
      <p:ext uri="{BB962C8B-B14F-4D97-AF65-F5344CB8AC3E}">
        <p14:creationId xmlns:p14="http://schemas.microsoft.com/office/powerpoint/2010/main" val="590728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Traditional Bridge Abutments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59C41-E946-C64F-25CF-01874EAD1170}"/>
              </a:ext>
            </a:extLst>
          </p:cNvPr>
          <p:cNvSpPr txBox="1"/>
          <p:nvPr/>
        </p:nvSpPr>
        <p:spPr>
          <a:xfrm>
            <a:off x="5067869" y="4299045"/>
            <a:ext cx="188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Flow Channel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A4A4ED-A116-EC90-397C-25F3978F195F}"/>
              </a:ext>
            </a:extLst>
          </p:cNvPr>
          <p:cNvGrpSpPr/>
          <p:nvPr/>
        </p:nvGrpSpPr>
        <p:grpSpPr>
          <a:xfrm>
            <a:off x="1746912" y="556025"/>
            <a:ext cx="8015845" cy="5792842"/>
            <a:chOff x="227462" y="828170"/>
            <a:chExt cx="6846628" cy="49123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2B5F26-6163-22C7-C455-B107F330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462" y="828170"/>
              <a:ext cx="6844637" cy="491230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47B6170-3CBF-5A1E-A30E-F1526ED3ABF2}"/>
                </a:ext>
              </a:extLst>
            </p:cNvPr>
            <p:cNvSpPr txBox="1"/>
            <p:nvPr/>
          </p:nvSpPr>
          <p:spPr>
            <a:xfrm>
              <a:off x="6259056" y="5525034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Wisconsin DOT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1ACC20-E28B-B77E-4744-6054AF78E021}"/>
                </a:ext>
              </a:extLst>
            </p:cNvPr>
            <p:cNvSpPr/>
            <p:nvPr/>
          </p:nvSpPr>
          <p:spPr>
            <a:xfrm>
              <a:off x="3775881" y="3798627"/>
              <a:ext cx="3298209" cy="982639"/>
            </a:xfrm>
            <a:custGeom>
              <a:avLst/>
              <a:gdLst>
                <a:gd name="connsiteX0" fmla="*/ 0 w 3298209"/>
                <a:gd name="connsiteY0" fmla="*/ 423080 h 982639"/>
                <a:gd name="connsiteX1" fmla="*/ 4549 w 3298209"/>
                <a:gd name="connsiteY1" fmla="*/ 0 h 982639"/>
                <a:gd name="connsiteX2" fmla="*/ 3293659 w 3298209"/>
                <a:gd name="connsiteY2" fmla="*/ 36394 h 982639"/>
                <a:gd name="connsiteX3" fmla="*/ 3298209 w 3298209"/>
                <a:gd name="connsiteY3" fmla="*/ 982639 h 982639"/>
                <a:gd name="connsiteX4" fmla="*/ 1323832 w 3298209"/>
                <a:gd name="connsiteY4" fmla="*/ 964442 h 982639"/>
                <a:gd name="connsiteX5" fmla="*/ 1319283 w 3298209"/>
                <a:gd name="connsiteY5" fmla="*/ 823415 h 982639"/>
                <a:gd name="connsiteX6" fmla="*/ 623247 w 3298209"/>
                <a:gd name="connsiteY6" fmla="*/ 477672 h 982639"/>
                <a:gd name="connsiteX7" fmla="*/ 0 w 3298209"/>
                <a:gd name="connsiteY7" fmla="*/ 423080 h 98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8209" h="982639">
                  <a:moveTo>
                    <a:pt x="0" y="423080"/>
                  </a:moveTo>
                  <a:cubicBezTo>
                    <a:pt x="1516" y="282053"/>
                    <a:pt x="3033" y="141027"/>
                    <a:pt x="4549" y="0"/>
                  </a:cubicBezTo>
                  <a:lnTo>
                    <a:pt x="3293659" y="36394"/>
                  </a:lnTo>
                  <a:cubicBezTo>
                    <a:pt x="3295176" y="351809"/>
                    <a:pt x="3296692" y="667224"/>
                    <a:pt x="3298209" y="982639"/>
                  </a:cubicBezTo>
                  <a:lnTo>
                    <a:pt x="1323832" y="964442"/>
                  </a:lnTo>
                  <a:lnTo>
                    <a:pt x="1319283" y="823415"/>
                  </a:lnTo>
                  <a:lnTo>
                    <a:pt x="623247" y="477672"/>
                  </a:lnTo>
                  <a:lnTo>
                    <a:pt x="0" y="42308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452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Placement of Bridge on Spread Footers</a:t>
            </a:r>
          </a:p>
        </p:txBody>
      </p:sp>
    </p:spTree>
    <p:extLst>
      <p:ext uri="{BB962C8B-B14F-4D97-AF65-F5344CB8AC3E}">
        <p14:creationId xmlns:p14="http://schemas.microsoft.com/office/powerpoint/2010/main" val="332995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Installation of Wood Deck</a:t>
            </a:r>
          </a:p>
        </p:txBody>
      </p:sp>
    </p:spTree>
    <p:extLst>
      <p:ext uri="{BB962C8B-B14F-4D97-AF65-F5344CB8AC3E}">
        <p14:creationId xmlns:p14="http://schemas.microsoft.com/office/powerpoint/2010/main" val="3514503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Installation of Wood Deck Panels</a:t>
            </a:r>
          </a:p>
        </p:txBody>
      </p:sp>
    </p:spTree>
    <p:extLst>
      <p:ext uri="{BB962C8B-B14F-4D97-AF65-F5344CB8AC3E}">
        <p14:creationId xmlns:p14="http://schemas.microsoft.com/office/powerpoint/2010/main" val="3858439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rgbClr val="262626"/>
                </a:solidFill>
              </a:rPr>
              <a:t>Securing of Wood Deck Panels to Superstructure</a:t>
            </a:r>
          </a:p>
        </p:txBody>
      </p:sp>
    </p:spTree>
    <p:extLst>
      <p:ext uri="{BB962C8B-B14F-4D97-AF65-F5344CB8AC3E}">
        <p14:creationId xmlns:p14="http://schemas.microsoft.com/office/powerpoint/2010/main" val="2008162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Expansion Anchor of Bridge to Spread Footers</a:t>
            </a:r>
          </a:p>
        </p:txBody>
      </p:sp>
    </p:spTree>
    <p:extLst>
      <p:ext uri="{BB962C8B-B14F-4D97-AF65-F5344CB8AC3E}">
        <p14:creationId xmlns:p14="http://schemas.microsoft.com/office/powerpoint/2010/main" val="2964412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5B96C-1838-FAF3-3F21-EC38384359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338" y="-390003"/>
            <a:ext cx="12346675" cy="9260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Fixed Attachment of Bridge Superstructure to Spread Footer </a:t>
            </a:r>
          </a:p>
        </p:txBody>
      </p:sp>
    </p:spTree>
    <p:extLst>
      <p:ext uri="{BB962C8B-B14F-4D97-AF65-F5344CB8AC3E}">
        <p14:creationId xmlns:p14="http://schemas.microsoft.com/office/powerpoint/2010/main" val="1929730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rgbClr val="262626"/>
                </a:solidFill>
              </a:rPr>
              <a:t>Bridge Superstructure</a:t>
            </a:r>
          </a:p>
        </p:txBody>
      </p:sp>
    </p:spTree>
    <p:extLst>
      <p:ext uri="{BB962C8B-B14F-4D97-AF65-F5344CB8AC3E}">
        <p14:creationId xmlns:p14="http://schemas.microsoft.com/office/powerpoint/2010/main" val="4108824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Bridge Deck &amp; Guide Rail Installation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~7:00 pm</a:t>
            </a:r>
          </a:p>
        </p:txBody>
      </p:sp>
    </p:spTree>
    <p:extLst>
      <p:ext uri="{BB962C8B-B14F-4D97-AF65-F5344CB8AC3E}">
        <p14:creationId xmlns:p14="http://schemas.microsoft.com/office/powerpoint/2010/main" val="2002771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Grading and Site Restoration Work</a:t>
            </a:r>
          </a:p>
        </p:txBody>
      </p:sp>
    </p:spTree>
    <p:extLst>
      <p:ext uri="{BB962C8B-B14F-4D97-AF65-F5344CB8AC3E}">
        <p14:creationId xmlns:p14="http://schemas.microsoft.com/office/powerpoint/2010/main" val="1855096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Stream Restoration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Low Water Level</a:t>
            </a:r>
            <a:br>
              <a:rPr lang="en-US" sz="2400" dirty="0">
                <a:solidFill>
                  <a:srgbClr val="262626"/>
                </a:solidFill>
              </a:rPr>
            </a:br>
            <a:endParaRPr lang="en-US" sz="2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area, dirty&#10;&#10;Description automatically generated">
            <a:extLst>
              <a:ext uri="{FF2B5EF4-FFF2-40B4-BE49-F238E27FC236}">
                <a16:creationId xmlns:a16="http://schemas.microsoft.com/office/drawing/2014/main" id="{408FB9A6-DB60-2483-2AC2-13C6409C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401" y="622846"/>
            <a:ext cx="12343107" cy="73131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Traditional Bridge Abutments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40FE3-AEAC-2CC4-C973-192EE8071C46}"/>
              </a:ext>
            </a:extLst>
          </p:cNvPr>
          <p:cNvCxnSpPr>
            <a:cxnSpLocks/>
          </p:cNvCxnSpPr>
          <p:nvPr/>
        </p:nvCxnSpPr>
        <p:spPr>
          <a:xfrm flipV="1">
            <a:off x="5682800" y="4039737"/>
            <a:ext cx="1129027" cy="2357360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E07A89C-E51E-FAF5-8199-2858C29D8496}"/>
              </a:ext>
            </a:extLst>
          </p:cNvPr>
          <p:cNvSpPr/>
          <p:nvPr/>
        </p:nvSpPr>
        <p:spPr>
          <a:xfrm>
            <a:off x="7636565" y="4583647"/>
            <a:ext cx="3099594" cy="1610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DD317B-5E56-2381-EFA0-4CCBD7D51682}"/>
              </a:ext>
            </a:extLst>
          </p:cNvPr>
          <p:cNvSpPr/>
          <p:nvPr/>
        </p:nvSpPr>
        <p:spPr>
          <a:xfrm>
            <a:off x="2280581" y="3566889"/>
            <a:ext cx="3099594" cy="1610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CACE1-AF0A-8C4D-BECE-BEB5A7F43E9A}"/>
              </a:ext>
            </a:extLst>
          </p:cNvPr>
          <p:cNvSpPr txBox="1"/>
          <p:nvPr/>
        </p:nvSpPr>
        <p:spPr>
          <a:xfrm>
            <a:off x="9239535" y="6212431"/>
            <a:ext cx="155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Beaver County</a:t>
            </a:r>
          </a:p>
        </p:txBody>
      </p:sp>
    </p:spTree>
    <p:extLst>
      <p:ext uri="{BB962C8B-B14F-4D97-AF65-F5344CB8AC3E}">
        <p14:creationId xmlns:p14="http://schemas.microsoft.com/office/powerpoint/2010/main" val="1323599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Downstream Condition Post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1089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Upstream Condition Post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63174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10" y="33086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Final Project</a:t>
            </a:r>
            <a:br>
              <a:rPr lang="en-US" sz="2400" dirty="0">
                <a:solidFill>
                  <a:srgbClr val="262626"/>
                </a:solidFill>
              </a:rPr>
            </a:br>
            <a:endParaRPr lang="en-US" sz="2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14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BBA5F-C2DF-D141-885D-2C17FA2B69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239" y="-1893628"/>
            <a:ext cx="12260239" cy="9195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664" y="2896642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May 5, 2022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~ 2 years post construction</a:t>
            </a:r>
            <a:br>
              <a:rPr lang="en-US" sz="2400" dirty="0">
                <a:solidFill>
                  <a:srgbClr val="262626"/>
                </a:solidFill>
              </a:rPr>
            </a:br>
            <a:endParaRPr lang="en-US" sz="2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7C8B-41CD-4829-97B6-4F795C6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319" y="2061411"/>
            <a:ext cx="6540437" cy="242712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000" dirty="0"/>
              <a:t>Scope of Work Included:</a:t>
            </a:r>
            <a:br>
              <a:rPr lang="en-US" sz="2000" dirty="0"/>
            </a:br>
            <a:r>
              <a:rPr lang="en-US" sz="2000" dirty="0"/>
              <a:t>Removal of Existing Structure</a:t>
            </a:r>
            <a:br>
              <a:rPr lang="en-US" sz="2000" dirty="0"/>
            </a:br>
            <a:r>
              <a:rPr lang="en-US" sz="2000" dirty="0"/>
              <a:t>Installation (2) Spread Footer Abutments</a:t>
            </a:r>
            <a:br>
              <a:rPr lang="en-US" sz="2000" dirty="0"/>
            </a:br>
            <a:r>
              <a:rPr lang="en-US" sz="2000" dirty="0"/>
              <a:t>Stream Channel and Bank Restoration</a:t>
            </a:r>
            <a:br>
              <a:rPr lang="en-US" sz="2000" dirty="0"/>
            </a:br>
            <a:r>
              <a:rPr lang="en-US" sz="2000" dirty="0"/>
              <a:t>50’ x 20’ Pre-Fab Modular Bridge &amp; Installation</a:t>
            </a:r>
            <a:br>
              <a:rPr lang="en-US" sz="2000" dirty="0"/>
            </a:br>
            <a:r>
              <a:rPr lang="en-US" sz="2000" dirty="0"/>
              <a:t>(4) New Cross Pipes</a:t>
            </a:r>
            <a:br>
              <a:rPr lang="en-US" sz="2000" dirty="0"/>
            </a:br>
            <a:r>
              <a:rPr lang="en-US" sz="2000" dirty="0"/>
              <a:t>Roadway Bridge Approach Work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Completed in 4 Weeks Due to Weather and COVID 19 Delays</a:t>
            </a:r>
            <a:br>
              <a:rPr lang="en-US" sz="2000" dirty="0"/>
            </a:br>
            <a:br>
              <a:rPr lang="en-US" sz="2000" dirty="0"/>
            </a:br>
            <a:r>
              <a:rPr lang="en-US" sz="2700" b="1" dirty="0"/>
              <a:t>Total Project Value $186,402.22</a:t>
            </a:r>
            <a:br>
              <a:rPr lang="en-US" sz="6000" dirty="0"/>
            </a:br>
            <a:br>
              <a:rPr lang="en-US" sz="5600" dirty="0"/>
            </a:br>
            <a:endParaRPr lang="en-US" sz="56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FC10B96-C319-4FE9-906C-6566C8FB7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34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8567959D-B089-93B9-2018-0F833D3B4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1843" y="-908076"/>
            <a:ext cx="6857999" cy="8674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6BB9-66C7-4574-93C3-2F62A2830FA5}"/>
              </a:ext>
            </a:extLst>
          </p:cNvPr>
          <p:cNvSpPr/>
          <p:nvPr/>
        </p:nvSpPr>
        <p:spPr>
          <a:xfrm>
            <a:off x="-1" y="5902198"/>
            <a:ext cx="4733926" cy="955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22054-747D-4435-9C13-EA91DB55DD84}"/>
              </a:ext>
            </a:extLst>
          </p:cNvPr>
          <p:cNvSpPr/>
          <p:nvPr/>
        </p:nvSpPr>
        <p:spPr>
          <a:xfrm>
            <a:off x="0" y="0"/>
            <a:ext cx="7207223" cy="6866982"/>
          </a:xfrm>
          <a:custGeom>
            <a:avLst/>
            <a:gdLst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0 w 7204048"/>
              <a:gd name="connsiteY3" fmla="*/ 6858000 h 6858000"/>
              <a:gd name="connsiteX4" fmla="*/ 0 w 7204048"/>
              <a:gd name="connsiteY4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0 w 7204048"/>
              <a:gd name="connsiteY4" fmla="*/ 6858000 h 6858000"/>
              <a:gd name="connsiteX5" fmla="*/ 0 w 7204048"/>
              <a:gd name="connsiteY5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0 w 7204048"/>
              <a:gd name="connsiteY5" fmla="*/ 6858000 h 6858000"/>
              <a:gd name="connsiteX6" fmla="*/ 0 w 7204048"/>
              <a:gd name="connsiteY6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0 w 7204048"/>
              <a:gd name="connsiteY6" fmla="*/ 6858000 h 6858000"/>
              <a:gd name="connsiteX7" fmla="*/ 0 w 7204048"/>
              <a:gd name="connsiteY7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3505194 w 7204048"/>
              <a:gd name="connsiteY5" fmla="*/ 6381750 h 6858000"/>
              <a:gd name="connsiteX6" fmla="*/ 2749544 w 7204048"/>
              <a:gd name="connsiteY6" fmla="*/ 6213475 h 6858000"/>
              <a:gd name="connsiteX7" fmla="*/ 1816094 w 7204048"/>
              <a:gd name="connsiteY7" fmla="*/ 6105525 h 6858000"/>
              <a:gd name="connsiteX8" fmla="*/ 0 w 7204048"/>
              <a:gd name="connsiteY8" fmla="*/ 6858000 h 6858000"/>
              <a:gd name="connsiteX9" fmla="*/ 0 w 7204048"/>
              <a:gd name="connsiteY9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36994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7223" h="6858000">
                <a:moveTo>
                  <a:pt x="3175" y="0"/>
                </a:moveTo>
                <a:lnTo>
                  <a:pt x="7207223" y="0"/>
                </a:lnTo>
                <a:lnTo>
                  <a:pt x="7207223" y="6858000"/>
                </a:lnTo>
                <a:lnTo>
                  <a:pt x="4352919" y="6858000"/>
                </a:lnTo>
                <a:cubicBezTo>
                  <a:pt x="4245502" y="6710363"/>
                  <a:pt x="4274602" y="6743700"/>
                  <a:pt x="4203694" y="6683375"/>
                </a:cubicBezTo>
                <a:cubicBezTo>
                  <a:pt x="4132786" y="6629400"/>
                  <a:pt x="4060289" y="6589713"/>
                  <a:pt x="3936994" y="6534150"/>
                </a:cubicBezTo>
                <a:cubicBezTo>
                  <a:pt x="3878522" y="6503495"/>
                  <a:pt x="3820319" y="6482038"/>
                  <a:pt x="3750469" y="6456638"/>
                </a:cubicBezTo>
                <a:cubicBezTo>
                  <a:pt x="3680619" y="6431238"/>
                  <a:pt x="3691726" y="6429411"/>
                  <a:pt x="3508369" y="6381750"/>
                </a:cubicBezTo>
                <a:cubicBezTo>
                  <a:pt x="3325012" y="6334089"/>
                  <a:pt x="3041644" y="6265333"/>
                  <a:pt x="2752719" y="6213475"/>
                </a:cubicBezTo>
                <a:cubicBezTo>
                  <a:pt x="2509302" y="6175375"/>
                  <a:pt x="2281761" y="6134100"/>
                  <a:pt x="1879594" y="6099175"/>
                </a:cubicBezTo>
                <a:cubicBezTo>
                  <a:pt x="1607603" y="6073246"/>
                  <a:pt x="1510766" y="6067954"/>
                  <a:pt x="1327145" y="6054725"/>
                </a:cubicBezTo>
                <a:cubicBezTo>
                  <a:pt x="1143524" y="6041496"/>
                  <a:pt x="904340" y="6033029"/>
                  <a:pt x="717545" y="6026150"/>
                </a:cubicBezTo>
                <a:cubicBezTo>
                  <a:pt x="530750" y="6019271"/>
                  <a:pt x="639233" y="6017154"/>
                  <a:pt x="0" y="6016625"/>
                </a:cubicBezTo>
                <a:cubicBezTo>
                  <a:pt x="1058" y="4011083"/>
                  <a:pt x="2117" y="2005542"/>
                  <a:pt x="3175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C4BBE-1946-4ACF-84F8-5934DA09E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6" y="6156315"/>
            <a:ext cx="993775" cy="654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F61E8-7390-47C7-B128-E956EDEE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40" y="6172451"/>
            <a:ext cx="1742486" cy="638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05C78F-0002-4055-B467-DE114D43D050}"/>
              </a:ext>
            </a:extLst>
          </p:cNvPr>
          <p:cNvSpPr txBox="1">
            <a:spLocks/>
          </p:cNvSpPr>
          <p:nvPr/>
        </p:nvSpPr>
        <p:spPr>
          <a:xfrm>
            <a:off x="81887" y="741578"/>
            <a:ext cx="7125336" cy="49040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vs. Traditional Abutments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When to Consider a Spread Footer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Pros &amp; Cons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Project Installation Sequence - Barr Road, Indiana County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rgbClr val="FFFF00"/>
                </a:solidFill>
              </a:rPr>
              <a:t>Clarion County </a:t>
            </a:r>
            <a:r>
              <a:rPr lang="en-US" sz="3600" b="1" dirty="0" err="1">
                <a:solidFill>
                  <a:srgbClr val="FFFF00"/>
                </a:solidFill>
              </a:rPr>
              <a:t>Gowdy</a:t>
            </a:r>
            <a:r>
              <a:rPr lang="en-US" sz="3600" b="1" dirty="0">
                <a:solidFill>
                  <a:srgbClr val="FFFF00"/>
                </a:solidFill>
              </a:rPr>
              <a:t>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Warren County Stoddard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079B-B960-79C5-6256-09B4F1EA1A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6026" y="3214536"/>
            <a:ext cx="6857999" cy="42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1043-F362-CB0C-215B-00EF298E6D8E}"/>
              </a:ext>
            </a:extLst>
          </p:cNvPr>
          <p:cNvSpPr txBox="1"/>
          <p:nvPr/>
        </p:nvSpPr>
        <p:spPr>
          <a:xfrm>
            <a:off x="-69844" y="95393"/>
            <a:ext cx="6924675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>
                <a:solidFill>
                  <a:srgbClr val="FFFF00"/>
                </a:solidFill>
              </a:rPr>
              <a:t>SPREAD FOOTER BRIDGES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3713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9976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Clarion County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Gowdy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Road - </a:t>
            </a:r>
            <a:r>
              <a:rPr lang="en-US" sz="3200" b="1" dirty="0">
                <a:solidFill>
                  <a:srgbClr val="3FAF49"/>
                </a:solidFill>
                <a:latin typeface="Calibri" panose="020F0502020204030204"/>
              </a:rPr>
              <a:t>BEFORE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4041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Gowdy Road, Washington Township, Clarion County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McCauley Run, EV 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66320-F71E-4359-928B-F6C5694C77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930" y="745238"/>
            <a:ext cx="6858000" cy="51435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634" y="3010283"/>
            <a:ext cx="3644721" cy="2878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294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9976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Clarion County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Gowdy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Road - BEFORE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66320-F71E-4359-928B-F6C5694C77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7" y="745680"/>
            <a:ext cx="5844711" cy="43835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75642"/>
            <a:ext cx="6005512" cy="450413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164014">
            <a:off x="4314835" y="2147715"/>
            <a:ext cx="1676807" cy="389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488297">
            <a:off x="9052229" y="1843858"/>
            <a:ext cx="1463755" cy="327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6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47D53-92FC-4A52-A7C7-39A322D12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903" y="994303"/>
            <a:ext cx="6334125" cy="47505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FAF49"/>
                </a:solidFill>
                <a:latin typeface="Calibri" panose="020F0502020204030204"/>
              </a:rPr>
              <a:t>PLANNING PROCESS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463204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Applicant requested tech assist</a:t>
            </a:r>
          </a:p>
          <a:p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‘Pre-app’ meeting: </a:t>
            </a:r>
            <a:r>
              <a:rPr lang="en-US" sz="1600" dirty="0"/>
              <a:t>applicant, CDGRS, District, and District engineer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 and CDGRS survey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RFP process to select engineer </a:t>
            </a:r>
            <a:r>
              <a:rPr lang="en-US" sz="1600" dirty="0"/>
              <a:t>(including on site meeting)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‘Pre-design’ mtg.: </a:t>
            </a:r>
            <a:r>
              <a:rPr lang="en-US" sz="1400" dirty="0"/>
              <a:t>applicant, chosen engineer, CDGRS, District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Design and GP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Pre-bid meeting (x2): applicant, CDGRS, District, potential contractors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5" name="Oval 4">
            <a:extLst>
              <a:ext uri="{FF2B5EF4-FFF2-40B4-BE49-F238E27FC236}">
                <a16:creationId xmlns:a16="http://schemas.microsoft.com/office/drawing/2014/main" id="{753E35F0-8B84-4A90-AA9C-E50DD43BD9D6}"/>
              </a:ext>
            </a:extLst>
          </p:cNvPr>
          <p:cNvSpPr txBox="1"/>
          <p:nvPr/>
        </p:nvSpPr>
        <p:spPr>
          <a:xfrm>
            <a:off x="3410831" y="3197285"/>
            <a:ext cx="640966" cy="6409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YEAR </a:t>
            </a:r>
          </a:p>
        </p:txBody>
      </p:sp>
    </p:spTree>
    <p:extLst>
      <p:ext uri="{BB962C8B-B14F-4D97-AF65-F5344CB8AC3E}">
        <p14:creationId xmlns:p14="http://schemas.microsoft.com/office/powerpoint/2010/main" val="4250134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DURING CONSTRUCTION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891" y="758559"/>
            <a:ext cx="6269787" cy="3607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01"/>
          <a:stretch/>
        </p:blipFill>
        <p:spPr bwMode="auto">
          <a:xfrm>
            <a:off x="5761176" y="3319252"/>
            <a:ext cx="6130290" cy="3077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73930" y="3024496"/>
            <a:ext cx="916564" cy="2947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Ex. concrete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Bent 9"/>
          <p:cNvSpPr/>
          <p:nvPr/>
        </p:nvSpPr>
        <p:spPr>
          <a:xfrm rot="10463007">
            <a:off x="4499610" y="3389737"/>
            <a:ext cx="829310" cy="304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208010" y="829338"/>
            <a:ext cx="1457325" cy="3813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Before- Outlet 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846185" y="3591588"/>
            <a:ext cx="638175" cy="3813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>
                <a:ln/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1471686" y="4067975"/>
            <a:ext cx="703168" cy="4138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Ex. concrete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Arrow: Bent 9"/>
          <p:cNvSpPr/>
          <p:nvPr/>
        </p:nvSpPr>
        <p:spPr>
          <a:xfrm rot="10463007">
            <a:off x="11677344" y="4503111"/>
            <a:ext cx="469116" cy="706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8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concrete, stone&#10;&#10;Description automatically generated">
            <a:extLst>
              <a:ext uri="{FF2B5EF4-FFF2-40B4-BE49-F238E27FC236}">
                <a16:creationId xmlns:a16="http://schemas.microsoft.com/office/drawing/2014/main" id="{8EFD47E4-9BE3-D233-EAE6-A90274D3DA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934" y="670056"/>
            <a:ext cx="12469504" cy="842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Traditional Bridge Abutments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40FE3-AEAC-2CC4-C973-192EE8071C46}"/>
              </a:ext>
            </a:extLst>
          </p:cNvPr>
          <p:cNvCxnSpPr>
            <a:cxnSpLocks/>
          </p:cNvCxnSpPr>
          <p:nvPr/>
        </p:nvCxnSpPr>
        <p:spPr>
          <a:xfrm flipV="1">
            <a:off x="5986818" y="3429000"/>
            <a:ext cx="473122" cy="2836692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E07A89C-E51E-FAF5-8199-2858C29D8496}"/>
              </a:ext>
            </a:extLst>
          </p:cNvPr>
          <p:cNvSpPr/>
          <p:nvPr/>
        </p:nvSpPr>
        <p:spPr>
          <a:xfrm>
            <a:off x="7066580" y="2936984"/>
            <a:ext cx="3099594" cy="1610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DD317B-5E56-2381-EFA0-4CCBD7D51682}"/>
              </a:ext>
            </a:extLst>
          </p:cNvPr>
          <p:cNvSpPr/>
          <p:nvPr/>
        </p:nvSpPr>
        <p:spPr>
          <a:xfrm>
            <a:off x="655735" y="3648775"/>
            <a:ext cx="3099594" cy="1610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8B4DF-2F84-B30E-ED30-9D5E40EBB386}"/>
              </a:ext>
            </a:extLst>
          </p:cNvPr>
          <p:cNvSpPr txBox="1"/>
          <p:nvPr/>
        </p:nvSpPr>
        <p:spPr>
          <a:xfrm>
            <a:off x="10731690" y="6027765"/>
            <a:ext cx="155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Beaver County</a:t>
            </a:r>
          </a:p>
        </p:txBody>
      </p:sp>
    </p:spTree>
    <p:extLst>
      <p:ext uri="{BB962C8B-B14F-4D97-AF65-F5344CB8AC3E}">
        <p14:creationId xmlns:p14="http://schemas.microsoft.com/office/powerpoint/2010/main" val="305034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COMPLETED PROJECT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43" y="669793"/>
            <a:ext cx="100584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971" y="3692995"/>
            <a:ext cx="3694326" cy="286232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20’ x 60’ bridge,</a:t>
            </a:r>
          </a:p>
          <a:p>
            <a:pPr algn="ctr"/>
            <a:r>
              <a:rPr lang="en-US" b="1" dirty="0"/>
              <a:t>Instream grade controls (4), modified mud sill, &amp; root wad revetment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Overall project cost: $312,000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61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stream&#10;&#10;Description automatically generated with medium confidence">
            <a:extLst>
              <a:ext uri="{FF2B5EF4-FFF2-40B4-BE49-F238E27FC236}">
                <a16:creationId xmlns:a16="http://schemas.microsoft.com/office/drawing/2014/main" id="{3731410B-43A4-5D5A-9838-97B54FDE1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8" y="600338"/>
            <a:ext cx="1217087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COMPLETED PROJECT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0849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SUMMARY OF EXPERIENCE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7634" y="1160736"/>
            <a:ext cx="4629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Lessons learned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Advantages to this type of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investment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538" y="882266"/>
            <a:ext cx="7502841" cy="52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37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8567959D-B089-93B9-2018-0F833D3B4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1843" y="-908076"/>
            <a:ext cx="6857999" cy="8674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6BB9-66C7-4574-93C3-2F62A2830FA5}"/>
              </a:ext>
            </a:extLst>
          </p:cNvPr>
          <p:cNvSpPr/>
          <p:nvPr/>
        </p:nvSpPr>
        <p:spPr>
          <a:xfrm>
            <a:off x="-1" y="5902198"/>
            <a:ext cx="4733926" cy="955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22054-747D-4435-9C13-EA91DB55DD84}"/>
              </a:ext>
            </a:extLst>
          </p:cNvPr>
          <p:cNvSpPr/>
          <p:nvPr/>
        </p:nvSpPr>
        <p:spPr>
          <a:xfrm>
            <a:off x="0" y="0"/>
            <a:ext cx="7207223" cy="6866982"/>
          </a:xfrm>
          <a:custGeom>
            <a:avLst/>
            <a:gdLst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0 w 7204048"/>
              <a:gd name="connsiteY3" fmla="*/ 6858000 h 6858000"/>
              <a:gd name="connsiteX4" fmla="*/ 0 w 7204048"/>
              <a:gd name="connsiteY4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0 w 7204048"/>
              <a:gd name="connsiteY4" fmla="*/ 6858000 h 6858000"/>
              <a:gd name="connsiteX5" fmla="*/ 0 w 7204048"/>
              <a:gd name="connsiteY5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0 w 7204048"/>
              <a:gd name="connsiteY5" fmla="*/ 6858000 h 6858000"/>
              <a:gd name="connsiteX6" fmla="*/ 0 w 7204048"/>
              <a:gd name="connsiteY6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0 w 7204048"/>
              <a:gd name="connsiteY6" fmla="*/ 6858000 h 6858000"/>
              <a:gd name="connsiteX7" fmla="*/ 0 w 7204048"/>
              <a:gd name="connsiteY7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3505194 w 7204048"/>
              <a:gd name="connsiteY5" fmla="*/ 6381750 h 6858000"/>
              <a:gd name="connsiteX6" fmla="*/ 2749544 w 7204048"/>
              <a:gd name="connsiteY6" fmla="*/ 6213475 h 6858000"/>
              <a:gd name="connsiteX7" fmla="*/ 1816094 w 7204048"/>
              <a:gd name="connsiteY7" fmla="*/ 6105525 h 6858000"/>
              <a:gd name="connsiteX8" fmla="*/ 0 w 7204048"/>
              <a:gd name="connsiteY8" fmla="*/ 6858000 h 6858000"/>
              <a:gd name="connsiteX9" fmla="*/ 0 w 7204048"/>
              <a:gd name="connsiteY9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36994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7223" h="6858000">
                <a:moveTo>
                  <a:pt x="3175" y="0"/>
                </a:moveTo>
                <a:lnTo>
                  <a:pt x="7207223" y="0"/>
                </a:lnTo>
                <a:lnTo>
                  <a:pt x="7207223" y="6858000"/>
                </a:lnTo>
                <a:lnTo>
                  <a:pt x="4352919" y="6858000"/>
                </a:lnTo>
                <a:cubicBezTo>
                  <a:pt x="4245502" y="6710363"/>
                  <a:pt x="4274602" y="6743700"/>
                  <a:pt x="4203694" y="6683375"/>
                </a:cubicBezTo>
                <a:cubicBezTo>
                  <a:pt x="4132786" y="6629400"/>
                  <a:pt x="4060289" y="6589713"/>
                  <a:pt x="3936994" y="6534150"/>
                </a:cubicBezTo>
                <a:cubicBezTo>
                  <a:pt x="3878522" y="6503495"/>
                  <a:pt x="3820319" y="6482038"/>
                  <a:pt x="3750469" y="6456638"/>
                </a:cubicBezTo>
                <a:cubicBezTo>
                  <a:pt x="3680619" y="6431238"/>
                  <a:pt x="3691726" y="6429411"/>
                  <a:pt x="3508369" y="6381750"/>
                </a:cubicBezTo>
                <a:cubicBezTo>
                  <a:pt x="3325012" y="6334089"/>
                  <a:pt x="3041644" y="6265333"/>
                  <a:pt x="2752719" y="6213475"/>
                </a:cubicBezTo>
                <a:cubicBezTo>
                  <a:pt x="2509302" y="6175375"/>
                  <a:pt x="2281761" y="6134100"/>
                  <a:pt x="1879594" y="6099175"/>
                </a:cubicBezTo>
                <a:cubicBezTo>
                  <a:pt x="1607603" y="6073246"/>
                  <a:pt x="1510766" y="6067954"/>
                  <a:pt x="1327145" y="6054725"/>
                </a:cubicBezTo>
                <a:cubicBezTo>
                  <a:pt x="1143524" y="6041496"/>
                  <a:pt x="904340" y="6033029"/>
                  <a:pt x="717545" y="6026150"/>
                </a:cubicBezTo>
                <a:cubicBezTo>
                  <a:pt x="530750" y="6019271"/>
                  <a:pt x="639233" y="6017154"/>
                  <a:pt x="0" y="6016625"/>
                </a:cubicBezTo>
                <a:cubicBezTo>
                  <a:pt x="1058" y="4011083"/>
                  <a:pt x="2117" y="2005542"/>
                  <a:pt x="3175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C4BBE-1946-4ACF-84F8-5934DA09E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6" y="6156315"/>
            <a:ext cx="993775" cy="654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F61E8-7390-47C7-B128-E956EDEE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40" y="6172451"/>
            <a:ext cx="1742486" cy="638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05C78F-0002-4055-B467-DE114D43D050}"/>
              </a:ext>
            </a:extLst>
          </p:cNvPr>
          <p:cNvSpPr txBox="1">
            <a:spLocks/>
          </p:cNvSpPr>
          <p:nvPr/>
        </p:nvSpPr>
        <p:spPr>
          <a:xfrm>
            <a:off x="81887" y="741578"/>
            <a:ext cx="7125336" cy="49040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vs. Traditional Abutments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When to Consider a Spread Footer</a:t>
            </a:r>
          </a:p>
          <a:p>
            <a:pPr lvl="1"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Pros &amp; Cons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Spread Footer Project Installation Sequence - Barr Road, Indiana County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Clarion County </a:t>
            </a:r>
            <a:r>
              <a:rPr lang="en-US" sz="3600" b="1" dirty="0" err="1">
                <a:solidFill>
                  <a:schemeClr val="bg1"/>
                </a:solidFill>
              </a:rPr>
              <a:t>Gowdy</a:t>
            </a:r>
            <a:r>
              <a:rPr lang="en-US" sz="3600" b="1" dirty="0">
                <a:solidFill>
                  <a:schemeClr val="bg1"/>
                </a:solidFill>
              </a:rPr>
              <a:t>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rgbClr val="FFFF00"/>
                </a:solidFill>
              </a:rPr>
              <a:t>Warren County Stoddard Road Project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079B-B960-79C5-6256-09B4F1EA1A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6026" y="3214536"/>
            <a:ext cx="6857999" cy="42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1043-F362-CB0C-215B-00EF298E6D8E}"/>
              </a:ext>
            </a:extLst>
          </p:cNvPr>
          <p:cNvSpPr txBox="1"/>
          <p:nvPr/>
        </p:nvSpPr>
        <p:spPr>
          <a:xfrm>
            <a:off x="-69844" y="95393"/>
            <a:ext cx="6924675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>
                <a:solidFill>
                  <a:srgbClr val="FFFF00"/>
                </a:solidFill>
              </a:rPr>
              <a:t>SPREAD FOOTER BRIDGES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62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3DB94-0820-4C6E-801B-7F2AE25A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736" y="600338"/>
            <a:ext cx="12800018" cy="80113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Warren County Stoddard Road - BEFORE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571164" y="5341045"/>
            <a:ext cx="561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Outlet Looking Upstream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3122C-C246-4251-B120-427B092CBB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95" y="625742"/>
            <a:ext cx="12336277" cy="8623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4DF7FC-2C5A-4424-90B1-A096639B1C83}"/>
              </a:ext>
            </a:extLst>
          </p:cNvPr>
          <p:cNvSpPr txBox="1"/>
          <p:nvPr/>
        </p:nvSpPr>
        <p:spPr>
          <a:xfrm>
            <a:off x="4049895" y="4927214"/>
            <a:ext cx="580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Inlet End of Multiple Pipes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16175-12E5-402F-8B24-777C559B3B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96" y="600337"/>
            <a:ext cx="12945557" cy="78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0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FAF49"/>
                </a:solidFill>
                <a:latin typeface="Calibri" panose="020F0502020204030204"/>
              </a:rPr>
              <a:t>PLANNING PROCESS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83D809-0BB8-4CEF-9CC8-998E42F964D1}"/>
              </a:ext>
            </a:extLst>
          </p:cNvPr>
          <p:cNvSpPr txBox="1"/>
          <p:nvPr/>
        </p:nvSpPr>
        <p:spPr>
          <a:xfrm>
            <a:off x="7705631" y="668674"/>
            <a:ext cx="38331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Pre-Application site visits and project planning - Feb. through Oct.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Received Nov. 2, 2018 &amp; approved for funding by CD Board  on Dec. 18,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Held Contract signing meeting March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conversations and site visits with Engineer to develop site plans, GP11 permit package, and Bid Package – March 2019 through June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Ad in local newspaper June 29 and July 6,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Mandatory site showing held July 10,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Bid opening July 21,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began August 31, 2020 and ended November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56571-D34B-483F-9A91-B53B22569A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83" y="678805"/>
            <a:ext cx="7317997" cy="54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82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554DA0-323C-4F38-9539-3A3F323AA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01" y="625743"/>
            <a:ext cx="12491073" cy="80087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DURING CONSTRUCTION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A30BA3-A95E-4C75-B634-C78A62BA38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910" y="600338"/>
            <a:ext cx="12568809" cy="8696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615F8-3717-42BA-BD58-5003AE11D4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"/>
          <a:stretch/>
        </p:blipFill>
        <p:spPr>
          <a:xfrm>
            <a:off x="-1791434" y="600337"/>
            <a:ext cx="15123767" cy="7674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E363C9-EA39-45E0-BE4E-5274491BC8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070" y="600336"/>
            <a:ext cx="12942980" cy="90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COMPLETED PROJECT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4" y="745238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87D7B-8C90-4711-856E-6179902358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337" y="556025"/>
            <a:ext cx="12269337" cy="7583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D1895-077F-472D-8931-627D5D097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6" b="-7095"/>
          <a:stretch/>
        </p:blipFill>
        <p:spPr>
          <a:xfrm>
            <a:off x="-80676" y="556025"/>
            <a:ext cx="12304521" cy="8583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AECA9-CCDE-45EA-9E9E-E3A757D92D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570" y="600337"/>
            <a:ext cx="12269337" cy="73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SUMMARY OF EXPERIENCE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AF4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4A0CE4-BE2A-4CA0-9AB3-EE4002E12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554" y="143139"/>
            <a:ext cx="335858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387633" y="791001"/>
            <a:ext cx="985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9A013-FE9F-47A9-AA71-55A3BF1DB6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6104" y="1461825"/>
            <a:ext cx="5549900" cy="4162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CB8A8-0C23-4FF9-9A3D-0C6D0125AC27}"/>
              </a:ext>
            </a:extLst>
          </p:cNvPr>
          <p:cNvSpPr txBox="1"/>
          <p:nvPr/>
        </p:nvSpPr>
        <p:spPr>
          <a:xfrm>
            <a:off x="5662245" y="1200005"/>
            <a:ext cx="519369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Final Project Value: $217,775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addition to the stream crossing this included 16 cross pipes, 2,905 tons road fill, seeding, mulching and instream restoration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Road Closures Due to Flooding Since Project Completion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high-water flow under the new bridge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Series of (15) - 12 inch pipes provide flood relief through the road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Township has another LVR project to replace a multiple pipe crossing on a tributary to this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Lessons Learned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Compaction of material right up to structure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Streams are going to flood - Plan for it!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 as detailed as possible in your plan drawings and bid package. 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46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9FE18C53-1335-73D5-6136-1D245954A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067" y="8982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6BB9-66C7-4574-93C3-2F62A2830FA5}"/>
              </a:ext>
            </a:extLst>
          </p:cNvPr>
          <p:cNvSpPr/>
          <p:nvPr/>
        </p:nvSpPr>
        <p:spPr>
          <a:xfrm>
            <a:off x="-1" y="5902198"/>
            <a:ext cx="4733926" cy="955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22054-747D-4435-9C13-EA91DB55DD84}"/>
              </a:ext>
            </a:extLst>
          </p:cNvPr>
          <p:cNvSpPr/>
          <p:nvPr/>
        </p:nvSpPr>
        <p:spPr>
          <a:xfrm>
            <a:off x="0" y="0"/>
            <a:ext cx="7207223" cy="6866982"/>
          </a:xfrm>
          <a:custGeom>
            <a:avLst/>
            <a:gdLst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0 w 7204048"/>
              <a:gd name="connsiteY3" fmla="*/ 6858000 h 6858000"/>
              <a:gd name="connsiteX4" fmla="*/ 0 w 7204048"/>
              <a:gd name="connsiteY4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0 w 7204048"/>
              <a:gd name="connsiteY4" fmla="*/ 6858000 h 6858000"/>
              <a:gd name="connsiteX5" fmla="*/ 0 w 7204048"/>
              <a:gd name="connsiteY5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0 w 7204048"/>
              <a:gd name="connsiteY5" fmla="*/ 6858000 h 6858000"/>
              <a:gd name="connsiteX6" fmla="*/ 0 w 7204048"/>
              <a:gd name="connsiteY6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0 w 7204048"/>
              <a:gd name="connsiteY6" fmla="*/ 6858000 h 6858000"/>
              <a:gd name="connsiteX7" fmla="*/ 0 w 7204048"/>
              <a:gd name="connsiteY7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2749544 w 7204048"/>
              <a:gd name="connsiteY5" fmla="*/ 6213475 h 6858000"/>
              <a:gd name="connsiteX6" fmla="*/ 1816094 w 7204048"/>
              <a:gd name="connsiteY6" fmla="*/ 6105525 h 6858000"/>
              <a:gd name="connsiteX7" fmla="*/ 0 w 7204048"/>
              <a:gd name="connsiteY7" fmla="*/ 6858000 h 6858000"/>
              <a:gd name="connsiteX8" fmla="*/ 0 w 7204048"/>
              <a:gd name="connsiteY8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3924294 w 7204048"/>
              <a:gd name="connsiteY4" fmla="*/ 6534150 h 6858000"/>
              <a:gd name="connsiteX5" fmla="*/ 3505194 w 7204048"/>
              <a:gd name="connsiteY5" fmla="*/ 6381750 h 6858000"/>
              <a:gd name="connsiteX6" fmla="*/ 2749544 w 7204048"/>
              <a:gd name="connsiteY6" fmla="*/ 6213475 h 6858000"/>
              <a:gd name="connsiteX7" fmla="*/ 1816094 w 7204048"/>
              <a:gd name="connsiteY7" fmla="*/ 6105525 h 6858000"/>
              <a:gd name="connsiteX8" fmla="*/ 0 w 7204048"/>
              <a:gd name="connsiteY8" fmla="*/ 6858000 h 6858000"/>
              <a:gd name="connsiteX9" fmla="*/ 0 w 7204048"/>
              <a:gd name="connsiteY9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0 w 7204048"/>
              <a:gd name="connsiteY0" fmla="*/ 0 h 6858000"/>
              <a:gd name="connsiteX1" fmla="*/ 7204048 w 7204048"/>
              <a:gd name="connsiteY1" fmla="*/ 0 h 6858000"/>
              <a:gd name="connsiteX2" fmla="*/ 7204048 w 7204048"/>
              <a:gd name="connsiteY2" fmla="*/ 6858000 h 6858000"/>
              <a:gd name="connsiteX3" fmla="*/ 4349744 w 7204048"/>
              <a:gd name="connsiteY3" fmla="*/ 6858000 h 6858000"/>
              <a:gd name="connsiteX4" fmla="*/ 4200519 w 7204048"/>
              <a:gd name="connsiteY4" fmla="*/ 6683375 h 6858000"/>
              <a:gd name="connsiteX5" fmla="*/ 3924294 w 7204048"/>
              <a:gd name="connsiteY5" fmla="*/ 6534150 h 6858000"/>
              <a:gd name="connsiteX6" fmla="*/ 3505194 w 7204048"/>
              <a:gd name="connsiteY6" fmla="*/ 6381750 h 6858000"/>
              <a:gd name="connsiteX7" fmla="*/ 2749544 w 7204048"/>
              <a:gd name="connsiteY7" fmla="*/ 6213475 h 6858000"/>
              <a:gd name="connsiteX8" fmla="*/ 1816094 w 7204048"/>
              <a:gd name="connsiteY8" fmla="*/ 6105525 h 6858000"/>
              <a:gd name="connsiteX9" fmla="*/ 0 w 7204048"/>
              <a:gd name="connsiteY9" fmla="*/ 6858000 h 6858000"/>
              <a:gd name="connsiteX10" fmla="*/ 0 w 7204048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0 w 7207223"/>
              <a:gd name="connsiteY9" fmla="*/ 6016625 h 6858000"/>
              <a:gd name="connsiteX10" fmla="*/ 3175 w 7207223"/>
              <a:gd name="connsiteY10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717545 w 7207223"/>
              <a:gd name="connsiteY9" fmla="*/ 6026150 h 6858000"/>
              <a:gd name="connsiteX10" fmla="*/ 0 w 7207223"/>
              <a:gd name="connsiteY10" fmla="*/ 6016625 h 6858000"/>
              <a:gd name="connsiteX11" fmla="*/ 3175 w 7207223"/>
              <a:gd name="connsiteY11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19269 w 7207223"/>
              <a:gd name="connsiteY8" fmla="*/ 610552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51019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508369 w 7207223"/>
              <a:gd name="connsiteY6" fmla="*/ 6381750 h 6858000"/>
              <a:gd name="connsiteX7" fmla="*/ 2752719 w 7207223"/>
              <a:gd name="connsiteY7" fmla="*/ 6213475 h 6858000"/>
              <a:gd name="connsiteX8" fmla="*/ 1879594 w 7207223"/>
              <a:gd name="connsiteY8" fmla="*/ 6099175 h 6858000"/>
              <a:gd name="connsiteX9" fmla="*/ 1327145 w 7207223"/>
              <a:gd name="connsiteY9" fmla="*/ 6054725 h 6858000"/>
              <a:gd name="connsiteX10" fmla="*/ 717545 w 7207223"/>
              <a:gd name="connsiteY10" fmla="*/ 6026150 h 6858000"/>
              <a:gd name="connsiteX11" fmla="*/ 0 w 7207223"/>
              <a:gd name="connsiteY11" fmla="*/ 6016625 h 6858000"/>
              <a:gd name="connsiteX12" fmla="*/ 3175 w 7207223"/>
              <a:gd name="connsiteY12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27469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  <a:gd name="connsiteX0" fmla="*/ 3175 w 7207223"/>
              <a:gd name="connsiteY0" fmla="*/ 0 h 6858000"/>
              <a:gd name="connsiteX1" fmla="*/ 7207223 w 7207223"/>
              <a:gd name="connsiteY1" fmla="*/ 0 h 6858000"/>
              <a:gd name="connsiteX2" fmla="*/ 7207223 w 7207223"/>
              <a:gd name="connsiteY2" fmla="*/ 6858000 h 6858000"/>
              <a:gd name="connsiteX3" fmla="*/ 4352919 w 7207223"/>
              <a:gd name="connsiteY3" fmla="*/ 6858000 h 6858000"/>
              <a:gd name="connsiteX4" fmla="*/ 4203694 w 7207223"/>
              <a:gd name="connsiteY4" fmla="*/ 6683375 h 6858000"/>
              <a:gd name="connsiteX5" fmla="*/ 3936994 w 7207223"/>
              <a:gd name="connsiteY5" fmla="*/ 6534150 h 6858000"/>
              <a:gd name="connsiteX6" fmla="*/ 3750469 w 7207223"/>
              <a:gd name="connsiteY6" fmla="*/ 6456638 h 6858000"/>
              <a:gd name="connsiteX7" fmla="*/ 3508369 w 7207223"/>
              <a:gd name="connsiteY7" fmla="*/ 6381750 h 6858000"/>
              <a:gd name="connsiteX8" fmla="*/ 2752719 w 7207223"/>
              <a:gd name="connsiteY8" fmla="*/ 6213475 h 6858000"/>
              <a:gd name="connsiteX9" fmla="*/ 1879594 w 7207223"/>
              <a:gd name="connsiteY9" fmla="*/ 6099175 h 6858000"/>
              <a:gd name="connsiteX10" fmla="*/ 1327145 w 7207223"/>
              <a:gd name="connsiteY10" fmla="*/ 6054725 h 6858000"/>
              <a:gd name="connsiteX11" fmla="*/ 717545 w 7207223"/>
              <a:gd name="connsiteY11" fmla="*/ 6026150 h 6858000"/>
              <a:gd name="connsiteX12" fmla="*/ 0 w 7207223"/>
              <a:gd name="connsiteY12" fmla="*/ 6016625 h 6858000"/>
              <a:gd name="connsiteX13" fmla="*/ 3175 w 72072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7223" h="6858000">
                <a:moveTo>
                  <a:pt x="3175" y="0"/>
                </a:moveTo>
                <a:lnTo>
                  <a:pt x="7207223" y="0"/>
                </a:lnTo>
                <a:lnTo>
                  <a:pt x="7207223" y="6858000"/>
                </a:lnTo>
                <a:lnTo>
                  <a:pt x="4352919" y="6858000"/>
                </a:lnTo>
                <a:cubicBezTo>
                  <a:pt x="4245502" y="6710363"/>
                  <a:pt x="4274602" y="6743700"/>
                  <a:pt x="4203694" y="6683375"/>
                </a:cubicBezTo>
                <a:cubicBezTo>
                  <a:pt x="4132786" y="6629400"/>
                  <a:pt x="4060289" y="6589713"/>
                  <a:pt x="3936994" y="6534150"/>
                </a:cubicBezTo>
                <a:cubicBezTo>
                  <a:pt x="3878522" y="6503495"/>
                  <a:pt x="3820319" y="6482038"/>
                  <a:pt x="3750469" y="6456638"/>
                </a:cubicBezTo>
                <a:cubicBezTo>
                  <a:pt x="3680619" y="6431238"/>
                  <a:pt x="3691726" y="6429411"/>
                  <a:pt x="3508369" y="6381750"/>
                </a:cubicBezTo>
                <a:cubicBezTo>
                  <a:pt x="3325012" y="6334089"/>
                  <a:pt x="3041644" y="6265333"/>
                  <a:pt x="2752719" y="6213475"/>
                </a:cubicBezTo>
                <a:cubicBezTo>
                  <a:pt x="2509302" y="6175375"/>
                  <a:pt x="2281761" y="6134100"/>
                  <a:pt x="1879594" y="6099175"/>
                </a:cubicBezTo>
                <a:cubicBezTo>
                  <a:pt x="1607603" y="6073246"/>
                  <a:pt x="1510766" y="6067954"/>
                  <a:pt x="1327145" y="6054725"/>
                </a:cubicBezTo>
                <a:cubicBezTo>
                  <a:pt x="1143524" y="6041496"/>
                  <a:pt x="904340" y="6033029"/>
                  <a:pt x="717545" y="6026150"/>
                </a:cubicBezTo>
                <a:cubicBezTo>
                  <a:pt x="530750" y="6019271"/>
                  <a:pt x="639233" y="6017154"/>
                  <a:pt x="0" y="6016625"/>
                </a:cubicBezTo>
                <a:cubicBezTo>
                  <a:pt x="1058" y="4011083"/>
                  <a:pt x="2117" y="2005542"/>
                  <a:pt x="3175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C4BBE-1946-4ACF-84F8-5934DA09E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6" y="6156315"/>
            <a:ext cx="993775" cy="654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F61E8-7390-47C7-B128-E956EDEE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40" y="6172451"/>
            <a:ext cx="1742486" cy="638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05C78F-0002-4055-B467-DE114D43D050}"/>
              </a:ext>
            </a:extLst>
          </p:cNvPr>
          <p:cNvSpPr txBox="1">
            <a:spLocks/>
          </p:cNvSpPr>
          <p:nvPr/>
        </p:nvSpPr>
        <p:spPr>
          <a:xfrm>
            <a:off x="81886" y="741578"/>
            <a:ext cx="7249011" cy="4904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</a:rPr>
              <a:t>Special Thank You to: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Clarion Conservation District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Warren County Conservation District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Indiana County Conservation District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079B-B960-79C5-6256-09B4F1EA1A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6026" y="3214536"/>
            <a:ext cx="6857999" cy="42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1043-F362-CB0C-215B-00EF298E6D8E}"/>
              </a:ext>
            </a:extLst>
          </p:cNvPr>
          <p:cNvSpPr txBox="1"/>
          <p:nvPr/>
        </p:nvSpPr>
        <p:spPr>
          <a:xfrm>
            <a:off x="-69844" y="95393"/>
            <a:ext cx="6924675" cy="646185"/>
          </a:xfrm>
          <a:prstGeom prst="rect">
            <a:avLst/>
          </a:prstGeom>
          <a:solidFill>
            <a:srgbClr val="003D78">
              <a:alpha val="65000"/>
            </a:srgbClr>
          </a:solidFill>
        </p:spPr>
        <p:txBody>
          <a:bodyPr wrap="square" lIns="91295" tIns="45648" rIns="91295" bIns="45648" rtlCol="0" anchor="t">
            <a:spAutoFit/>
          </a:bodyPr>
          <a:lstStyle/>
          <a:p>
            <a:pPr marL="0" marR="0" lvl="0" indent="0" algn="ctr" defTabSz="9129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>
                <a:solidFill>
                  <a:srgbClr val="FFFF00"/>
                </a:solidFill>
              </a:rPr>
              <a:t>SPREAD FOOTER BRIDGES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306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29FD1709-2F51-1548-66C4-6987562A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8"/>
          <a:stretch/>
        </p:blipFill>
        <p:spPr>
          <a:xfrm>
            <a:off x="-141027" y="692564"/>
            <a:ext cx="12629709" cy="73976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Traditional Bridge Abutments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0D41-C960-9FEC-DF0C-6EC38C78D0BA}"/>
              </a:ext>
            </a:extLst>
          </p:cNvPr>
          <p:cNvSpPr txBox="1"/>
          <p:nvPr/>
        </p:nvSpPr>
        <p:spPr>
          <a:xfrm>
            <a:off x="10458734" y="6119990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Wayne County</a:t>
            </a:r>
          </a:p>
        </p:txBody>
      </p:sp>
    </p:spTree>
    <p:extLst>
      <p:ext uri="{BB962C8B-B14F-4D97-AF65-F5344CB8AC3E}">
        <p14:creationId xmlns:p14="http://schemas.microsoft.com/office/powerpoint/2010/main" val="127578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Spread Footer Foundations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A00C9B-713F-8189-1845-BE86EB74A9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1850"/>
            <a:ext cx="12192000" cy="45742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9D09F7-F562-5541-26C4-1937B3964A27}"/>
              </a:ext>
            </a:extLst>
          </p:cNvPr>
          <p:cNvSpPr/>
          <p:nvPr/>
        </p:nvSpPr>
        <p:spPr>
          <a:xfrm>
            <a:off x="4081442" y="3229833"/>
            <a:ext cx="384597" cy="321806"/>
          </a:xfrm>
          <a:prstGeom prst="rect">
            <a:avLst/>
          </a:prstGeom>
          <a:noFill/>
          <a:ln w="44450">
            <a:solidFill>
              <a:srgbClr val="44C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C62FBB-6055-A898-9752-33AEBFA15D59}"/>
              </a:ext>
            </a:extLst>
          </p:cNvPr>
          <p:cNvSpPr/>
          <p:nvPr/>
        </p:nvSpPr>
        <p:spPr>
          <a:xfrm>
            <a:off x="8467684" y="3221330"/>
            <a:ext cx="384597" cy="321806"/>
          </a:xfrm>
          <a:prstGeom prst="rect">
            <a:avLst/>
          </a:prstGeom>
          <a:noFill/>
          <a:ln w="44450">
            <a:solidFill>
              <a:srgbClr val="44C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C32F0-2D71-A23A-2E12-A045E35D769A}"/>
              </a:ext>
            </a:extLst>
          </p:cNvPr>
          <p:cNvSpPr/>
          <p:nvPr/>
        </p:nvSpPr>
        <p:spPr>
          <a:xfrm>
            <a:off x="4897315" y="3229833"/>
            <a:ext cx="558312" cy="149603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47393-FD6C-3C09-D52B-BC9BC86DFBD1}"/>
              </a:ext>
            </a:extLst>
          </p:cNvPr>
          <p:cNvSpPr/>
          <p:nvPr/>
        </p:nvSpPr>
        <p:spPr>
          <a:xfrm>
            <a:off x="7446807" y="3260896"/>
            <a:ext cx="558312" cy="149603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2E9F4-E1D1-5A51-0F35-210CA4E21169}"/>
              </a:ext>
            </a:extLst>
          </p:cNvPr>
          <p:cNvSpPr txBox="1"/>
          <p:nvPr/>
        </p:nvSpPr>
        <p:spPr>
          <a:xfrm>
            <a:off x="4495370" y="1535863"/>
            <a:ext cx="184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Traditional Footer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74E62C-CCBB-4209-347C-CCE5D2DF7C29}"/>
              </a:ext>
            </a:extLst>
          </p:cNvPr>
          <p:cNvCxnSpPr/>
          <p:nvPr/>
        </p:nvCxnSpPr>
        <p:spPr>
          <a:xfrm>
            <a:off x="5222631" y="1880623"/>
            <a:ext cx="0" cy="15483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7D0618-16D0-5A45-2435-D374CF8ED96F}"/>
              </a:ext>
            </a:extLst>
          </p:cNvPr>
          <p:cNvCxnSpPr>
            <a:cxnSpLocks/>
          </p:cNvCxnSpPr>
          <p:nvPr/>
        </p:nvCxnSpPr>
        <p:spPr>
          <a:xfrm>
            <a:off x="5420143" y="1867260"/>
            <a:ext cx="2233561" cy="15617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674E82-06A2-2C43-240C-DE1142FD2837}"/>
              </a:ext>
            </a:extLst>
          </p:cNvPr>
          <p:cNvSpPr txBox="1"/>
          <p:nvPr/>
        </p:nvSpPr>
        <p:spPr>
          <a:xfrm>
            <a:off x="5389139" y="5353679"/>
            <a:ext cx="152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4C04F"/>
                </a:solidFill>
              </a:rPr>
              <a:t>Spread Footer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9BD2E0-E481-705D-F9AD-2399FCFE224B}"/>
              </a:ext>
            </a:extLst>
          </p:cNvPr>
          <p:cNvCxnSpPr>
            <a:cxnSpLocks/>
          </p:cNvCxnSpPr>
          <p:nvPr/>
        </p:nvCxnSpPr>
        <p:spPr>
          <a:xfrm flipH="1" flipV="1">
            <a:off x="4141177" y="3587219"/>
            <a:ext cx="1278965" cy="1836664"/>
          </a:xfrm>
          <a:prstGeom prst="straightConnector1">
            <a:avLst/>
          </a:prstGeom>
          <a:ln w="19050">
            <a:solidFill>
              <a:srgbClr val="44C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601425-0A0A-B6DC-2964-6E741A27ABF2}"/>
              </a:ext>
            </a:extLst>
          </p:cNvPr>
          <p:cNvCxnSpPr>
            <a:cxnSpLocks/>
          </p:cNvCxnSpPr>
          <p:nvPr/>
        </p:nvCxnSpPr>
        <p:spPr>
          <a:xfrm flipV="1">
            <a:off x="6848837" y="3618815"/>
            <a:ext cx="1698644" cy="1945976"/>
          </a:xfrm>
          <a:prstGeom prst="straightConnector1">
            <a:avLst/>
          </a:prstGeom>
          <a:ln w="19050">
            <a:solidFill>
              <a:srgbClr val="44C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46229F-DD8D-464C-80F9-4A1ADEE2F7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097"/>
            <a:ext cx="12192000" cy="4578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C9095-6973-471E-B00F-4B0F28EBAF04}"/>
              </a:ext>
            </a:extLst>
          </p:cNvPr>
          <p:cNvSpPr txBox="1">
            <a:spLocks/>
          </p:cNvSpPr>
          <p:nvPr/>
        </p:nvSpPr>
        <p:spPr>
          <a:xfrm>
            <a:off x="82287" y="66939"/>
            <a:ext cx="12109713" cy="533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AF4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Spread Footer Foundations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3DB9091-14D9-4BB3-B5A3-4BC1A357E830}"/>
              </a:ext>
            </a:extLst>
          </p:cNvPr>
          <p:cNvSpPr txBox="1">
            <a:spLocks/>
          </p:cNvSpPr>
          <p:nvPr/>
        </p:nvSpPr>
        <p:spPr>
          <a:xfrm>
            <a:off x="1878330" y="6555317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www.dirtandgravelroads.org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F7322-D2F1-48DC-9A70-295622E12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2" y="460903"/>
            <a:ext cx="11569136" cy="139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5F883-18A4-468C-8F90-91D71EBBA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97" y="41535"/>
            <a:ext cx="702731" cy="48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547DC-20EB-405E-B3F5-BB89D4C2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606" y="-2778"/>
            <a:ext cx="1389137" cy="533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23F94-C6F4-183C-D65D-4A6A9ACD040D}"/>
              </a:ext>
            </a:extLst>
          </p:cNvPr>
          <p:cNvSpPr txBox="1"/>
          <p:nvPr/>
        </p:nvSpPr>
        <p:spPr>
          <a:xfrm>
            <a:off x="-3373503" y="368678"/>
            <a:ext cx="1559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E2C29-1E74-AC70-A7C0-FCF42973B4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229" y="554287"/>
            <a:ext cx="8503441" cy="63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7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8423</TotalTime>
  <Words>1407</Words>
  <Application>Microsoft Office PowerPoint</Application>
  <PresentationFormat>Widescreen</PresentationFormat>
  <Paragraphs>256</Paragraphs>
  <Slides>69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Indiana County</vt:lpstr>
      <vt:lpstr>Existing Inlet   5’ Round Plastic Pipe</vt:lpstr>
      <vt:lpstr>Existing Inlet   5’ Round Plastic Pipe</vt:lpstr>
      <vt:lpstr>Existing Inlet</vt:lpstr>
      <vt:lpstr>Upstream Conditions </vt:lpstr>
      <vt:lpstr>Existing Structure   Downstream Outlet</vt:lpstr>
      <vt:lpstr>Existing Structure Outlet   Downstream Conditions</vt:lpstr>
      <vt:lpstr>Existing Conditions   Roadway Approach</vt:lpstr>
      <vt:lpstr>Existing Conditions   Roadway Approach</vt:lpstr>
      <vt:lpstr>Proposed Plan</vt:lpstr>
      <vt:lpstr>Proposed Plan</vt:lpstr>
      <vt:lpstr>Proposed Plan</vt:lpstr>
      <vt:lpstr>River Left  Spread Footer Foundation Excavation</vt:lpstr>
      <vt:lpstr>River Left  Spread Footer Foundation Excavation &amp; Drainage</vt:lpstr>
      <vt:lpstr>River Left  Spread Footer Foundation Excavation &amp; Drainage</vt:lpstr>
      <vt:lpstr>River Left  Spread Footer Foundation Base Compaction</vt:lpstr>
      <vt:lpstr>River Left  Spread Footer Foundation Based Prepared</vt:lpstr>
      <vt:lpstr>River Left  Spread Footer Rebar Reinforcement</vt:lpstr>
      <vt:lpstr>River Left  Spread Footer Form and Rebar Reinforcement</vt:lpstr>
      <vt:lpstr>River Left  Spread Footer</vt:lpstr>
      <vt:lpstr>Temporary Stream Bypass  Stream Channel Restoration</vt:lpstr>
      <vt:lpstr>Stream Channel Restoration and Streambank Stabilization</vt:lpstr>
      <vt:lpstr>River Right  Spread Footer Framing</vt:lpstr>
      <vt:lpstr>Completed Stream Channel Restoration &amp;   Streambank Stabilization </vt:lpstr>
      <vt:lpstr>Delivery of  Pre-Fabricated Modular Bridge  ~9:00 am</vt:lpstr>
      <vt:lpstr>Placement of Bridge on Spread Footers</vt:lpstr>
      <vt:lpstr>Installation of Wood Deck</vt:lpstr>
      <vt:lpstr>Installation of Wood Deck Panels</vt:lpstr>
      <vt:lpstr>Securing of Wood Deck Panels to Superstructure</vt:lpstr>
      <vt:lpstr>Expansion Anchor of Bridge to Spread Footers</vt:lpstr>
      <vt:lpstr>Fixed Attachment of Bridge Superstructure to Spread Footer </vt:lpstr>
      <vt:lpstr>Bridge Superstructure</vt:lpstr>
      <vt:lpstr>Bridge Deck &amp; Guide Rail Installation  ~7:00 pm</vt:lpstr>
      <vt:lpstr>Grading and Site Restoration Work</vt:lpstr>
      <vt:lpstr>Stream Restoration  Low Water Level </vt:lpstr>
      <vt:lpstr>Downstream Condition Post Construction</vt:lpstr>
      <vt:lpstr>Upstream Condition Post Construction</vt:lpstr>
      <vt:lpstr>Final Project </vt:lpstr>
      <vt:lpstr> May 5, 2022  ~ 2 years post construction </vt:lpstr>
      <vt:lpstr>Scope of Work Included: Removal of Existing Structure Installation (2) Spread Footer Abutments Stream Channel and Bank Restoration 50’ x 20’ Pre-Fab Modular Bridge &amp; Installation (4) New Cross Pipes Roadway Bridge Approach Work  Completed in 4 Weeks Due to Weather and COVID 19 Delays  Total Project Value $186,402.22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Bloser 2</dc:creator>
  <cp:lastModifiedBy>Corradini, Kenneth Joseph</cp:lastModifiedBy>
  <cp:revision>117</cp:revision>
  <cp:lastPrinted>2022-12-20T10:00:57Z</cp:lastPrinted>
  <dcterms:created xsi:type="dcterms:W3CDTF">2021-03-01T14:22:30Z</dcterms:created>
  <dcterms:modified xsi:type="dcterms:W3CDTF">2023-01-23T18:25:50Z</dcterms:modified>
</cp:coreProperties>
</file>