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11" r:id="rId4"/>
    <p:sldId id="258" r:id="rId5"/>
    <p:sldId id="304" r:id="rId6"/>
    <p:sldId id="308" r:id="rId7"/>
    <p:sldId id="309" r:id="rId8"/>
    <p:sldId id="310" r:id="rId9"/>
    <p:sldId id="31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C04F"/>
    <a:srgbClr val="003A7A"/>
    <a:srgbClr val="41B74C"/>
    <a:srgbClr val="003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4" d="100"/>
          <a:sy n="164" d="100"/>
        </p:scale>
        <p:origin x="100" y="1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7FAA-D74A-44A6-AE56-4C716AB92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420E27-962E-4118-B3B4-C6FA17DCA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046646-2057-4424-981B-C97B74C36EB3}"/>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00986DD9-C29E-4EEB-BE5A-B61DB1039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0A7EC-402A-4C6C-8246-9DCC8016BD9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3336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4063-5E87-42C9-AC6A-A7D3EBFA8B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C4CD8-B968-444D-BF45-AF56A16E0E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FD51E-3DEC-4E76-8056-B39680905EB6}"/>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09EEF380-5805-41B2-A9D5-FB6944BBC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E9723-CB85-43B1-8EDD-84B95DBC5330}"/>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10765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7FC59C-EF18-4931-A674-244A159DC0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EECA44-EF81-4A79-8E7F-D8A36F5578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81717-1F37-4892-935F-8390B987CEF9}"/>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E7D57A19-4526-4E18-97D1-0A3884B47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29A81-20B2-4145-A5AF-CDCC36695A8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8127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2EFD-A82E-48B5-982C-FD6CA27F45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50C0C-7902-4BD6-AD33-27C3E02D1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AF168-877B-4F64-ADD7-749F2B62F342}"/>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8F6524E1-0A8C-448C-A09A-A94374BCF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09813-7DBA-4694-8805-605C581E1A7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5303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7336-7D76-4480-96F5-EEF144528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DB52F-27F9-4054-A3CF-046C8D755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65F034-1468-4AF6-B3B6-FD13B6A4BCC1}"/>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3C82FA58-B7D1-40E8-A205-FF845BDAC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DD3D5-8080-4969-9C7E-2F25F2A8C8E5}"/>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54004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E025-4A9C-4869-89F5-DCCEA87ED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A260E-B607-4167-AA5C-2F53DA121D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73216C-FBD1-4B2F-ACAD-432D625159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BE036-AD31-441C-B60C-B611C62BF2A0}"/>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6" name="Footer Placeholder 5">
            <a:extLst>
              <a:ext uri="{FF2B5EF4-FFF2-40B4-BE49-F238E27FC236}">
                <a16:creationId xmlns:a16="http://schemas.microsoft.com/office/drawing/2014/main" id="{47AAD7E4-03D6-47E7-89DA-789695DB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53D4C-8D75-4670-B8D1-E929630BDC2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91518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23F1-06E5-42EF-A515-7B018A9F97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25F119-4A8D-439E-82C7-D9BC60351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95D3A-5ED1-4239-B82D-DA454C429A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35586-11B1-4B05-A270-AF76550FD6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0F5115-873A-4152-B01D-C59F28EE05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519994-A8F6-429F-B17A-330A6895324E}"/>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8" name="Footer Placeholder 7">
            <a:extLst>
              <a:ext uri="{FF2B5EF4-FFF2-40B4-BE49-F238E27FC236}">
                <a16:creationId xmlns:a16="http://schemas.microsoft.com/office/drawing/2014/main" id="{0A092A6C-EE71-4B72-BF18-8895E305B4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FDFF98-D196-4DD8-A506-0EEE47D1D89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28005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BA2C-8967-4D53-9105-D84A92662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061FC-8BD4-4E51-90A3-CDD8DA617A1D}"/>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4" name="Footer Placeholder 3">
            <a:extLst>
              <a:ext uri="{FF2B5EF4-FFF2-40B4-BE49-F238E27FC236}">
                <a16:creationId xmlns:a16="http://schemas.microsoft.com/office/drawing/2014/main" id="{B68B117A-0C5C-4468-9541-A7750E3410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5CC4C-945F-4AE0-8FFF-4D660C142D8E}"/>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06877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C3071-4E44-4C81-A579-FC439DAB68BD}"/>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3" name="Footer Placeholder 2">
            <a:extLst>
              <a:ext uri="{FF2B5EF4-FFF2-40B4-BE49-F238E27FC236}">
                <a16:creationId xmlns:a16="http://schemas.microsoft.com/office/drawing/2014/main" id="{C52CEEA6-385B-477D-9D1D-32D10A5424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F1D424-BAB6-4336-B81C-C6E3C957948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3768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0A67-82AD-4714-A435-748C1329E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5B984-2575-4FC1-9001-FBC355BFD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2C1525-CEFF-4FD7-9905-FC3059BCE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475B7-13B1-4C93-9F19-0F0AD5187AD6}"/>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6" name="Footer Placeholder 5">
            <a:extLst>
              <a:ext uri="{FF2B5EF4-FFF2-40B4-BE49-F238E27FC236}">
                <a16:creationId xmlns:a16="http://schemas.microsoft.com/office/drawing/2014/main" id="{4504082C-4EB4-4C6B-98EC-AE38A92A4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6883E-1CF3-4E81-B59E-4B2C1ED6A8C7}"/>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1411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5275-DCE5-48E6-B1E6-225B327C9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217ECE-D1F3-41DB-8F42-DE5159EE1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61D693-7AD8-46ED-A4E3-B13FCB131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C0E2D-9D15-4231-A2A3-ED1433732B63}"/>
              </a:ext>
            </a:extLst>
          </p:cNvPr>
          <p:cNvSpPr>
            <a:spLocks noGrp="1"/>
          </p:cNvSpPr>
          <p:nvPr>
            <p:ph type="dt" sz="half" idx="10"/>
          </p:nvPr>
        </p:nvSpPr>
        <p:spPr/>
        <p:txBody>
          <a:bodyPr/>
          <a:lstStyle/>
          <a:p>
            <a:fld id="{AFE2553D-3206-4B8D-B769-C455A2F96FB2}" type="datetimeFigureOut">
              <a:rPr lang="en-US" smtClean="0"/>
              <a:t>1/28/2022</a:t>
            </a:fld>
            <a:endParaRPr lang="en-US"/>
          </a:p>
        </p:txBody>
      </p:sp>
      <p:sp>
        <p:nvSpPr>
          <p:cNvPr id="6" name="Footer Placeholder 5">
            <a:extLst>
              <a:ext uri="{FF2B5EF4-FFF2-40B4-BE49-F238E27FC236}">
                <a16:creationId xmlns:a16="http://schemas.microsoft.com/office/drawing/2014/main" id="{D9E0B19D-182C-4DA1-9A05-AC579E4C6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28AEB-FA2E-4E67-8358-CB7425940241}"/>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12988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9B375-ADF7-4246-AA25-5CB6D1104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AEBD46-13C5-44A7-A85C-AA21BA47A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0C8E3-F9E0-4CCD-96DB-E92EF38782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2553D-3206-4B8D-B769-C455A2F96FB2}" type="datetimeFigureOut">
              <a:rPr lang="en-US" smtClean="0"/>
              <a:t>1/28/2022</a:t>
            </a:fld>
            <a:endParaRPr lang="en-US"/>
          </a:p>
        </p:txBody>
      </p:sp>
      <p:sp>
        <p:nvSpPr>
          <p:cNvPr id="5" name="Footer Placeholder 4">
            <a:extLst>
              <a:ext uri="{FF2B5EF4-FFF2-40B4-BE49-F238E27FC236}">
                <a16:creationId xmlns:a16="http://schemas.microsoft.com/office/drawing/2014/main" id="{058A9127-06F5-4F5D-8A6D-D72DB09A9F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294FF-0723-40A1-A0E7-8476EA484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F6C7D-1E06-4921-A53B-C9A23F17DFEC}" type="slidenum">
              <a:rPr lang="en-US" smtClean="0"/>
              <a:t>‹#›</a:t>
            </a:fld>
            <a:endParaRPr lang="en-US"/>
          </a:p>
        </p:txBody>
      </p:sp>
    </p:spTree>
    <p:extLst>
      <p:ext uri="{BB962C8B-B14F-4D97-AF65-F5344CB8AC3E}">
        <p14:creationId xmlns:p14="http://schemas.microsoft.com/office/powerpoint/2010/main" val="228690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nam10.safelinks.protection.outlook.com/?url=https%3A%2F%2Fwww.dirtandgravel.psu.edu%2Feducation-and-training%2Fremote-learning-center&amp;data=04%7C01%7Csmb201%40psu.edu%7C7c6ad4ee8cb04091f3d308d9d2042875%7C7cf48d453ddb4389a9c1c115526eb52e%7C0%7C0%7C637771737589444295%7CUnknown%7CTWFpbGZsb3d8eyJWIjoiMC4wLjAwMDAiLCJQIjoiV2luMzIiLCJBTiI6Ik1haWwiLCJXVCI6Mn0%3D%7C3000&amp;sdata=mxWVuT2OaE%2FEt4QzxKoMv2Z3ryAKOHkZf1SIjBh7fP4%3D&amp;reserved=0" TargetMode="External"/><Relationship Id="rId7"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hyperlink" Target="https://nam10.safelinks.protection.outlook.com/?url=https%3A%2F%2Fwww.dirtandgravel.psu.edu%2Feducation-and-training%2Fwebinars%2Fpast-webinars&amp;data=04%7C01%7Csmb201%40psu.edu%7C7c6ad4ee8cb04091f3d308d9d2042875%7C7cf48d453ddb4389a9c1c115526eb52e%7C0%7C0%7C637771737589444295%7CUnknown%7CTWFpbGZsb3d8eyJWIjoiMC4wLjAwMDAiLCJQIjoiV2luMzIiLCJBTiI6Ik1haWwiLCJXVCI6Mn0%3D%7C3000&amp;sdata=DjD%2FFvlreppTeirsf%2FHvJR8uAdw44keElgYj8TK75ME%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354EBD9-2B80-4427-A1C9-42B8463CECD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28364"/>
          <a:stretch/>
        </p:blipFill>
        <p:spPr>
          <a:xfrm>
            <a:off x="3982" y="1"/>
            <a:ext cx="12188017" cy="6858000"/>
          </a:xfrm>
          <a:prstGeom prst="rect">
            <a:avLst/>
          </a:prstGeom>
          <a:ln>
            <a:noFill/>
          </a:ln>
          <a:effectLst>
            <a:outerShdw blurRad="190500" algn="tl" rotWithShape="0">
              <a:srgbClr val="000000">
                <a:alpha val="70000"/>
              </a:srgbClr>
            </a:outerShdw>
          </a:effectLst>
        </p:spPr>
      </p:pic>
      <p:sp>
        <p:nvSpPr>
          <p:cNvPr id="46" name="Rectangle 45">
            <a:extLst>
              <a:ext uri="{FF2B5EF4-FFF2-40B4-BE49-F238E27FC236}">
                <a16:creationId xmlns:a16="http://schemas.microsoft.com/office/drawing/2014/main" id="{35C36704-BB25-44BF-BB70-9122A8F8DC97}"/>
              </a:ext>
            </a:extLst>
          </p:cNvPr>
          <p:cNvSpPr/>
          <p:nvPr/>
        </p:nvSpPr>
        <p:spPr>
          <a:xfrm>
            <a:off x="3365500" y="967100"/>
            <a:ext cx="8650409" cy="1766268"/>
          </a:xfrm>
          <a:prstGeom prst="rect">
            <a:avLst/>
          </a:prstGeom>
          <a:solidFill>
            <a:srgbClr val="003D78">
              <a:lumMod val="75000"/>
              <a:alpha val="64000"/>
            </a:srgbClr>
          </a:solidFill>
          <a:ln w="25400" cap="flat" cmpd="sng" algn="ctr">
            <a:noFill/>
            <a:prstDash val="solid"/>
          </a:ln>
          <a:effectLst/>
        </p:spPr>
        <p:txBody>
          <a:bodyPr tIns="0" rtlCol="0" anchor="t" anchorCtr="0"/>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FFFF00"/>
                </a:solidFill>
                <a:effectLst/>
                <a:uLnTx/>
                <a:uFillTx/>
                <a:latin typeface="Gill Sans MT"/>
                <a:ea typeface="+mn-ea"/>
                <a:cs typeface="+mn-cs"/>
              </a:rPr>
              <a:t>Feel free to start entering your questions now to save us some time.  Please use the Q&amp;A button on zoom instead of the chat, as it make the questions easier to manage for us.</a:t>
            </a:r>
          </a:p>
        </p:txBody>
      </p:sp>
      <p:sp>
        <p:nvSpPr>
          <p:cNvPr id="48" name="TextBox 47">
            <a:extLst>
              <a:ext uri="{FF2B5EF4-FFF2-40B4-BE49-F238E27FC236}">
                <a16:creationId xmlns:a16="http://schemas.microsoft.com/office/drawing/2014/main" id="{47AA5D56-F603-465E-834F-E8ADC9DAF7DA}"/>
              </a:ext>
            </a:extLst>
          </p:cNvPr>
          <p:cNvSpPr txBox="1"/>
          <p:nvPr/>
        </p:nvSpPr>
        <p:spPr>
          <a:xfrm>
            <a:off x="3044834" y="160458"/>
            <a:ext cx="9000696"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FF"/>
                </a:solidFill>
                <a:effectLst/>
                <a:uLnTx/>
                <a:uFillTx/>
                <a:latin typeface="Gill Sans MT"/>
              </a:rPr>
              <a:t>Stream Crossing Documents Q&amp;A</a:t>
            </a:r>
            <a:endParaRPr kumimoji="0" lang="en-US" sz="3600" b="1" i="0" u="none" strike="noStrike" kern="0" cap="none" spc="0" normalizeH="0" baseline="0" noProof="0" dirty="0">
              <a:ln>
                <a:noFill/>
              </a:ln>
              <a:solidFill>
                <a:srgbClr val="FFFFFF"/>
              </a:solidFill>
              <a:effectLst/>
              <a:uLnTx/>
              <a:uFillTx/>
              <a:latin typeface="Gill Sans MT"/>
            </a:endParaRPr>
          </a:p>
        </p:txBody>
      </p:sp>
      <p:pic>
        <p:nvPicPr>
          <p:cNvPr id="50" name="Picture 49">
            <a:extLst>
              <a:ext uri="{FF2B5EF4-FFF2-40B4-BE49-F238E27FC236}">
                <a16:creationId xmlns:a16="http://schemas.microsoft.com/office/drawing/2014/main" id="{F93E87DF-B07F-4C11-8C23-B492C3B719C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710152" y="6080932"/>
            <a:ext cx="805145" cy="518749"/>
          </a:xfrm>
          <a:prstGeom prst="rect">
            <a:avLst/>
          </a:prstGeom>
        </p:spPr>
      </p:pic>
      <p:pic>
        <p:nvPicPr>
          <p:cNvPr id="51" name="Picture 50">
            <a:extLst>
              <a:ext uri="{FF2B5EF4-FFF2-40B4-BE49-F238E27FC236}">
                <a16:creationId xmlns:a16="http://schemas.microsoft.com/office/drawing/2014/main" id="{83BA9570-5C5A-40D3-964C-19AE991A948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595275" y="6080933"/>
            <a:ext cx="1351220" cy="518749"/>
          </a:xfrm>
          <a:prstGeom prst="rect">
            <a:avLst/>
          </a:prstGeom>
        </p:spPr>
      </p:pic>
      <p:sp>
        <p:nvSpPr>
          <p:cNvPr id="52" name="TextBox 51">
            <a:extLst>
              <a:ext uri="{FF2B5EF4-FFF2-40B4-BE49-F238E27FC236}">
                <a16:creationId xmlns:a16="http://schemas.microsoft.com/office/drawing/2014/main" id="{4AD3B23C-CDE0-4892-9CE8-F472AFD8FECA}"/>
              </a:ext>
            </a:extLst>
          </p:cNvPr>
          <p:cNvSpPr txBox="1"/>
          <p:nvPr/>
        </p:nvSpPr>
        <p:spPr>
          <a:xfrm>
            <a:off x="176091" y="160458"/>
            <a:ext cx="2868743" cy="2862177"/>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FFFF"/>
                </a:solidFill>
                <a:effectLst/>
                <a:uLnTx/>
                <a:uFillTx/>
                <a:latin typeface="Gill Sans MT"/>
              </a:rPr>
              <a:t>Dirt Gravel and Low Volume Road Program</a:t>
            </a:r>
            <a:r>
              <a:rPr kumimoji="0" lang="en-US" sz="3000" b="0" i="0" u="none" strike="noStrike" kern="0" cap="none" spc="0" normalizeH="0" baseline="0" noProof="0" dirty="0">
                <a:ln>
                  <a:noFill/>
                </a:ln>
                <a:solidFill>
                  <a:srgbClr val="FFFFFF"/>
                </a:solidFill>
                <a:effectLst/>
                <a:uLnTx/>
                <a:uFillTx/>
                <a:latin typeface="Gill Sans MT"/>
              </a:rPr>
              <a:t> </a:t>
            </a:r>
          </a:p>
          <a:p>
            <a:pPr marL="0" marR="0" lvl="0" indent="0" algn="ctr" defTabSz="912989" eaLnBrk="1" fontAlgn="auto" latinLnBrk="0" hangingPunct="1">
              <a:lnSpc>
                <a:spcPct val="100000"/>
              </a:lnSpc>
              <a:spcBef>
                <a:spcPts val="0"/>
              </a:spcBef>
              <a:spcAft>
                <a:spcPts val="0"/>
              </a:spcAft>
              <a:buClrTx/>
              <a:buSzTx/>
              <a:buFontTx/>
              <a:buNone/>
              <a:tabLst/>
              <a:defRPr/>
            </a:pP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4000" kern="0" dirty="0">
                <a:solidFill>
                  <a:srgbClr val="FFFFFF"/>
                </a:solidFill>
                <a:latin typeface="Gill Sans MT"/>
              </a:rPr>
              <a:t>WEBINAR</a:t>
            </a: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a:solidFill>
                  <a:srgbClr val="FFFFFF"/>
                </a:solidFill>
                <a:latin typeface="Gill Sans MT"/>
              </a:rPr>
              <a:t>1/20/22</a:t>
            </a: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dirty="0">
                <a:solidFill>
                  <a:srgbClr val="FFFFFF"/>
                </a:solidFill>
                <a:latin typeface="Gill Sans MT"/>
              </a:rPr>
              <a:t>Starts 9am</a:t>
            </a:r>
            <a:endParaRPr kumimoji="0" lang="en-US" sz="3200" b="0" i="0" u="none" strike="noStrike" kern="0" cap="none" spc="0" normalizeH="0" baseline="0" noProof="0" dirty="0">
              <a:ln>
                <a:noFill/>
              </a:ln>
              <a:solidFill>
                <a:srgbClr val="3FAF49"/>
              </a:solidFill>
              <a:effectLst/>
              <a:uLnTx/>
              <a:uFillTx/>
              <a:latin typeface="Gill Sans MT"/>
            </a:endParaRPr>
          </a:p>
        </p:txBody>
      </p:sp>
      <p:sp>
        <p:nvSpPr>
          <p:cNvPr id="10" name="Subtitle 2">
            <a:extLst>
              <a:ext uri="{FF2B5EF4-FFF2-40B4-BE49-F238E27FC236}">
                <a16:creationId xmlns:a16="http://schemas.microsoft.com/office/drawing/2014/main" id="{C79EB13E-4414-4CC0-90ED-FB686AFC7C8F}"/>
              </a:ext>
            </a:extLst>
          </p:cNvPr>
          <p:cNvSpPr txBox="1">
            <a:spLocks/>
          </p:cNvSpPr>
          <p:nvPr/>
        </p:nvSpPr>
        <p:spPr>
          <a:xfrm>
            <a:off x="148053" y="5489494"/>
            <a:ext cx="8520187" cy="1203036"/>
          </a:xfrm>
          <a:prstGeom prst="rect">
            <a:avLst/>
          </a:prstGeom>
          <a:solidFill>
            <a:srgbClr val="003D78">
              <a:lumMod val="75000"/>
              <a:alpha val="64000"/>
            </a:srgbClr>
          </a:solidFill>
          <a:ln w="25400" cap="flat" cmpd="sng" algn="ctr">
            <a:noFill/>
            <a:prstDash val="solid"/>
          </a:ln>
          <a:effectLst/>
        </p:spPr>
        <p:txBody>
          <a:bodyPr tIns="0" rtlCol="0" anchor="t" anchorCtr="0"/>
          <a:lstStyle>
            <a:defPPr>
              <a:defRPr lang="en-US"/>
            </a:defPPr>
            <a:lvl1pPr marR="0" lvl="0" indent="0" algn="ctr" fontAlgn="auto">
              <a:lnSpc>
                <a:spcPct val="100000"/>
              </a:lnSpc>
              <a:spcBef>
                <a:spcPct val="20000"/>
              </a:spcBef>
              <a:spcAft>
                <a:spcPts val="0"/>
              </a:spcAft>
              <a:buClrTx/>
              <a:buSzTx/>
              <a:buFont typeface="Arial" pitchFamily="34" charset="0"/>
              <a:buNone/>
              <a:tabLst/>
              <a:defRPr sz="1600">
                <a:solidFill>
                  <a:srgbClr val="FFFFFF"/>
                </a:solidFill>
                <a:latin typeface="Gill Sans MT"/>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dirty="0"/>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312-626-6799.</a:t>
            </a:r>
          </a:p>
        </p:txBody>
      </p:sp>
    </p:spTree>
    <p:extLst>
      <p:ext uri="{BB962C8B-B14F-4D97-AF65-F5344CB8AC3E}">
        <p14:creationId xmlns:p14="http://schemas.microsoft.com/office/powerpoint/2010/main" val="179703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mn-lt"/>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3"/>
            <a:ext cx="11569136" cy="3697314"/>
          </a:xfrm>
          <a:prstGeom prst="rect">
            <a:avLst/>
          </a:prstGeom>
        </p:spPr>
        <p:txBody>
          <a:bodyPr>
            <a:norm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1" fontAlgn="auto">
              <a:spcBef>
                <a:spcPts val="1000"/>
              </a:spcBef>
              <a:spcAft>
                <a:spcPts val="0"/>
              </a:spcAft>
              <a:buClrTx/>
              <a:buSzTx/>
              <a:buFont typeface="Arial" panose="020B0604020202020204" pitchFamily="34" charset="0"/>
              <a:buChar char="•"/>
              <a:tabLst/>
              <a:defRPr/>
            </a:pPr>
            <a:r>
              <a:rPr lang="en-US" sz="2800" b="1" dirty="0">
                <a:solidFill>
                  <a:schemeClr val="tx1"/>
                </a:solidFill>
              </a:rPr>
              <a:t>Status Overview</a:t>
            </a:r>
          </a:p>
          <a:p>
            <a:pPr lvl="1">
              <a:spcBef>
                <a:spcPts val="1000"/>
              </a:spcBef>
              <a:buClrTx/>
              <a:buFont typeface="Arial" panose="020B0604020202020204" pitchFamily="34" charset="0"/>
              <a:buChar char="•"/>
              <a:defRPr/>
            </a:pPr>
            <a:r>
              <a:rPr lang="en-US" sz="2800" b="1" dirty="0">
                <a:solidFill>
                  <a:schemeClr val="tx1"/>
                </a:solidFill>
              </a:rPr>
              <a:t>Why</a:t>
            </a:r>
          </a:p>
          <a:p>
            <a:pPr lvl="1">
              <a:spcBef>
                <a:spcPts val="1000"/>
              </a:spcBef>
              <a:buClrTx/>
              <a:buFont typeface="Arial" panose="020B0604020202020204" pitchFamily="34" charset="0"/>
              <a:buChar char="•"/>
              <a:defRPr/>
            </a:pPr>
            <a:r>
              <a:rPr lang="en-US" sz="2800" b="1" dirty="0">
                <a:solidFill>
                  <a:schemeClr val="tx1"/>
                </a:solidFill>
              </a:rPr>
              <a:t>Policy</a:t>
            </a:r>
          </a:p>
          <a:p>
            <a:pPr lvl="1">
              <a:spcBef>
                <a:spcPts val="1000"/>
              </a:spcBef>
              <a:buClrTx/>
              <a:buFont typeface="Arial" panose="020B0604020202020204" pitchFamily="34" charset="0"/>
              <a:buChar char="•"/>
              <a:defRPr/>
            </a:pPr>
            <a:r>
              <a:rPr lang="en-US" sz="2800" b="1" dirty="0">
                <a:solidFill>
                  <a:schemeClr val="tx1"/>
                </a:solidFill>
              </a:rPr>
              <a:t>Standard</a:t>
            </a:r>
          </a:p>
          <a:p>
            <a:pPr lvl="1">
              <a:spcBef>
                <a:spcPts val="1000"/>
              </a:spcBef>
              <a:buClrTx/>
              <a:buFont typeface="Arial" panose="020B0604020202020204" pitchFamily="34" charset="0"/>
              <a:buChar char="•"/>
              <a:defRPr/>
            </a:pPr>
            <a:r>
              <a:rPr lang="en-US" sz="2800" b="1" dirty="0">
                <a:solidFill>
                  <a:schemeClr val="tx1"/>
                </a:solidFill>
              </a:rPr>
              <a:t>Tech Manual</a:t>
            </a:r>
          </a:p>
          <a:p>
            <a:pPr lvl="1">
              <a:spcBef>
                <a:spcPts val="1000"/>
              </a:spcBef>
              <a:buClrTx/>
              <a:buFont typeface="Arial" panose="020B0604020202020204" pitchFamily="34" charset="0"/>
              <a:buChar char="•"/>
              <a:defRPr/>
            </a:pPr>
            <a:r>
              <a:rPr lang="en-US" sz="2800" b="1" dirty="0">
                <a:solidFill>
                  <a:schemeClr val="tx1"/>
                </a:solidFill>
              </a:rPr>
              <a:t>Overall</a:t>
            </a:r>
            <a:endParaRPr lang="en-US" sz="2800" dirty="0">
              <a:solidFill>
                <a:schemeClr val="tx1"/>
              </a:solidFill>
            </a:endParaRPr>
          </a:p>
          <a:p>
            <a:pPr lvl="1">
              <a:spcBef>
                <a:spcPts val="1000"/>
              </a:spcBef>
              <a:buClrTx/>
              <a:buFont typeface="Arial" panose="020B0604020202020204" pitchFamily="34" charset="0"/>
              <a:buChar char="•"/>
              <a:defRPr/>
            </a:pP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
        <p:nvSpPr>
          <p:cNvPr id="9" name="Rectangle 8">
            <a:extLst>
              <a:ext uri="{FF2B5EF4-FFF2-40B4-BE49-F238E27FC236}">
                <a16:creationId xmlns:a16="http://schemas.microsoft.com/office/drawing/2014/main" id="{9DA551B9-1B45-4B15-819D-E9EB6E30A128}"/>
              </a:ext>
            </a:extLst>
          </p:cNvPr>
          <p:cNvSpPr/>
          <p:nvPr/>
        </p:nvSpPr>
        <p:spPr>
          <a:xfrm>
            <a:off x="5412132" y="2116177"/>
            <a:ext cx="5949530" cy="1560200"/>
          </a:xfrm>
          <a:prstGeom prst="rect">
            <a:avLst/>
          </a:prstGeom>
          <a:solidFill>
            <a:srgbClr val="003D78">
              <a:lumMod val="75000"/>
              <a:alpha val="64000"/>
            </a:srgbClr>
          </a:solidFill>
          <a:ln w="25400" cap="flat" cmpd="sng" algn="ctr">
            <a:noFill/>
            <a:prstDash val="solid"/>
          </a:ln>
          <a:effectLst/>
        </p:spPr>
        <p:txBody>
          <a:bodyPr tIns="0" rtlCol="0" anchor="t" anchorCtr="0"/>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FFFF00"/>
                </a:solidFill>
                <a:effectLst/>
                <a:uLnTx/>
                <a:uFillTx/>
                <a:latin typeface="Gill Sans MT"/>
                <a:ea typeface="+mn-ea"/>
                <a:cs typeface="+mn-cs"/>
              </a:rPr>
              <a:t>Please use the Q&amp;A button on zoom instead of the chat, as it make the questions easier to track for us.</a:t>
            </a:r>
          </a:p>
        </p:txBody>
      </p:sp>
    </p:spTree>
    <p:extLst>
      <p:ext uri="{BB962C8B-B14F-4D97-AF65-F5344CB8AC3E}">
        <p14:creationId xmlns:p14="http://schemas.microsoft.com/office/powerpoint/2010/main" val="121255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STATUS</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Spring Summer 2021: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Extensive work on document development</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Fall 2021: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finalizing first draft with several advisory workgroup meetings</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b="1" dirty="0">
                <a:solidFill>
                  <a:prstClr val="black"/>
                </a:solidFill>
                <a:latin typeface="Calibri" panose="020F0502020204030204"/>
              </a:rPr>
              <a:t>December 2021: </a:t>
            </a:r>
            <a:r>
              <a:rPr lang="en-US" sz="2800" dirty="0">
                <a:solidFill>
                  <a:prstClr val="black"/>
                </a:solidFill>
                <a:latin typeface="Calibri" panose="020F0502020204030204"/>
              </a:rPr>
              <a:t>First draft out for review / comment</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January 2022: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Reviewing with USFS and engineers,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comments due 1/31</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b="1" dirty="0">
                <a:solidFill>
                  <a:prstClr val="black"/>
                </a:solidFill>
                <a:latin typeface="Calibri" panose="020F0502020204030204"/>
              </a:rPr>
              <a:t>February 2022: </a:t>
            </a:r>
            <a:r>
              <a:rPr lang="en-US" sz="2800" dirty="0">
                <a:solidFill>
                  <a:prstClr val="black"/>
                </a:solidFill>
                <a:latin typeface="Calibri" panose="020F0502020204030204"/>
              </a:rPr>
              <a:t>revisions and working with advisory workgroup</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March</a:t>
            </a:r>
            <a:r>
              <a:rPr lang="en-US" sz="2800" b="1" dirty="0">
                <a:solidFill>
                  <a:prstClr val="black"/>
                </a:solidFill>
                <a:latin typeface="Calibri" panose="020F0502020204030204"/>
              </a:rPr>
              <a:t> 2022: </a:t>
            </a:r>
            <a:r>
              <a:rPr lang="en-US" sz="2800" dirty="0">
                <a:solidFill>
                  <a:prstClr val="black"/>
                </a:solidFill>
                <a:latin typeface="Calibri" panose="020F0502020204030204"/>
              </a:rPr>
              <a:t>Updated version to PDA for legal and policy review</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May 2022: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earliest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potential</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SCC action.</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A6A6A6">
                  <a:lumMod val="50000"/>
                </a:srgbClr>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191219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mn-lt"/>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None/>
              <a:tabLst/>
              <a:defRPr/>
            </a:pPr>
            <a:r>
              <a:rPr lang="en-US" sz="2800" b="1" u="sng" dirty="0">
                <a:solidFill>
                  <a:srgbClr val="FF0000"/>
                </a:solidFill>
              </a:rPr>
              <a:t>WHY</a:t>
            </a:r>
            <a:endParaRPr kumimoji="0" lang="en-US" sz="2800" b="1" i="0" u="sng" strike="noStrike" kern="1200" cap="none" spc="0" normalizeH="0" baseline="0" noProof="0" dirty="0">
              <a:ln>
                <a:noFill/>
              </a:ln>
              <a:solidFill>
                <a:srgbClr val="FF0000"/>
              </a:solidFill>
              <a:effectLst/>
              <a:uLnTx/>
              <a:uFillTx/>
              <a:ea typeface="+mn-ea"/>
              <a:cs typeface="+mn-cs"/>
            </a:endParaRP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Program funding ~ 100 stream crossings a year</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policy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guidance / standard for engineers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resources for CDs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As a result, many project “meet current policy” but leave a lot of room for improvement</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DGLVR Program has always focused funding on long term environmental improvements.  These structures have a longer lifespan than many other practices, and need to be installed properly. </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12/13 recorded webinar with more</a:t>
            </a:r>
          </a:p>
          <a:p>
            <a:pPr lvl="1">
              <a:lnSpc>
                <a:spcPct val="100000"/>
              </a:lnSpc>
              <a:spcBef>
                <a:spcPts val="0"/>
              </a:spcBef>
              <a:spcAft>
                <a:spcPts val="600"/>
              </a:spcAft>
              <a:buClrTx/>
              <a:buFont typeface="Arial" panose="020B0604020202020204" pitchFamily="34" charset="0"/>
              <a:buChar char="•"/>
              <a:defRPr/>
            </a:pPr>
            <a:endParaRPr lang="en-US" sz="2800" dirty="0">
              <a:solidFill>
                <a:schemeClr val="tx1"/>
              </a:solidFill>
            </a:endParaRPr>
          </a:p>
          <a:p>
            <a:pPr lvl="1">
              <a:lnSpc>
                <a:spcPct val="100000"/>
              </a:lnSpc>
              <a:spcBef>
                <a:spcPts val="0"/>
              </a:spcBef>
              <a:spcAft>
                <a:spcPts val="600"/>
              </a:spcAft>
              <a:buClrTx/>
              <a:buFont typeface="Arial" panose="020B0604020202020204" pitchFamily="34" charset="0"/>
              <a:buChar char="•"/>
              <a:defRPr/>
            </a:pPr>
            <a:endParaRPr lang="en-US" sz="2800" dirty="0">
              <a:solidFill>
                <a:schemeClr val="tx1"/>
              </a:solidFill>
            </a:endParaRPr>
          </a:p>
          <a:p>
            <a:pPr lvl="1">
              <a:lnSpc>
                <a:spcPct val="100000"/>
              </a:lnSpc>
              <a:spcBef>
                <a:spcPts val="0"/>
              </a:spcBef>
              <a:spcAft>
                <a:spcPts val="600"/>
              </a:spcAft>
              <a:buClrTx/>
              <a:buFont typeface="Arial" panose="020B0604020202020204" pitchFamily="34" charset="0"/>
              <a:buChar char="•"/>
              <a:defRPr/>
            </a:pP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369631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POLICY HIGHLIGHTS</a:t>
            </a:r>
            <a:endParaRPr lang="en-US" sz="2000" dirty="0"/>
          </a:p>
          <a:p>
            <a:pPr lvl="1"/>
            <a:r>
              <a:rPr lang="en-US" sz="2100" u="sng" dirty="0"/>
              <a:t>DGLVR Stream Crossing must follow new standard</a:t>
            </a:r>
          </a:p>
          <a:p>
            <a:pPr lvl="1"/>
            <a:r>
              <a:rPr lang="en-US" sz="2100" u="sng" dirty="0"/>
              <a:t>Eligibility Criteria</a:t>
            </a:r>
            <a:r>
              <a:rPr lang="en-US" sz="2100" dirty="0"/>
              <a:t>: unchanged</a:t>
            </a:r>
            <a:r>
              <a:rPr lang="en-US" sz="2100" b="0" dirty="0"/>
              <a:t> (&lt; 75% BF ration, 4’ and under, multiple pipes all eligible)</a:t>
            </a:r>
          </a:p>
          <a:p>
            <a:pPr lvl="1"/>
            <a:r>
              <a:rPr lang="en-US" sz="2100" u="sng" dirty="0"/>
              <a:t>Engineering costs: </a:t>
            </a:r>
            <a:r>
              <a:rPr lang="en-US" sz="2100" b="0" dirty="0"/>
              <a:t>increased from 10</a:t>
            </a:r>
            <a:r>
              <a:rPr lang="en-US" sz="2100" b="0" dirty="0">
                <a:solidFill>
                  <a:schemeClr val="tx1"/>
                </a:solidFill>
              </a:rPr>
              <a:t>% to 15%, but only if engineering services are bid out with SCC RFP.</a:t>
            </a:r>
          </a:p>
          <a:p>
            <a:pPr lvl="1"/>
            <a:r>
              <a:rPr lang="en-US" sz="2100" u="sng" dirty="0">
                <a:solidFill>
                  <a:schemeClr val="tx1"/>
                </a:solidFill>
              </a:rPr>
              <a:t>Additional CD Requirements</a:t>
            </a:r>
            <a:r>
              <a:rPr lang="en-US" sz="2100" b="0" dirty="0">
                <a:solidFill>
                  <a:schemeClr val="tx1"/>
                </a:solidFill>
              </a:rPr>
              <a:t>:  education requirements, required meetings (pre-app, pre-design, bid, pre-con), review of permit package, review of bid documents, Conduct long pro prior to funding, lifecycle checklist</a:t>
            </a:r>
          </a:p>
          <a:p>
            <a:pPr lvl="1"/>
            <a:r>
              <a:rPr lang="en-US" sz="2100" u="sng" dirty="0">
                <a:solidFill>
                  <a:schemeClr val="tx1"/>
                </a:solidFill>
              </a:rPr>
              <a:t>Policy Exemptions</a:t>
            </a:r>
            <a:r>
              <a:rPr lang="en-US" sz="2100" dirty="0">
                <a:solidFill>
                  <a:schemeClr val="tx1"/>
                </a:solidFill>
              </a:rPr>
              <a:t>: new</a:t>
            </a:r>
          </a:p>
          <a:p>
            <a:pPr lvl="2"/>
            <a:r>
              <a:rPr lang="en-US" sz="2100" b="1" dirty="0">
                <a:solidFill>
                  <a:schemeClr val="tx1"/>
                </a:solidFill>
              </a:rPr>
              <a:t>Automatic</a:t>
            </a:r>
            <a:r>
              <a:rPr lang="en-US" sz="2100" dirty="0">
                <a:solidFill>
                  <a:schemeClr val="tx1"/>
                </a:solidFill>
              </a:rPr>
              <a:t>: </a:t>
            </a:r>
            <a:r>
              <a:rPr lang="en-US" sz="2100" u="sng" dirty="0">
                <a:solidFill>
                  <a:schemeClr val="tx1"/>
                </a:solidFill>
              </a:rPr>
              <a:t>up to CD </a:t>
            </a:r>
            <a:r>
              <a:rPr lang="en-US" sz="2100" dirty="0">
                <a:solidFill>
                  <a:schemeClr val="tx1"/>
                </a:solidFill>
              </a:rPr>
              <a:t>if BF &lt; 4’ and either watershed &lt; 20 acres or bed and banks is &lt; 500’</a:t>
            </a:r>
          </a:p>
          <a:p>
            <a:pPr lvl="2"/>
            <a:r>
              <a:rPr lang="en-US" sz="2100" b="1" dirty="0">
                <a:solidFill>
                  <a:schemeClr val="tx1"/>
                </a:solidFill>
              </a:rPr>
              <a:t>SCC approved: </a:t>
            </a:r>
            <a:r>
              <a:rPr lang="en-US" sz="2100" dirty="0">
                <a:solidFill>
                  <a:schemeClr val="tx1"/>
                </a:solidFill>
              </a:rPr>
              <a:t>for sites not fitting above exemption</a:t>
            </a:r>
            <a:endParaRPr lang="en-US" sz="2100" b="1" dirty="0">
              <a:solidFill>
                <a:schemeClr val="tx1"/>
              </a:solidFill>
            </a:endParaRPr>
          </a:p>
          <a:p>
            <a:pPr lvl="2"/>
            <a:r>
              <a:rPr lang="en-US" sz="2100" b="1" dirty="0">
                <a:solidFill>
                  <a:schemeClr val="tx1"/>
                </a:solidFill>
              </a:rPr>
              <a:t>What is exempt and whatt is not.</a:t>
            </a:r>
          </a:p>
          <a:p>
            <a:pPr lvl="3"/>
            <a:r>
              <a:rPr lang="en-US" sz="2100" dirty="0">
                <a:solidFill>
                  <a:schemeClr val="tx1"/>
                </a:solidFill>
              </a:rPr>
              <a:t>Not exempt from any permit requirements</a:t>
            </a:r>
          </a:p>
          <a:p>
            <a:pPr lvl="3"/>
            <a:r>
              <a:rPr lang="en-US" sz="2100" dirty="0">
                <a:solidFill>
                  <a:schemeClr val="tx1"/>
                </a:solidFill>
              </a:rPr>
              <a:t>Do not have to follow DGLVR Stream Crossing Standard or achieve continuity</a:t>
            </a:r>
          </a:p>
          <a:p>
            <a:pPr lvl="3"/>
            <a:r>
              <a:rPr lang="en-US" sz="2100" dirty="0">
                <a:solidFill>
                  <a:schemeClr val="tx1"/>
                </a:solidFill>
              </a:rPr>
              <a:t>Must still be 1.25 BF and account for stream stability upstream and downstream to not make the crossing worse</a:t>
            </a:r>
          </a:p>
          <a:p>
            <a:pPr lvl="3"/>
            <a:endParaRPr lang="en-US" b="1" dirty="0">
              <a:solidFill>
                <a:schemeClr val="tx1"/>
              </a:solidFill>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276467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STANDARD </a:t>
            </a:r>
            <a:r>
              <a:rPr lang="en-US" dirty="0"/>
              <a:t>HIGHLIGHTS</a:t>
            </a:r>
            <a:endPar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100" b="1" i="0" u="sng" strike="noStrike" kern="1200" cap="none" spc="0" normalizeH="0" baseline="0" noProof="0" dirty="0">
                <a:ln>
                  <a:noFill/>
                </a:ln>
                <a:solidFill>
                  <a:prstClr val="black"/>
                </a:solidFill>
                <a:effectLst/>
                <a:uLnTx/>
                <a:uFillTx/>
                <a:latin typeface="Calibri" panose="020F0502020204030204"/>
                <a:ea typeface="+mn-ea"/>
                <a:cs typeface="+mn-cs"/>
              </a:rPr>
              <a:t>Structures</a:t>
            </a:r>
            <a:r>
              <a:rPr kumimoji="0" lang="en-US" sz="21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100" b="0" i="0" strike="noStrike" kern="1200" cap="none" spc="0" normalizeH="0" baseline="0" noProof="0" dirty="0">
                <a:ln>
                  <a:noFill/>
                </a:ln>
                <a:solidFill>
                  <a:prstClr val="black"/>
                </a:solidFill>
                <a:effectLst/>
                <a:uLnTx/>
                <a:uFillTx/>
                <a:latin typeface="Calibri" panose="020F0502020204030204"/>
                <a:ea typeface="+mn-ea"/>
                <a:cs typeface="+mn-cs"/>
              </a:rPr>
              <a:t>125% BF, pass 25-year 24-hour storm at 80% of rise, bottomless over 4%</a:t>
            </a:r>
          </a:p>
          <a:p>
            <a:pPr lvl="1"/>
            <a:r>
              <a:rPr lang="en-US" sz="2100" b="1" u="sng" dirty="0">
                <a:solidFill>
                  <a:prstClr val="black"/>
                </a:solidFill>
                <a:latin typeface="Calibri" panose="020F0502020204030204"/>
              </a:rPr>
              <a:t>Channel Shape</a:t>
            </a:r>
            <a:r>
              <a:rPr lang="en-US" sz="2100" b="1" dirty="0">
                <a:solidFill>
                  <a:prstClr val="black"/>
                </a:solidFill>
                <a:latin typeface="Calibri" panose="020F0502020204030204"/>
              </a:rPr>
              <a:t>: </a:t>
            </a:r>
            <a:r>
              <a:rPr lang="en-US" sz="2100" b="0" dirty="0">
                <a:solidFill>
                  <a:prstClr val="black"/>
                </a:solidFill>
                <a:latin typeface="Calibri" panose="020F0502020204030204"/>
              </a:rPr>
              <a:t>Bank margins and low flow channel required based on reference conditions</a:t>
            </a:r>
          </a:p>
          <a:p>
            <a:pPr lvl="1"/>
            <a:r>
              <a:rPr lang="en-US" sz="2100" u="sng" dirty="0"/>
              <a:t>Channel Grade control:</a:t>
            </a:r>
            <a:r>
              <a:rPr lang="en-US" sz="2100" dirty="0">
                <a:solidFill>
                  <a:prstClr val="black"/>
                </a:solidFill>
                <a:latin typeface="Calibri" panose="020F0502020204030204"/>
              </a:rPr>
              <a:t> </a:t>
            </a:r>
            <a:r>
              <a:rPr lang="en-US" sz="2100" b="0" dirty="0"/>
              <a:t>Required, spacing based on reference conditions and sized for stability when structure is flowing full (or 100-year storm if structure capacity is &gt; 100-year storm.</a:t>
            </a:r>
            <a:endParaRPr lang="en-US" sz="2100" b="0" dirty="0">
              <a:solidFill>
                <a:prstClr val="black"/>
              </a:solidFill>
              <a:latin typeface="Calibri" panose="020F0502020204030204"/>
            </a:endParaRPr>
          </a:p>
          <a:p>
            <a:pPr lvl="1"/>
            <a:r>
              <a:rPr lang="en-US" sz="2100" u="sng" dirty="0"/>
              <a:t>Channel Substrate</a:t>
            </a:r>
            <a:r>
              <a:rPr lang="en-US" sz="2100" dirty="0"/>
              <a:t>: </a:t>
            </a:r>
            <a:r>
              <a:rPr lang="en-US" sz="2100" b="0" dirty="0"/>
              <a:t>for structures with invert: 18” minimum, more based on long-pro and stream slope</a:t>
            </a:r>
          </a:p>
          <a:p>
            <a:pPr lvl="1"/>
            <a:r>
              <a:rPr kumimoji="0" lang="en-US" sz="2100" b="1" i="0" u="sng" strike="noStrike" kern="1200" cap="none" spc="0" normalizeH="0" baseline="0" noProof="0" dirty="0">
                <a:ln>
                  <a:noFill/>
                </a:ln>
                <a:solidFill>
                  <a:prstClr val="black"/>
                </a:solidFill>
                <a:effectLst/>
                <a:uLnTx/>
                <a:uFillTx/>
                <a:latin typeface="Calibri" panose="020F0502020204030204"/>
                <a:ea typeface="+mn-ea"/>
                <a:cs typeface="+mn-cs"/>
              </a:rPr>
              <a:t>Engineer requirements: Long Pro (with CD), </a:t>
            </a:r>
          </a:p>
          <a:p>
            <a:pPr marR="0" lvl="2" indent="-285750">
              <a:lnSpc>
                <a:spcPct val="100000"/>
              </a:lnSpc>
              <a:spcBef>
                <a:spcPts val="0"/>
              </a:spcBef>
              <a:spcAft>
                <a:spcPts val="600"/>
              </a:spcAft>
            </a:pPr>
            <a:r>
              <a:rPr lang="en-US" sz="2100" dirty="0">
                <a:solidFill>
                  <a:prstClr val="black"/>
                </a:solidFill>
                <a:latin typeface="Calibri" panose="020F0502020204030204"/>
              </a:rPr>
              <a:t>Long-pro, reference reach, and cross sections, with CD present</a:t>
            </a:r>
          </a:p>
          <a:p>
            <a:pPr marR="0" lvl="2" indent="-285750">
              <a:lnSpc>
                <a:spcPct val="100000"/>
              </a:lnSpc>
              <a:spcBef>
                <a:spcPts val="0"/>
              </a:spcBef>
              <a:spcAft>
                <a:spcPts val="600"/>
              </a:spcAft>
            </a:pPr>
            <a:r>
              <a:rPr lang="en-US" sz="2100" dirty="0">
                <a:solidFill>
                  <a:prstClr val="black"/>
                </a:solidFill>
                <a:latin typeface="Calibri" panose="020F0502020204030204"/>
              </a:rPr>
              <a:t>Pre design and pre con meeting</a:t>
            </a:r>
          </a:p>
          <a:p>
            <a:pPr marR="0" lvl="2" indent="-285750">
              <a:lnSpc>
                <a:spcPct val="100000"/>
              </a:lnSpc>
              <a:spcBef>
                <a:spcPts val="0"/>
              </a:spcBef>
              <a:spcAft>
                <a:spcPts val="600"/>
              </a:spcAft>
            </a:pPr>
            <a:r>
              <a:rPr lang="en-US" sz="2100" dirty="0">
                <a:solidFill>
                  <a:prstClr val="black"/>
                </a:solidFill>
                <a:latin typeface="Calibri" panose="020F0502020204030204"/>
              </a:rPr>
              <a:t>Provide CD with bid package for review</a:t>
            </a:r>
          </a:p>
          <a:p>
            <a:pPr marR="0" lvl="2" indent="-285750">
              <a:lnSpc>
                <a:spcPct val="100000"/>
              </a:lnSpc>
              <a:spcBef>
                <a:spcPts val="0"/>
              </a:spcBef>
              <a:spcAft>
                <a:spcPts val="600"/>
              </a:spcAft>
            </a:pPr>
            <a:r>
              <a:rPr lang="en-US" sz="2100" dirty="0">
                <a:solidFill>
                  <a:prstClr val="black"/>
                </a:solidFill>
                <a:latin typeface="Calibri" panose="020F0502020204030204"/>
              </a:rPr>
              <a:t>On-site inspection of critical phases</a:t>
            </a:r>
          </a:p>
          <a:p>
            <a:pPr marR="0" lvl="2" indent="-285750">
              <a:lnSpc>
                <a:spcPct val="100000"/>
              </a:lnSpc>
              <a:spcBef>
                <a:spcPts val="0"/>
              </a:spcBef>
              <a:spcAft>
                <a:spcPts val="600"/>
              </a:spcAft>
            </a:pPr>
            <a:r>
              <a:rPr lang="en-US" sz="2100" dirty="0">
                <a:solidFill>
                  <a:prstClr val="black"/>
                </a:solidFill>
                <a:latin typeface="Calibri" panose="020F0502020204030204"/>
              </a:rPr>
              <a:t>Final inspection and certification.</a:t>
            </a:r>
          </a:p>
          <a:p>
            <a:pPr marR="0" lvl="2" indent="-285750">
              <a:lnSpc>
                <a:spcPct val="100000"/>
              </a:lnSpc>
              <a:spcBef>
                <a:spcPts val="0"/>
              </a:spcBef>
              <a:spcAft>
                <a:spcPts val="600"/>
              </a:spcAft>
            </a:pPr>
            <a:r>
              <a:rPr lang="en-US" sz="2100" b="1" dirty="0">
                <a:solidFill>
                  <a:prstClr val="black"/>
                </a:solidFill>
                <a:latin typeface="Calibri" panose="020F0502020204030204"/>
              </a:rPr>
              <a:t>Construction plans/specs: </a:t>
            </a:r>
            <a:r>
              <a:rPr lang="en-US" sz="2100" dirty="0">
                <a:solidFill>
                  <a:prstClr val="black"/>
                </a:solidFill>
                <a:latin typeface="Calibri" panose="020F0502020204030204"/>
              </a:rPr>
              <a:t>19-point bullet list pf requirements</a:t>
            </a:r>
          </a:p>
          <a:p>
            <a:pPr lvl="2" indent="-285750">
              <a:lnSpc>
                <a:spcPct val="100000"/>
              </a:lnSpc>
              <a:spcBef>
                <a:spcPts val="0"/>
              </a:spcBef>
              <a:spcAft>
                <a:spcPts val="600"/>
              </a:spcAft>
            </a:pPr>
            <a:endParaRPr kumimoji="0" lang="en-US"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183758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just" rtl="0" fontAlgn="base"/>
            <a:r>
              <a:rPr lang="en-US" sz="1400" b="1" i="0" u="none" dirty="0">
                <a:solidFill>
                  <a:srgbClr val="000000"/>
                </a:solidFill>
                <a:effectLst/>
                <a:latin typeface="Times New Roman" panose="02020603050405020304" pitchFamily="18" charset="0"/>
              </a:rPr>
              <a:t>Chapter 1: Introduction:</a:t>
            </a:r>
            <a:r>
              <a:rPr lang="en-US" sz="1400" b="0" i="0" u="none" dirty="0">
                <a:solidFill>
                  <a:srgbClr val="000000"/>
                </a:solidFill>
                <a:effectLst/>
                <a:latin typeface="Times New Roman" panose="02020603050405020304" pitchFamily="18" charset="0"/>
              </a:rPr>
              <a:t> Provides the background, goals, and purpose of replacing stream crossings under the DGLVR Program, including background on stream continuity and aquatic organism passage.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2: DGLVR Stream Crossing Standard Details: </a:t>
            </a:r>
            <a:r>
              <a:rPr lang="en-US" sz="1400" b="0" i="0" u="none" dirty="0">
                <a:solidFill>
                  <a:srgbClr val="000000"/>
                </a:solidFill>
                <a:effectLst/>
                <a:latin typeface="Times New Roman" panose="02020603050405020304" pitchFamily="18" charset="0"/>
              </a:rPr>
              <a:t>provides detailed walkthrough, background, and explanation of the DGVLR Stream Crossing Standard.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3: Initial Site Assessment and Project Planning:</a:t>
            </a:r>
            <a:r>
              <a:rPr lang="en-US" sz="1400" b="0" i="0" u="none" dirty="0">
                <a:solidFill>
                  <a:srgbClr val="000000"/>
                </a:solidFill>
                <a:effectLst/>
                <a:latin typeface="Times New Roman" panose="02020603050405020304" pitchFamily="18" charset="0"/>
              </a:rPr>
              <a:t> Includes guidance for initial site evaluations such as eligibility for funding, determining bankfull, and initial considerations for discussion with the potential applicant.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4: Longitudinal Profile Survey:</a:t>
            </a:r>
            <a:r>
              <a:rPr lang="en-US" sz="1400" b="0" i="0" u="none" dirty="0">
                <a:solidFill>
                  <a:srgbClr val="000000"/>
                </a:solidFill>
                <a:effectLst/>
                <a:latin typeface="Times New Roman" panose="02020603050405020304" pitchFamily="18" charset="0"/>
              </a:rPr>
              <a:t> Highlights the importance of the initial longitudinal profile survey in understanding the existing conditions and determining a plan for replacement.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5: Grant Application</a:t>
            </a:r>
            <a:r>
              <a:rPr lang="en-US" sz="1400" b="0" i="0" u="none" dirty="0">
                <a:solidFill>
                  <a:srgbClr val="000000"/>
                </a:solidFill>
                <a:effectLst/>
                <a:latin typeface="Times New Roman" panose="02020603050405020304" pitchFamily="18" charset="0"/>
              </a:rPr>
              <a:t>: Provides guidance for estimating costs to create a grant application, including structure selection, aggregate selection, and streambed material.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6: QAB Ranking and Review:</a:t>
            </a:r>
            <a:r>
              <a:rPr lang="en-US" sz="1400" b="0" i="0" u="none" dirty="0">
                <a:solidFill>
                  <a:srgbClr val="000000"/>
                </a:solidFill>
                <a:effectLst/>
                <a:latin typeface="Times New Roman" panose="02020603050405020304" pitchFamily="18" charset="0"/>
              </a:rPr>
              <a:t> Reviews considerations for the process that conservation districts and their Quality Assurance Board use to rank projects for funding.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7: Contracting:</a:t>
            </a:r>
            <a:r>
              <a:rPr lang="en-US" sz="1400" b="0" i="0" u="none" dirty="0">
                <a:solidFill>
                  <a:srgbClr val="000000"/>
                </a:solidFill>
                <a:effectLst/>
                <a:latin typeface="Times New Roman" panose="02020603050405020304" pitchFamily="18" charset="0"/>
              </a:rPr>
              <a:t>  Discusses key elements to consider before a conservation district and grant recipient sign a contract for DGLVR funding.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8: From Contract to Construction:</a:t>
            </a:r>
            <a:r>
              <a:rPr lang="en-US" sz="1400" b="0" i="0" u="none" dirty="0">
                <a:solidFill>
                  <a:srgbClr val="000000"/>
                </a:solidFill>
                <a:effectLst/>
                <a:latin typeface="Times New Roman" panose="02020603050405020304" pitchFamily="18" charset="0"/>
              </a:rPr>
              <a:t> Covers key components that should occur once a contract for DGLVR funds is signed by a conservation district and grant recipient but before construction begins, such as bidding and pre-construction meetings.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9: Construction and Inspection:</a:t>
            </a:r>
            <a:r>
              <a:rPr lang="en-US" sz="1400" b="0" i="0" u="none" dirty="0">
                <a:solidFill>
                  <a:srgbClr val="000000"/>
                </a:solidFill>
                <a:effectLst/>
                <a:latin typeface="Times New Roman" panose="02020603050405020304" pitchFamily="18" charset="0"/>
              </a:rPr>
              <a:t>  Details the responsibilities of conservation districts for inspection and oversight during replacement.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10: Final Inspection and As-builts:</a:t>
            </a:r>
            <a:r>
              <a:rPr lang="en-US" sz="1400" b="0" i="0" u="none" dirty="0">
                <a:solidFill>
                  <a:srgbClr val="000000"/>
                </a:solidFill>
                <a:effectLst/>
                <a:latin typeface="Times New Roman" panose="02020603050405020304" pitchFamily="18" charset="0"/>
              </a:rPr>
              <a:t>  Provides guidance on “project closeout” after the new structure has been installed, including final inspections, payments, and dealing with deficiencies.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11: Monitoring and Maintenance:</a:t>
            </a:r>
            <a:r>
              <a:rPr lang="en-US" sz="1400" b="0" i="0" u="none" dirty="0">
                <a:solidFill>
                  <a:srgbClr val="000000"/>
                </a:solidFill>
                <a:effectLst/>
                <a:latin typeface="Times New Roman" panose="02020603050405020304" pitchFamily="18" charset="0"/>
              </a:rPr>
              <a:t> Discusses post-project considerations to monitor and maintain connectivity through the crossing.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12: Engineering Design Considerations:</a:t>
            </a:r>
            <a:r>
              <a:rPr lang="en-US" sz="1400" b="0" i="0" u="none" dirty="0">
                <a:solidFill>
                  <a:srgbClr val="000000"/>
                </a:solidFill>
                <a:effectLst/>
                <a:latin typeface="Times New Roman" panose="02020603050405020304" pitchFamily="18" charset="0"/>
              </a:rPr>
              <a:t>  While the previous chapters are intended for conservation district use (but would also be helpful to others), </a:t>
            </a:r>
            <a:r>
              <a:rPr lang="en-US" sz="1400" b="1" i="0" u="none" dirty="0">
                <a:solidFill>
                  <a:srgbClr val="000000"/>
                </a:solidFill>
                <a:effectLst/>
                <a:latin typeface="Times New Roman" panose="02020603050405020304" pitchFamily="18" charset="0"/>
              </a:rPr>
              <a:t>this chapter is written with the project Engineer in mind</a:t>
            </a:r>
            <a:r>
              <a:rPr lang="en-US" sz="1400" b="0" i="0" u="none" dirty="0">
                <a:solidFill>
                  <a:srgbClr val="000000"/>
                </a:solidFill>
                <a:effectLst/>
                <a:latin typeface="Times New Roman" panose="02020603050405020304" pitchFamily="18" charset="0"/>
              </a:rPr>
              <a:t>.  The repetition in this chapter from previous chapters is intentional.  The purpose of this chapter is to provide an overview of the process from the engineer’s perspective, with links to where more information can be found if needed. </a:t>
            </a:r>
            <a:endParaRPr lang="en-US" sz="1400" b="0" i="0" u="none" dirty="0">
              <a:solidFill>
                <a:srgbClr val="000000"/>
              </a:solidFill>
              <a:effectLst/>
              <a:latin typeface="Segoe UI" panose="020B0502040204020203" pitchFamily="34" charset="0"/>
            </a:endParaRPr>
          </a:p>
          <a:p>
            <a:pPr marL="114300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400" b="1" i="0"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
        <p:nvSpPr>
          <p:cNvPr id="10" name="Content Placeholder 2">
            <a:extLst>
              <a:ext uri="{FF2B5EF4-FFF2-40B4-BE49-F238E27FC236}">
                <a16:creationId xmlns:a16="http://schemas.microsoft.com/office/drawing/2014/main" id="{025F173C-80F4-4A2A-A49F-D87DC9231B45}"/>
              </a:ext>
            </a:extLst>
          </p:cNvPr>
          <p:cNvSpPr txBox="1">
            <a:spLocks/>
          </p:cNvSpPr>
          <p:nvPr/>
        </p:nvSpPr>
        <p:spPr>
          <a:xfrm>
            <a:off x="5577094" y="-24736"/>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7">
                  <a:extLst>
                    <a:ext uri="{96DAC541-7B7A-43D3-8B79-37D633B846F1}">
                      <asvg:svgBlip xmlns:asvg="http://schemas.microsoft.com/office/drawing/2016/SVG/main" r:embed="rId8"/>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7">
                  <a:extLst>
                    <a:ext uri="{96DAC541-7B7A-43D3-8B79-37D633B846F1}">
                      <asvg:svgBlip xmlns:asvg="http://schemas.microsoft.com/office/drawing/2016/SVG/main" r:embed="rId8"/>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None/>
              <a:tabLst/>
              <a:defRPr/>
            </a:pPr>
            <a:r>
              <a:rPr lang="en-US" sz="2800" b="1" u="sng" dirty="0">
                <a:solidFill>
                  <a:srgbClr val="FF0000"/>
                </a:solidFill>
              </a:rPr>
              <a:t>MANUAL HIGHLIGHTS </a:t>
            </a: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Tree>
    <p:extLst>
      <p:ext uri="{BB962C8B-B14F-4D97-AF65-F5344CB8AC3E}">
        <p14:creationId xmlns:p14="http://schemas.microsoft.com/office/powerpoint/2010/main" val="255862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OVERALL COMMENTS OR CONCEARNS</a:t>
            </a:r>
            <a:endPar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114300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351767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284539" y="670056"/>
            <a:ext cx="11705208" cy="3187378"/>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libri" panose="020F0502020204030204"/>
                <a:ea typeface="+mn-ea"/>
                <a:cs typeface="+mn-cs"/>
              </a:rPr>
              <a:t>Thanks for participating</a:t>
            </a: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12/13/21 Recorded webinar with overview of changes on CDGRS website</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2nd Q&amp;A Webinar Session next Thursday 1/20</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400" u="none" dirty="0">
                <a:solidFill>
                  <a:schemeClr val="tx1"/>
                </a:solidFill>
              </a:rPr>
              <a:t>Documents on CDGRS website with review instructions</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Comments and feedback due 1/31</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Feel free to call and discuss.</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500" b="1"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a:spcBef>
                <a:spcPts val="0"/>
              </a:spcBef>
              <a:spcAft>
                <a:spcPts val="0"/>
              </a:spcAft>
            </a:pPr>
            <a:r>
              <a:rPr lang="en-US" sz="1500" b="1" u="sng" dirty="0">
                <a:solidFill>
                  <a:schemeClr val="tx1"/>
                </a:solidFill>
                <a:effectLst/>
                <a:latin typeface="Calibri" panose="020F0502020204030204" pitchFamily="34" charset="0"/>
                <a:ea typeface="Calibri" panose="020F0502020204030204" pitchFamily="34" charset="0"/>
              </a:rPr>
              <a:t>FUTURE WEBINARS AND TRAININGS</a:t>
            </a:r>
            <a:r>
              <a:rPr lang="en-US" sz="1500" b="1" dirty="0">
                <a:solidFill>
                  <a:schemeClr val="tx1"/>
                </a:solidFill>
                <a:effectLst/>
                <a:latin typeface="Calibri" panose="020F0502020204030204" pitchFamily="34" charset="0"/>
                <a:ea typeface="Calibri" panose="020F0502020204030204" pitchFamily="34" charset="0"/>
              </a:rPr>
              <a:t>: </a:t>
            </a:r>
            <a:r>
              <a:rPr lang="en-US" sz="1500" i="1" dirty="0">
                <a:solidFill>
                  <a:schemeClr val="tx1"/>
                </a:solidFill>
                <a:effectLst/>
                <a:latin typeface="Calibri" panose="020F0502020204030204" pitchFamily="34" charset="0"/>
                <a:ea typeface="Calibri" panose="020F0502020204030204" pitchFamily="34" charset="0"/>
              </a:rPr>
              <a:t>schedule will continue to evolve over time</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1/20, 9am:</a:t>
            </a:r>
            <a:r>
              <a:rPr lang="en-US" sz="1500" b="1" dirty="0">
                <a:solidFill>
                  <a:schemeClr val="tx1"/>
                </a:solidFill>
                <a:effectLst/>
                <a:latin typeface="Calibri" panose="020F0502020204030204" pitchFamily="34" charset="0"/>
                <a:ea typeface="Calibri" panose="020F0502020204030204" pitchFamily="34" charset="0"/>
              </a:rPr>
              <a:t> Stream Documents </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1/27, 9am</a:t>
            </a:r>
            <a:r>
              <a:rPr lang="en-US" sz="1500" b="1" dirty="0">
                <a:solidFill>
                  <a:schemeClr val="tx1"/>
                </a:solidFill>
                <a:effectLst/>
                <a:latin typeface="Calibri" panose="020F0502020204030204" pitchFamily="34" charset="0"/>
                <a:ea typeface="Calibri" panose="020F0502020204030204" pitchFamily="34" charset="0"/>
              </a:rPr>
              <a:t>:  Prevailing Wage</a:t>
            </a:r>
            <a:r>
              <a:rPr lang="en-US" sz="1500" dirty="0">
                <a:solidFill>
                  <a:schemeClr val="tx1"/>
                </a:solidFill>
                <a:effectLst/>
                <a:latin typeface="Calibri" panose="020F0502020204030204" pitchFamily="34" charset="0"/>
                <a:ea typeface="Calibri" panose="020F0502020204030204" pitchFamily="34" charset="0"/>
              </a:rPr>
              <a:t>:</a:t>
            </a:r>
            <a:r>
              <a:rPr lang="en-US" sz="1500" b="1" dirty="0">
                <a:solidFill>
                  <a:schemeClr val="tx1"/>
                </a:solidFill>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Remote Training: Full Depth Reclamation: 2/3, 9am</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2/10, 9am</a:t>
            </a:r>
            <a:r>
              <a:rPr lang="en-US" sz="1500" b="1" dirty="0">
                <a:solidFill>
                  <a:schemeClr val="tx1"/>
                </a:solidFill>
                <a:effectLst/>
                <a:latin typeface="Calibri" panose="020F0502020204030204" pitchFamily="34" charset="0"/>
                <a:ea typeface="Calibri" panose="020F0502020204030204" pitchFamily="34" charset="0"/>
              </a:rPr>
              <a:t>:  Stream Crossing Documents:</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2/17, 9am</a:t>
            </a:r>
            <a:r>
              <a:rPr lang="en-US" sz="1500" b="1" dirty="0">
                <a:solidFill>
                  <a:schemeClr val="tx1"/>
                </a:solidFill>
                <a:effectLst/>
                <a:latin typeface="Calibri" panose="020F0502020204030204" pitchFamily="34" charset="0"/>
                <a:ea typeface="Calibri" panose="020F0502020204030204" pitchFamily="34" charset="0"/>
              </a:rPr>
              <a:t>:  DGLVR Policy Changes, Overview and Discussion: </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2/24,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3/3,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3/10, 9am</a:t>
            </a:r>
            <a:r>
              <a:rPr lang="en-US" sz="1500" b="1" dirty="0">
                <a:solidFill>
                  <a:schemeClr val="tx1"/>
                </a:solidFill>
                <a:effectLst/>
                <a:latin typeface="Calibri" panose="020F0502020204030204" pitchFamily="34" charset="0"/>
                <a:ea typeface="Calibri" panose="020F0502020204030204" pitchFamily="34" charset="0"/>
              </a:rPr>
              <a:t>:  Annual Summary Report Overview</a:t>
            </a:r>
            <a:endParaRPr lang="en-US" sz="1500" b="1" dirty="0">
              <a:solidFill>
                <a:schemeClr val="tx1"/>
              </a:solidFill>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3/17, 9am</a:t>
            </a:r>
            <a:r>
              <a:rPr lang="en-US" sz="1500" b="1" dirty="0">
                <a:solidFill>
                  <a:schemeClr val="tx1"/>
                </a:solidFill>
                <a:effectLst/>
                <a:latin typeface="Calibri" panose="020F0502020204030204" pitchFamily="34" charset="0"/>
                <a:ea typeface="Calibri" panose="020F0502020204030204" pitchFamily="34" charset="0"/>
              </a:rPr>
              <a:t>:  Start of “DSA Season</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3/24,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3/31,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500" dirty="0">
                <a:solidFill>
                  <a:schemeClr val="tx1"/>
                </a:solidFill>
                <a:effectLst/>
                <a:latin typeface="Calibri" panose="020F0502020204030204" pitchFamily="34" charset="0"/>
                <a:ea typeface="Calibri" panose="020F0502020204030204" pitchFamily="34" charset="0"/>
              </a:rPr>
              <a:t> </a:t>
            </a:r>
          </a:p>
          <a:p>
            <a:pPr marL="0" marR="0">
              <a:spcBef>
                <a:spcPts val="0"/>
              </a:spcBef>
              <a:spcAft>
                <a:spcPts val="0"/>
              </a:spcAft>
            </a:pPr>
            <a:r>
              <a:rPr lang="en-US" sz="1500" b="1" u="sng" dirty="0">
                <a:solidFill>
                  <a:schemeClr val="tx1"/>
                </a:solidFill>
                <a:effectLst/>
                <a:latin typeface="Calibri" panose="020F0502020204030204" pitchFamily="34" charset="0"/>
                <a:ea typeface="Calibri" panose="020F0502020204030204" pitchFamily="34" charset="0"/>
              </a:rPr>
              <a:t>Online Training Resources:</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500" b="1" u="sng" dirty="0">
                <a:solidFill>
                  <a:schemeClr val="tx1"/>
                </a:solidFill>
                <a:effectLst/>
                <a:latin typeface="Calibri" panose="020F0502020204030204" pitchFamily="34" charset="0"/>
                <a:ea typeface="Times New Roman" panose="02020603050405020304" pitchFamily="18" charset="0"/>
              </a:rPr>
              <a:t>DGLVR Remote Learning Center: </a:t>
            </a:r>
            <a:r>
              <a:rPr lang="en-US" sz="1500" u="sng" dirty="0">
                <a:solidFill>
                  <a:schemeClr val="tx1"/>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https</a:t>
            </a:r>
            <a:r>
              <a:rPr lang="en-US" sz="1400" u="sng" dirty="0">
                <a:solidFill>
                  <a:schemeClr val="tx1"/>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://www.dirtandgravel.psu.edu/education-and-training/remote-learning-center</a:t>
            </a:r>
            <a:endParaRPr lang="en-US" sz="14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400" b="1" u="sng" dirty="0">
                <a:solidFill>
                  <a:schemeClr val="tx1"/>
                </a:solidFill>
                <a:effectLst/>
                <a:latin typeface="Calibri" panose="020F0502020204030204" pitchFamily="34" charset="0"/>
                <a:ea typeface="Times New Roman" panose="02020603050405020304" pitchFamily="18" charset="0"/>
              </a:rPr>
              <a:t>Past DGLVR Webinars:</a:t>
            </a:r>
            <a:r>
              <a:rPr lang="en-US" sz="1400" dirty="0">
                <a:solidFill>
                  <a:schemeClr val="tx1"/>
                </a:solidFill>
                <a:effectLst/>
                <a:latin typeface="Calibri" panose="020F0502020204030204" pitchFamily="34" charset="0"/>
                <a:ea typeface="Times New Roman" panose="02020603050405020304" pitchFamily="18" charset="0"/>
              </a:rPr>
              <a:t> </a:t>
            </a:r>
            <a:r>
              <a:rPr lang="en-US" sz="1400" u="sng" dirty="0">
                <a:solidFill>
                  <a:schemeClr val="tx1"/>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https://www.dirtandgravel.psu.edu/education-and-training/webinars/past-webinars</a:t>
            </a:r>
            <a:endParaRPr lang="en-US" sz="1400" dirty="0">
              <a:solidFill>
                <a:schemeClr val="tx1"/>
              </a:solidFill>
              <a:effectLst/>
              <a:latin typeface="Calibri" panose="020F0502020204030204" pitchFamily="34" charset="0"/>
              <a:ea typeface="Calibri" panose="020F0502020204030204" pitchFamily="34" charset="0"/>
            </a:endParaRPr>
          </a:p>
          <a:p>
            <a:pPr marL="1143000" marR="0" lvl="2" indent="-285750" algn="ctr"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400" b="1" i="0"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71528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5325</TotalTime>
  <Words>1298</Words>
  <Application>Microsoft Office PowerPoint</Application>
  <PresentationFormat>Widescreen</PresentationFormat>
  <Paragraphs>111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Gill Sans MT</vt:lpstr>
      <vt:lpstr>Segoe UI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 2</dc:creator>
  <cp:lastModifiedBy>Ken Corradini</cp:lastModifiedBy>
  <cp:revision>89</cp:revision>
  <dcterms:created xsi:type="dcterms:W3CDTF">2021-03-01T14:22:30Z</dcterms:created>
  <dcterms:modified xsi:type="dcterms:W3CDTF">2022-01-28T13:11:27Z</dcterms:modified>
</cp:coreProperties>
</file>