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60" r:id="rId2"/>
  </p:sldMasterIdLst>
  <p:notesMasterIdLst>
    <p:notesMasterId r:id="rId18"/>
  </p:notesMasterIdLst>
  <p:handoutMasterIdLst>
    <p:handoutMasterId r:id="rId19"/>
  </p:handoutMasterIdLst>
  <p:sldIdLst>
    <p:sldId id="342" r:id="rId3"/>
    <p:sldId id="579" r:id="rId4"/>
    <p:sldId id="645" r:id="rId5"/>
    <p:sldId id="648" r:id="rId6"/>
    <p:sldId id="649" r:id="rId7"/>
    <p:sldId id="652" r:id="rId8"/>
    <p:sldId id="650" r:id="rId9"/>
    <p:sldId id="653" r:id="rId10"/>
    <p:sldId id="651" r:id="rId11"/>
    <p:sldId id="655" r:id="rId12"/>
    <p:sldId id="657" r:id="rId13"/>
    <p:sldId id="658" r:id="rId14"/>
    <p:sldId id="654" r:id="rId15"/>
    <p:sldId id="656" r:id="rId16"/>
    <p:sldId id="65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E58A"/>
    <a:srgbClr val="FFFF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1" autoAdjust="0"/>
    <p:restoredTop sz="94343" autoAdjust="0"/>
  </p:normalViewPr>
  <p:slideViewPr>
    <p:cSldViewPr snapToGrid="0">
      <p:cViewPr>
        <p:scale>
          <a:sx n="75" d="100"/>
          <a:sy n="75" d="100"/>
        </p:scale>
        <p:origin x="1428" y="391"/>
      </p:cViewPr>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7/24/2020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7/24/2020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3EAC3EB-3C3E-4A15-9DCD-C019828A716C}" type="slidenum">
              <a:rPr lang="en-US">
                <a:solidFill>
                  <a:prstClr val="black"/>
                </a:solidFill>
                <a:latin typeface="Calibri"/>
              </a:rPr>
              <a:pPr defTabSz="931774">
                <a:defRPr/>
              </a:pPr>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dirty="0">
                <a:solidFill>
                  <a:prstClr val="black"/>
                </a:solidFill>
                <a:latin typeface="Calibri"/>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7/24/2020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7/24/2020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3620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26404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F1FEE-95A0-4ED1-8740-A340A8B95FE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94204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F1FEE-95A0-4ED1-8740-A340A8B95FE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9097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F1FEE-95A0-4ED1-8740-A340A8B95FE0}"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03087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F1FEE-95A0-4ED1-8740-A340A8B95FE0}"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757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F1FEE-95A0-4ED1-8740-A340A8B95FE0}"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408162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103037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21720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086432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30301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7/24/2020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7/24/2020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7/24/2020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7/24/2020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7/24/2020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7/24/2020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7/24/2020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1FEE-95A0-4ED1-8740-A340A8B95FE0}" type="datetimeFigureOut">
              <a:rPr lang="en-US" smtClean="0"/>
              <a:t>7/24/2020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6A9C-4CAE-4560-B3D5-2F86BE27D3A6}" type="slidenum">
              <a:rPr lang="en-US" smtClean="0"/>
              <a:t>‹#›</a:t>
            </a:fld>
            <a:endParaRPr lang="en-US"/>
          </a:p>
        </p:txBody>
      </p:sp>
    </p:spTree>
    <p:extLst>
      <p:ext uri="{BB962C8B-B14F-4D97-AF65-F5344CB8AC3E}">
        <p14:creationId xmlns:p14="http://schemas.microsoft.com/office/powerpoint/2010/main" val="3706655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312-626-6799</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0" y="4269842"/>
            <a:ext cx="9009053"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lang="en-US" sz="2200" b="1" dirty="0">
                <a:solidFill>
                  <a:prstClr val="white"/>
                </a:solidFill>
              </a:rPr>
              <a:t>If you are reading this, then you are successfully seeing the webinar video. Webinar audio should be automatic through your computer, and options can be accessed in the “audio options” button on the bottom left.  If your computer audio is not working, you can listen on your phone by dialing 312-626-6799.</a:t>
            </a:r>
            <a:endParaRPr lang="en-US" sz="2200" dirty="0">
              <a:solidFill>
                <a:prstClr val="white"/>
              </a:solidFill>
            </a:endParaRPr>
          </a:p>
        </p:txBody>
      </p:sp>
      <p:sp>
        <p:nvSpPr>
          <p:cNvPr id="8" name="Rectangle 7"/>
          <p:cNvSpPr/>
          <p:nvPr/>
        </p:nvSpPr>
        <p:spPr>
          <a:xfrm>
            <a:off x="-94722" y="2762071"/>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7/24</a:t>
            </a:r>
            <a:r>
              <a:rPr kumimoji="0" lang="en-US" sz="3600" b="1" i="0" u="none" strike="noStrike" kern="1200" cap="none" spc="0" normalizeH="0" baseline="0" noProof="0" dirty="0">
                <a:ln>
                  <a:noFill/>
                </a:ln>
                <a:solidFill>
                  <a:prstClr val="white"/>
                </a:solidFill>
                <a:effectLst/>
                <a:uLnTx/>
                <a:uFillTx/>
                <a:latin typeface="Calibri"/>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a:ln>
                  <a:noFill/>
                </a:ln>
                <a:solidFill>
                  <a:prstClr val="white"/>
                </a:solidFill>
                <a:effectLst/>
                <a:uLnTx/>
                <a:uFillTx/>
                <a:latin typeface="Calibri"/>
                <a:ea typeface="+mn-ea"/>
                <a:cs typeface="+mn-cs"/>
              </a:rPr>
              <a:t>am</a:t>
            </a:r>
          </a:p>
        </p:txBody>
      </p:sp>
      <p:sp>
        <p:nvSpPr>
          <p:cNvPr id="16" name="TextBox 15"/>
          <p:cNvSpPr txBox="1"/>
          <p:nvPr/>
        </p:nvSpPr>
        <p:spPr>
          <a:xfrm>
            <a:off x="-38101" y="63331"/>
            <a:ext cx="430530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Stream Crossing Notifications</a:t>
            </a:r>
          </a:p>
        </p:txBody>
      </p:sp>
      <p:pic>
        <p:nvPicPr>
          <p:cNvPr id="7" name="Picture 6" descr="A large waterfall over a rocky area&#10;&#10;Description automatically generated">
            <a:extLst>
              <a:ext uri="{FF2B5EF4-FFF2-40B4-BE49-F238E27FC236}">
                <a16:creationId xmlns:a16="http://schemas.microsoft.com/office/drawing/2014/main" id="{5FB16F8F-2316-40B0-A256-FF6CAF0908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1499" y="621766"/>
            <a:ext cx="4762500" cy="2676525"/>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6278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DO I have to submit notifications for projects that are already under contract</a:t>
            </a:r>
            <a:r>
              <a:rPr lang="en-US" b="1" dirty="0">
                <a:solidFill>
                  <a:srgbClr val="000000"/>
                </a:solidFill>
                <a:latin typeface="Calibri" panose="020F0502020204030204" pitchFamily="34" charset="0"/>
              </a:rPr>
              <a:t>?</a:t>
            </a:r>
          </a:p>
          <a:p>
            <a:pPr marL="0" indent="0">
              <a:buNone/>
            </a:pPr>
            <a:r>
              <a:rPr lang="en-US" b="1" dirty="0">
                <a:solidFill>
                  <a:srgbClr val="000000"/>
                </a:solidFill>
                <a:latin typeface="Calibri" panose="020F0502020204030204" pitchFamily="34" charset="0"/>
              </a:rPr>
              <a:t>A:</a:t>
            </a:r>
          </a:p>
          <a:p>
            <a:pPr>
              <a:buFontTx/>
              <a:buChar char="-"/>
            </a:pPr>
            <a:r>
              <a:rPr lang="en-US" b="1" i="0" u="none" strike="noStrike" baseline="0" dirty="0">
                <a:solidFill>
                  <a:srgbClr val="000000"/>
                </a:solidFill>
                <a:latin typeface="Calibri" panose="020F0502020204030204" pitchFamily="34" charset="0"/>
              </a:rPr>
              <a:t>Optional</a:t>
            </a:r>
            <a:r>
              <a:rPr lang="en-US" i="0" u="none" strike="noStrike" baseline="0" dirty="0">
                <a:solidFill>
                  <a:srgbClr val="000000"/>
                </a:solidFill>
                <a:latin typeface="Calibri" panose="020F0502020204030204" pitchFamily="34" charset="0"/>
              </a:rPr>
              <a:t>, notification only required for contracts signed after 7/22/20.</a:t>
            </a:r>
          </a:p>
          <a:p>
            <a:pPr>
              <a:buFontTx/>
              <a:buChar char="-"/>
            </a:pPr>
            <a:r>
              <a:rPr lang="en-US" b="1" dirty="0">
                <a:solidFill>
                  <a:srgbClr val="000000"/>
                </a:solidFill>
                <a:latin typeface="Calibri" panose="020F0502020204030204" pitchFamily="34" charset="0"/>
              </a:rPr>
              <a:t>Although</a:t>
            </a:r>
            <a:r>
              <a:rPr lang="en-US" dirty="0">
                <a:solidFill>
                  <a:srgbClr val="000000"/>
                </a:solidFill>
                <a:latin typeface="Calibri" panose="020F0502020204030204" pitchFamily="34" charset="0"/>
              </a:rPr>
              <a:t>, we would be happy to provide feedback and assistance on current contracts if you have questions or concerns</a:t>
            </a:r>
            <a:endParaRPr lang="en-US"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72130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Who submits the notification</a:t>
            </a:r>
            <a:r>
              <a:rPr lang="en-US" b="1" dirty="0">
                <a:solidFill>
                  <a:srgbClr val="000000"/>
                </a:solidFill>
                <a:latin typeface="Calibri" panose="020F0502020204030204" pitchFamily="34" charset="0"/>
              </a:rPr>
              <a:t>?</a:t>
            </a:r>
          </a:p>
          <a:p>
            <a:pPr marL="0" indent="0">
              <a:buNone/>
            </a:pPr>
            <a:endParaRPr lang="en-US" b="1"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a:t>
            </a:r>
          </a:p>
          <a:p>
            <a:pPr>
              <a:buFontTx/>
              <a:buChar char="-"/>
            </a:pPr>
            <a:r>
              <a:rPr lang="en-US" dirty="0">
                <a:solidFill>
                  <a:srgbClr val="000000"/>
                </a:solidFill>
                <a:latin typeface="Calibri" panose="020F0502020204030204" pitchFamily="34" charset="0"/>
              </a:rPr>
              <a:t>CD manager / technician.</a:t>
            </a:r>
          </a:p>
          <a:p>
            <a:pPr>
              <a:buFontTx/>
              <a:buChar char="-"/>
            </a:pPr>
            <a:r>
              <a:rPr lang="en-US" dirty="0">
                <a:solidFill>
                  <a:srgbClr val="000000"/>
                </a:solidFill>
                <a:latin typeface="Calibri" panose="020F0502020204030204" pitchFamily="34" charset="0"/>
              </a:rPr>
              <a:t>Must have CDGRS website login (same as GIS)</a:t>
            </a:r>
          </a:p>
        </p:txBody>
      </p:sp>
    </p:spTree>
    <p:extLst>
      <p:ext uri="{BB962C8B-B14F-4D97-AF65-F5344CB8AC3E}">
        <p14:creationId xmlns:p14="http://schemas.microsoft.com/office/powerpoint/2010/main" val="39299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What if one project involves multiple stream crossing replacements</a:t>
            </a:r>
            <a:r>
              <a:rPr lang="en-US" b="1" dirty="0">
                <a:solidFill>
                  <a:srgbClr val="000000"/>
                </a:solidFill>
                <a:latin typeface="Calibri" panose="020F0502020204030204" pitchFamily="34" charset="0"/>
              </a:rPr>
              <a:t>?</a:t>
            </a:r>
          </a:p>
          <a:p>
            <a:pPr marL="0" indent="0">
              <a:buNone/>
            </a:pPr>
            <a:endParaRPr lang="en-US" b="1"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a:t>
            </a:r>
          </a:p>
          <a:p>
            <a:pPr>
              <a:buFontTx/>
              <a:buChar char="-"/>
            </a:pPr>
            <a:r>
              <a:rPr lang="en-US" dirty="0">
                <a:solidFill>
                  <a:srgbClr val="000000"/>
                </a:solidFill>
                <a:latin typeface="Calibri" panose="020F0502020204030204" pitchFamily="34" charset="0"/>
              </a:rPr>
              <a:t>Each notification is for a single crossing</a:t>
            </a:r>
          </a:p>
          <a:p>
            <a:pPr>
              <a:buFontTx/>
              <a:buChar char="-"/>
            </a:pPr>
            <a:r>
              <a:rPr lang="en-US" dirty="0">
                <a:solidFill>
                  <a:srgbClr val="000000"/>
                </a:solidFill>
                <a:latin typeface="Calibri" panose="020F0502020204030204" pitchFamily="34" charset="0"/>
              </a:rPr>
              <a:t>Submit multiple notifications for multiple crossings</a:t>
            </a:r>
          </a:p>
        </p:txBody>
      </p:sp>
    </p:spTree>
    <p:extLst>
      <p:ext uri="{BB962C8B-B14F-4D97-AF65-F5344CB8AC3E}">
        <p14:creationId xmlns:p14="http://schemas.microsoft.com/office/powerpoint/2010/main" val="169971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Where do the notifications go</a:t>
            </a:r>
            <a:r>
              <a:rPr lang="en-US" b="1" dirty="0">
                <a:solidFill>
                  <a:srgbClr val="000000"/>
                </a:solidFill>
                <a:latin typeface="Calibri" panose="020F0502020204030204" pitchFamily="34" charset="0"/>
              </a:rPr>
              <a:t>?</a:t>
            </a:r>
          </a:p>
          <a:p>
            <a:pPr marL="0" indent="0">
              <a:buNone/>
            </a:pPr>
            <a:endParaRPr lang="en-US" b="1" i="0" u="none" strike="noStrike" baseline="0"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 </a:t>
            </a:r>
          </a:p>
          <a:p>
            <a:pPr>
              <a:buFontTx/>
              <a:buChar char="-"/>
            </a:pPr>
            <a:r>
              <a:rPr lang="en-US" dirty="0">
                <a:solidFill>
                  <a:srgbClr val="000000"/>
                </a:solidFill>
                <a:latin typeface="Calibri" panose="020F0502020204030204" pitchFamily="34" charset="0"/>
              </a:rPr>
              <a:t>For now, the go to Roy, Steve, Justin, and TU and we will discuss them weekly as we expect a flush to come in all at once.</a:t>
            </a:r>
          </a:p>
          <a:p>
            <a:pPr>
              <a:buFontTx/>
              <a:buChar char="-"/>
            </a:pPr>
            <a:r>
              <a:rPr lang="en-US" dirty="0">
                <a:solidFill>
                  <a:srgbClr val="000000"/>
                </a:solidFill>
                <a:latin typeface="Calibri" panose="020F0502020204030204" pitchFamily="34" charset="0"/>
              </a:rPr>
              <a:t>Long term procedure is TBD  </a:t>
            </a:r>
            <a:endParaRPr lang="en-US" sz="180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138036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What are possible outcomes of notifications</a:t>
            </a:r>
            <a:r>
              <a:rPr lang="en-US" b="1" dirty="0">
                <a:solidFill>
                  <a:srgbClr val="000000"/>
                </a:solidFill>
                <a:latin typeface="Calibri" panose="020F0502020204030204" pitchFamily="34" charset="0"/>
              </a:rPr>
              <a:t>?</a:t>
            </a:r>
          </a:p>
          <a:p>
            <a:pPr>
              <a:buFontTx/>
              <a:buChar char="-"/>
            </a:pPr>
            <a:r>
              <a:rPr lang="en-US" dirty="0">
                <a:solidFill>
                  <a:srgbClr val="000000"/>
                </a:solidFill>
                <a:latin typeface="Calibri" panose="020F0502020204030204" pitchFamily="34" charset="0"/>
              </a:rPr>
              <a:t>Maybe nothing</a:t>
            </a:r>
          </a:p>
          <a:p>
            <a:pPr>
              <a:buFontTx/>
              <a:buChar char="-"/>
            </a:pPr>
            <a:r>
              <a:rPr lang="en-US" dirty="0">
                <a:solidFill>
                  <a:srgbClr val="000000"/>
                </a:solidFill>
                <a:latin typeface="Calibri" panose="020F0502020204030204" pitchFamily="34" charset="0"/>
              </a:rPr>
              <a:t>Maybe an e-mail asking if everything is OK</a:t>
            </a:r>
          </a:p>
          <a:p>
            <a:pPr>
              <a:buFontTx/>
              <a:buChar char="-"/>
            </a:pPr>
            <a:r>
              <a:rPr lang="en-US" dirty="0">
                <a:solidFill>
                  <a:srgbClr val="000000"/>
                </a:solidFill>
                <a:latin typeface="Calibri" panose="020F0502020204030204" pitchFamily="34" charset="0"/>
              </a:rPr>
              <a:t>Maybe a phone call to discuss</a:t>
            </a:r>
          </a:p>
          <a:p>
            <a:pPr>
              <a:buFontTx/>
              <a:buChar char="-"/>
            </a:pPr>
            <a:r>
              <a:rPr lang="en-US" dirty="0">
                <a:solidFill>
                  <a:srgbClr val="000000"/>
                </a:solidFill>
                <a:latin typeface="Calibri" panose="020F0502020204030204" pitchFamily="34" charset="0"/>
              </a:rPr>
              <a:t>Maybe a field visit</a:t>
            </a:r>
          </a:p>
          <a:p>
            <a:pPr>
              <a:buFontTx/>
              <a:buChar char="-"/>
            </a:pPr>
            <a:r>
              <a:rPr lang="en-US" dirty="0">
                <a:solidFill>
                  <a:srgbClr val="000000"/>
                </a:solidFill>
                <a:latin typeface="Calibri" panose="020F0502020204030204" pitchFamily="34" charset="0"/>
              </a:rPr>
              <a:t>Maybe an intervention</a:t>
            </a:r>
          </a:p>
        </p:txBody>
      </p:sp>
    </p:spTree>
    <p:extLst>
      <p:ext uri="{BB962C8B-B14F-4D97-AF65-F5344CB8AC3E}">
        <p14:creationId xmlns:p14="http://schemas.microsoft.com/office/powerpoint/2010/main" val="377748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Questions?</a:t>
            </a:r>
          </a:p>
          <a:p>
            <a:pPr marL="0" indent="0">
              <a:buNone/>
            </a:pPr>
            <a:endParaRPr lang="en-US" b="1" dirty="0">
              <a:solidFill>
                <a:srgbClr val="000000"/>
              </a:solidFill>
              <a:latin typeface="Calibri" panose="020F0502020204030204" pitchFamily="34" charset="0"/>
            </a:endParaRPr>
          </a:p>
          <a:p>
            <a:pPr marL="0" indent="0">
              <a:buNone/>
            </a:pPr>
            <a:r>
              <a:rPr lang="en-US" b="1" dirty="0">
                <a:solidFill>
                  <a:srgbClr val="FF0000"/>
                </a:solidFill>
                <a:latin typeface="Calibri" panose="020F0502020204030204" pitchFamily="34" charset="0"/>
              </a:rPr>
              <a:t>Next: Live demo of notification process</a:t>
            </a:r>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12343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8C46E40-C26E-49B1-A705-B98A220B1D21}"/>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312-626-6799</a:t>
            </a:r>
          </a:p>
        </p:txBody>
      </p:sp>
    </p:spTree>
    <p:extLst>
      <p:ext uri="{BB962C8B-B14F-4D97-AF65-F5344CB8AC3E}">
        <p14:creationId xmlns:p14="http://schemas.microsoft.com/office/powerpoint/2010/main" val="38110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009036"/>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954107"/>
          </a:xfrm>
          <a:prstGeom prst="rect">
            <a:avLst/>
          </a:prstGeom>
          <a:noFill/>
        </p:spPr>
        <p:txBody>
          <a:bodyPr wrap="square" rtlCol="0">
            <a:spAutoFit/>
          </a:bodyPr>
          <a:lstStyle/>
          <a:p>
            <a:pPr algn="ctr" defTabSz="914400">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Webinar</a:t>
            </a:r>
          </a:p>
          <a:p>
            <a:pPr lvl="0" algn="ctr" defTabSz="914400">
              <a:defRPr/>
            </a:pPr>
            <a:r>
              <a:rPr lang="en-US" sz="24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Policy, DSA, and more</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u="sng" dirty="0">
                <a:solidFill>
                  <a:srgbClr val="FFFF00"/>
                </a:solidFill>
                <a:ea typeface="Times New Roman"/>
              </a:rPr>
              <a:t>Purpose:</a:t>
            </a:r>
          </a:p>
          <a:p>
            <a:pPr>
              <a:buFontTx/>
              <a:buChar char="-"/>
            </a:pPr>
            <a:r>
              <a:rPr lang="en-US" dirty="0">
                <a:solidFill>
                  <a:schemeClr val="bg1"/>
                </a:solidFill>
                <a:ea typeface="Times New Roman"/>
              </a:rPr>
              <a:t>Provide overview of Stream Crossing Notification process built into CDGRS website</a:t>
            </a:r>
          </a:p>
          <a:p>
            <a:pPr>
              <a:buFontTx/>
              <a:buChar char="-"/>
            </a:pPr>
            <a:r>
              <a:rPr lang="en-US" dirty="0">
                <a:solidFill>
                  <a:schemeClr val="bg1"/>
                </a:solidFill>
                <a:ea typeface="Times New Roman"/>
              </a:rPr>
              <a:t>Allow CDs to ask questions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bg1"/>
              </a:solidFill>
              <a:ea typeface="Times New Roman"/>
            </a:endParaRPr>
          </a:p>
        </p:txBody>
      </p:sp>
      <p:sp>
        <p:nvSpPr>
          <p:cNvPr id="6" name="Rectangle 5">
            <a:extLst>
              <a:ext uri="{FF2B5EF4-FFF2-40B4-BE49-F238E27FC236}">
                <a16:creationId xmlns:a16="http://schemas.microsoft.com/office/drawing/2014/main" id="{4372671D-B1EB-4953-B4DD-23DBE3F18480}"/>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312-626-6799</a:t>
            </a:r>
          </a:p>
        </p:txBody>
      </p:sp>
    </p:spTree>
    <p:extLst>
      <p:ext uri="{BB962C8B-B14F-4D97-AF65-F5344CB8AC3E}">
        <p14:creationId xmlns:p14="http://schemas.microsoft.com/office/powerpoint/2010/main" val="18606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Reminder: what is the policy?</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Details: </a:t>
            </a:r>
            <a:r>
              <a:rPr lang="en-US" sz="2000" b="0" i="0" u="none" strike="noStrike" baseline="0" dirty="0">
                <a:solidFill>
                  <a:srgbClr val="000000"/>
                </a:solidFill>
                <a:latin typeface="Calibri" panose="020F0502020204030204" pitchFamily="34" charset="0"/>
              </a:rPr>
              <a:t>Stream crossing replacements are more expensive, complicated, and have a longer life expectancy than many of the other “standard” DGLVR practices. Many of these projects are designed with little or no consideration for aquatic organism passage and maintaining substrate through the new structure. This notification system is intended to allow SCC/CDGRS/TU to have earlier input into project designs to avoid problems in project implementation. An online notification will be created for CDs to use as part of the CDGRS website. Note this is requirement for SCC notification, not approval.</a:t>
            </a: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61617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Why are notifications required?</a:t>
            </a:r>
          </a:p>
          <a:p>
            <a:pPr>
              <a:buFontTx/>
              <a:buChar char="-"/>
            </a:pPr>
            <a:r>
              <a:rPr lang="en-US" dirty="0">
                <a:solidFill>
                  <a:srgbClr val="000000"/>
                </a:solidFill>
                <a:latin typeface="Calibri" panose="020F0502020204030204" pitchFamily="34" charset="0"/>
              </a:rPr>
              <a:t>To many projects not going in correctly</a:t>
            </a:r>
          </a:p>
          <a:p>
            <a:pPr>
              <a:buFontTx/>
              <a:buChar char="-"/>
            </a:pPr>
            <a:r>
              <a:rPr lang="en-US" i="0" u="none" strike="noStrike" baseline="0" dirty="0">
                <a:solidFill>
                  <a:srgbClr val="000000"/>
                </a:solidFill>
                <a:latin typeface="Calibri" panose="020F0502020204030204" pitchFamily="34" charset="0"/>
              </a:rPr>
              <a:t>Earlier involvement is key to getting projects off on the right foot.</a:t>
            </a: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197678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E9ABB-ECA6-48A2-8C9B-2DB57C895A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1387" y="2823006"/>
            <a:ext cx="5598066" cy="2683304"/>
          </a:xfrm>
          <a:prstGeom prst="rect">
            <a:avLst/>
          </a:prstGeom>
          <a:ln w="76200">
            <a:solidFill>
              <a:schemeClr val="bg1"/>
            </a:solidFill>
          </a:ln>
        </p:spPr>
      </p:pic>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Why are notifications required?</a:t>
            </a: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pic>
        <p:nvPicPr>
          <p:cNvPr id="1026" name="d975db56-39ad-4fd0-90c6-152da8b9d0cd" descr="Image">
            <a:extLst>
              <a:ext uri="{FF2B5EF4-FFF2-40B4-BE49-F238E27FC236}">
                <a16:creationId xmlns:a16="http://schemas.microsoft.com/office/drawing/2014/main" id="{A9B3E035-9024-42F6-9AE6-EF1F9A276E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18109">
            <a:off x="-506437" y="2973046"/>
            <a:ext cx="3179298" cy="2384474"/>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C199D42-B5F7-4DB2-8D81-EEC339991A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45062">
            <a:off x="-286812" y="5297191"/>
            <a:ext cx="3784912" cy="1837502"/>
          </a:xfrm>
          <a:prstGeom prst="rect">
            <a:avLst/>
          </a:prstGeom>
          <a:ln w="76200">
            <a:solidFill>
              <a:schemeClr val="bg1"/>
            </a:solidFill>
          </a:ln>
        </p:spPr>
      </p:pic>
      <p:pic>
        <p:nvPicPr>
          <p:cNvPr id="13" name="Picture 12">
            <a:extLst>
              <a:ext uri="{FF2B5EF4-FFF2-40B4-BE49-F238E27FC236}">
                <a16:creationId xmlns:a16="http://schemas.microsoft.com/office/drawing/2014/main" id="{53D61E86-ED0B-44C9-9D8B-B63BA5FC24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010979">
            <a:off x="6444043" y="3613117"/>
            <a:ext cx="3758904" cy="1751161"/>
          </a:xfrm>
          <a:prstGeom prst="rect">
            <a:avLst/>
          </a:prstGeom>
          <a:ln w="76200">
            <a:solidFill>
              <a:schemeClr val="bg1"/>
            </a:solidFill>
          </a:ln>
        </p:spPr>
      </p:pic>
      <p:pic>
        <p:nvPicPr>
          <p:cNvPr id="15" name="Picture 14">
            <a:extLst>
              <a:ext uri="{FF2B5EF4-FFF2-40B4-BE49-F238E27FC236}">
                <a16:creationId xmlns:a16="http://schemas.microsoft.com/office/drawing/2014/main" id="{FA963649-C338-4BA5-8B0F-5FBC29FC4E1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22168" y="5178810"/>
            <a:ext cx="4047420" cy="1946264"/>
          </a:xfrm>
          <a:prstGeom prst="rect">
            <a:avLst/>
          </a:prstGeom>
          <a:ln w="76200">
            <a:solidFill>
              <a:schemeClr val="bg1"/>
            </a:solidFill>
          </a:ln>
        </p:spPr>
      </p:pic>
      <p:pic>
        <p:nvPicPr>
          <p:cNvPr id="17" name="Picture 16">
            <a:extLst>
              <a:ext uri="{FF2B5EF4-FFF2-40B4-BE49-F238E27FC236}">
                <a16:creationId xmlns:a16="http://schemas.microsoft.com/office/drawing/2014/main" id="{CE9A8050-C50C-4986-B023-180A27DCD6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480666">
            <a:off x="5950470" y="5526520"/>
            <a:ext cx="4065693" cy="1864848"/>
          </a:xfrm>
          <a:prstGeom prst="rect">
            <a:avLst/>
          </a:prstGeom>
          <a:ln w="76200">
            <a:solidFill>
              <a:schemeClr val="bg1"/>
            </a:solidFill>
          </a:ln>
        </p:spPr>
      </p:pic>
      <p:pic>
        <p:nvPicPr>
          <p:cNvPr id="19" name="Picture 18" descr="A close up of a large rock&#10;&#10;Description automatically generated">
            <a:extLst>
              <a:ext uri="{FF2B5EF4-FFF2-40B4-BE49-F238E27FC236}">
                <a16:creationId xmlns:a16="http://schemas.microsoft.com/office/drawing/2014/main" id="{5F35AF2E-A3DF-48D9-BA97-F0479214DA4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39702">
            <a:off x="6015211" y="1506893"/>
            <a:ext cx="3758904" cy="2224770"/>
          </a:xfrm>
          <a:prstGeom prst="rect">
            <a:avLst/>
          </a:prstGeom>
          <a:ln w="76200">
            <a:solidFill>
              <a:schemeClr val="bg1"/>
            </a:solidFill>
          </a:ln>
        </p:spPr>
      </p:pic>
    </p:spTree>
    <p:extLst>
      <p:ext uri="{BB962C8B-B14F-4D97-AF65-F5344CB8AC3E}">
        <p14:creationId xmlns:p14="http://schemas.microsoft.com/office/powerpoint/2010/main" val="12154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Is </a:t>
            </a:r>
            <a:r>
              <a:rPr lang="en-US" b="1" dirty="0">
                <a:solidFill>
                  <a:srgbClr val="000000"/>
                </a:solidFill>
                <a:latin typeface="Calibri" panose="020F0502020204030204" pitchFamily="34" charset="0"/>
              </a:rPr>
              <a:t>this a notification or approval?</a:t>
            </a:r>
          </a:p>
          <a:p>
            <a:pPr marL="0" indent="0">
              <a:buNone/>
            </a:pPr>
            <a:endParaRPr lang="en-US" b="1" i="0" u="none" strike="noStrike" baseline="0"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 </a:t>
            </a:r>
            <a:r>
              <a:rPr lang="en-US" dirty="0">
                <a:solidFill>
                  <a:srgbClr val="000000"/>
                </a:solidFill>
                <a:latin typeface="Calibri" panose="020F0502020204030204" pitchFamily="34" charset="0"/>
              </a:rPr>
              <a:t>This is a notification.  Once you submit, you can proceed with project.  SCC/CDGRS/TU will contact you with any questions or concerns.</a:t>
            </a:r>
            <a:endParaRPr lang="en-US"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122125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Do I have to notify of 100% in-kind stream crossing replacements</a:t>
            </a:r>
            <a:r>
              <a:rPr lang="en-US" b="1" dirty="0">
                <a:solidFill>
                  <a:srgbClr val="000000"/>
                </a:solidFill>
                <a:latin typeface="Calibri" panose="020F0502020204030204" pitchFamily="34" charset="0"/>
              </a:rPr>
              <a:t>?</a:t>
            </a:r>
          </a:p>
          <a:p>
            <a:pPr marL="0" indent="0">
              <a:buNone/>
            </a:pPr>
            <a:endParaRPr lang="en-US" b="1" i="0" u="none" strike="noStrike" baseline="0"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a:t>
            </a:r>
          </a:p>
          <a:p>
            <a:pPr>
              <a:buFontTx/>
              <a:buChar char="-"/>
            </a:pPr>
            <a:r>
              <a:rPr lang="en-US" sz="2800" i="0" u="none" strike="noStrike" baseline="0" dirty="0">
                <a:solidFill>
                  <a:srgbClr val="000000"/>
                </a:solidFill>
                <a:latin typeface="Calibri" panose="020F0502020204030204" pitchFamily="34" charset="0"/>
              </a:rPr>
              <a:t>If you are </a:t>
            </a:r>
            <a:r>
              <a:rPr lang="en-US" sz="2800" b="1" i="0" u="none" strike="noStrike" baseline="0" dirty="0">
                <a:solidFill>
                  <a:srgbClr val="000000"/>
                </a:solidFill>
                <a:latin typeface="Calibri" panose="020F0502020204030204" pitchFamily="34" charset="0"/>
              </a:rPr>
              <a:t>not</a:t>
            </a:r>
            <a:r>
              <a:rPr lang="en-US" sz="2800" i="0" u="none" strike="noStrike" baseline="0" dirty="0">
                <a:solidFill>
                  <a:srgbClr val="000000"/>
                </a:solidFill>
                <a:latin typeface="Calibri" panose="020F0502020204030204" pitchFamily="34" charset="0"/>
              </a:rPr>
              <a:t> counting it as in-kind for DGLVR: </a:t>
            </a:r>
            <a:r>
              <a:rPr lang="en-US" sz="2800" b="1" i="0" u="none" strike="noStrike" baseline="0" dirty="0">
                <a:solidFill>
                  <a:srgbClr val="000000"/>
                </a:solidFill>
                <a:latin typeface="Calibri" panose="020F0502020204030204" pitchFamily="34" charset="0"/>
              </a:rPr>
              <a:t>NO.</a:t>
            </a:r>
          </a:p>
          <a:p>
            <a:pPr>
              <a:buFontTx/>
              <a:buChar char="-"/>
            </a:pPr>
            <a:r>
              <a:rPr lang="en-US" sz="2800" i="0" u="none" strike="noStrike" baseline="0" dirty="0">
                <a:solidFill>
                  <a:srgbClr val="000000"/>
                </a:solidFill>
                <a:latin typeface="Calibri" panose="020F0502020204030204" pitchFamily="34" charset="0"/>
              </a:rPr>
              <a:t>If you </a:t>
            </a:r>
            <a:r>
              <a:rPr lang="en-US" sz="2800" b="1" i="0" u="none" strike="noStrike" baseline="0" dirty="0">
                <a:solidFill>
                  <a:srgbClr val="000000"/>
                </a:solidFill>
                <a:latin typeface="Calibri" panose="020F0502020204030204" pitchFamily="34" charset="0"/>
              </a:rPr>
              <a:t>are</a:t>
            </a:r>
            <a:r>
              <a:rPr lang="en-US" sz="2800" i="0" u="none" strike="noStrike" baseline="0" dirty="0">
                <a:solidFill>
                  <a:srgbClr val="000000"/>
                </a:solidFill>
                <a:latin typeface="Calibri" panose="020F0502020204030204" pitchFamily="34" charset="0"/>
              </a:rPr>
              <a:t> counting it as in-kind for DGLVR: </a:t>
            </a:r>
            <a:r>
              <a:rPr lang="en-US" sz="2800" b="1" i="0" u="none" strike="noStrike" baseline="0" dirty="0">
                <a:solidFill>
                  <a:srgbClr val="000000"/>
                </a:solidFill>
                <a:latin typeface="Calibri" panose="020F0502020204030204" pitchFamily="34" charset="0"/>
              </a:rPr>
              <a:t>Yes</a:t>
            </a:r>
            <a:r>
              <a:rPr lang="en-US" sz="2800" i="0" u="none" strike="noStrike" baseline="0" dirty="0">
                <a:solidFill>
                  <a:srgbClr val="000000"/>
                </a:solidFill>
                <a:latin typeface="Calibri" panose="020F0502020204030204" pitchFamily="34" charset="0"/>
              </a:rPr>
              <a:t>.  Remember that anything counted as in-kind for DGLVR projects must meet Program standards.</a:t>
            </a:r>
          </a:p>
          <a:p>
            <a:pPr>
              <a:buFontTx/>
              <a:buChar char="-"/>
            </a:pPr>
            <a:endParaRPr lang="en-US" sz="2800" i="0" u="none" strike="noStrike" baseline="0" dirty="0">
              <a:solidFill>
                <a:srgbClr val="000000"/>
              </a:solidFill>
              <a:latin typeface="Calibri" panose="020F0502020204030204" pitchFamily="34" charset="0"/>
            </a:endParaRPr>
          </a:p>
          <a:p>
            <a:pPr>
              <a:buFontTx/>
              <a:buChar char="-"/>
            </a:pPr>
            <a:endParaRPr lang="en-US" sz="280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136475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0" i="0" u="none" strike="noStrike" baseline="0" dirty="0">
                <a:solidFill>
                  <a:srgbClr val="FF0000"/>
                </a:solidFill>
                <a:latin typeface="Calibri" panose="020F0502020204030204" pitchFamily="34" charset="0"/>
              </a:rPr>
              <a:t>Conservation Districts are required to notify the SCC of proposed stream crossing replacements as soon as practical before a contract is signed.</a:t>
            </a:r>
          </a:p>
          <a:p>
            <a:pPr marL="0" indent="0">
              <a:buNone/>
            </a:pPr>
            <a:endParaRPr lang="en-US" sz="1800" b="0" i="0" u="none" strike="noStrike" baseline="0" dirty="0">
              <a:solidFill>
                <a:srgbClr val="FF0000"/>
              </a:solidFill>
              <a:latin typeface="Calibri" panose="020F0502020204030204" pitchFamily="34" charset="0"/>
            </a:endParaRPr>
          </a:p>
          <a:p>
            <a:pPr marL="0" indent="0">
              <a:buNone/>
            </a:pPr>
            <a:r>
              <a:rPr lang="en-US" b="1" i="0" u="none" strike="noStrike" baseline="0" dirty="0">
                <a:solidFill>
                  <a:srgbClr val="000000"/>
                </a:solidFill>
                <a:latin typeface="Calibri" panose="020F0502020204030204" pitchFamily="34" charset="0"/>
              </a:rPr>
              <a:t>Q: When should I submit a notification</a:t>
            </a:r>
            <a:r>
              <a:rPr lang="en-US" b="1" dirty="0">
                <a:solidFill>
                  <a:srgbClr val="000000"/>
                </a:solidFill>
                <a:latin typeface="Calibri" panose="020F0502020204030204" pitchFamily="34" charset="0"/>
              </a:rPr>
              <a:t>?</a:t>
            </a:r>
          </a:p>
          <a:p>
            <a:pPr marL="0" indent="0">
              <a:buNone/>
            </a:pPr>
            <a:endParaRPr lang="en-US" b="1" i="0" u="none" strike="noStrike" baseline="0"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A:</a:t>
            </a:r>
          </a:p>
          <a:p>
            <a:pPr>
              <a:buFontTx/>
              <a:buChar char="-"/>
            </a:pPr>
            <a:r>
              <a:rPr lang="en-US" i="0" u="none" strike="noStrike" baseline="0" dirty="0">
                <a:solidFill>
                  <a:srgbClr val="000000"/>
                </a:solidFill>
                <a:latin typeface="Calibri" panose="020F0502020204030204" pitchFamily="34" charset="0"/>
              </a:rPr>
              <a:t>At a minimum, before a contract is signed.</a:t>
            </a:r>
          </a:p>
          <a:p>
            <a:pPr>
              <a:buFontTx/>
              <a:buChar char="-"/>
            </a:pPr>
            <a:r>
              <a:rPr lang="en-US" dirty="0">
                <a:solidFill>
                  <a:srgbClr val="000000"/>
                </a:solidFill>
                <a:latin typeface="Calibri" panose="020F0502020204030204" pitchFamily="34" charset="0"/>
              </a:rPr>
              <a:t>The earlier the better once you are ~75% sure a project is likely to be funded.</a:t>
            </a:r>
            <a:endParaRPr lang="en-US"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145744571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4955</TotalTime>
  <Words>946</Words>
  <Application>Microsoft Office PowerPoint</Application>
  <PresentationFormat>On-screen Show (4:3)</PresentationFormat>
  <Paragraphs>110</Paragraphs>
  <Slides>15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Black</vt:lpstr>
      <vt:lpstr>Calibri</vt:lpstr>
      <vt:lpstr>Calibri Light</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335</cp:revision>
  <cp:lastPrinted>2019-04-03T18:47:20Z</cp:lastPrinted>
  <dcterms:created xsi:type="dcterms:W3CDTF">2018-03-07T13:49:30Z</dcterms:created>
  <dcterms:modified xsi:type="dcterms:W3CDTF">2020-07-24T14:05:22Z</dcterms:modified>
</cp:coreProperties>
</file>