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388" r:id="rId4"/>
    <p:sldId id="389" r:id="rId5"/>
    <p:sldId id="390" r:id="rId6"/>
    <p:sldId id="391" r:id="rId7"/>
    <p:sldId id="392" r:id="rId8"/>
    <p:sldId id="393" r:id="rId9"/>
    <p:sldId id="338" r:id="rId10"/>
    <p:sldId id="339" r:id="rId11"/>
    <p:sldId id="340" r:id="rId12"/>
    <p:sldId id="341" r:id="rId13"/>
    <p:sldId id="342" r:id="rId14"/>
    <p:sldId id="343" r:id="rId15"/>
    <p:sldId id="344" r:id="rId16"/>
    <p:sldId id="347" r:id="rId17"/>
    <p:sldId id="348" r:id="rId18"/>
    <p:sldId id="349" r:id="rId19"/>
    <p:sldId id="350" r:id="rId20"/>
    <p:sldId id="352" r:id="rId21"/>
    <p:sldId id="351" r:id="rId22"/>
    <p:sldId id="345" r:id="rId23"/>
    <p:sldId id="353" r:id="rId24"/>
    <p:sldId id="365" r:id="rId25"/>
    <p:sldId id="366" r:id="rId26"/>
    <p:sldId id="354" r:id="rId27"/>
    <p:sldId id="362" r:id="rId28"/>
    <p:sldId id="381" r:id="rId29"/>
    <p:sldId id="374" r:id="rId30"/>
    <p:sldId id="382" r:id="rId31"/>
    <p:sldId id="369" r:id="rId32"/>
    <p:sldId id="370" r:id="rId33"/>
    <p:sldId id="375" r:id="rId34"/>
    <p:sldId id="383" r:id="rId35"/>
    <p:sldId id="378" r:id="rId36"/>
    <p:sldId id="372" r:id="rId37"/>
    <p:sldId id="385" r:id="rId38"/>
    <p:sldId id="386" r:id="rId39"/>
    <p:sldId id="377" r:id="rId40"/>
    <p:sldId id="376" r:id="rId41"/>
    <p:sldId id="384" r:id="rId42"/>
    <p:sldId id="373" r:id="rId43"/>
    <p:sldId id="394" r:id="rId44"/>
    <p:sldId id="387" r:id="rId45"/>
    <p:sldId id="356" r:id="rId46"/>
    <p:sldId id="357" r:id="rId47"/>
    <p:sldId id="358" r:id="rId48"/>
    <p:sldId id="359" r:id="rId49"/>
    <p:sldId id="363" r:id="rId50"/>
    <p:sldId id="360" r:id="rId51"/>
    <p:sldId id="364" r:id="rId52"/>
    <p:sldId id="361" r:id="rId53"/>
    <p:sldId id="379" r:id="rId54"/>
    <p:sldId id="38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90" d="100"/>
          <a:sy n="90" d="100"/>
        </p:scale>
        <p:origin x="449" y="41"/>
      </p:cViewPr>
      <p:guideLst/>
    </p:cSldViewPr>
  </p:slideViewPr>
  <p:notesTextViewPr>
    <p:cViewPr>
      <p:scale>
        <a:sx n="3" d="2"/>
        <a:sy n="3" d="2"/>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1/23/2023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1/23/2023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shlaw@pa.gov" TargetMode="External"/><Relationship Id="rId4" Type="http://schemas.openxmlformats.org/officeDocument/2006/relationships/hyperlink" Target="mailto:rrichardso@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4.jpeg"/><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2.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7.jpe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1.png"/><Relationship Id="rId7"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9.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20834-ED13-CD38-6B44-518059E752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8690"/>
            <a:ext cx="12192000" cy="671931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28190" y="2285538"/>
            <a:ext cx="2387719" cy="440699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u="sng" dirty="0">
                <a:solidFill>
                  <a:srgbClr val="FFFFFF"/>
                </a:solidFill>
                <a:latin typeface="Gill Sans MT"/>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Roy Richardson</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rrichardso@pa.gov</a:t>
            </a:r>
            <a:r>
              <a:rPr kumimoji="0" lang="en-US" sz="16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u="sng" dirty="0">
                <a:solidFill>
                  <a:srgbClr val="FFFFFF"/>
                </a:solidFill>
                <a:latin typeface="Gill Sans MT"/>
              </a:rPr>
              <a:t>SCC</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Sherri Law</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5"/>
              </a:rPr>
              <a:t>shlaw@pa.gov</a:t>
            </a:r>
            <a:r>
              <a:rPr kumimoji="0" lang="en-US" sz="16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Stream Notification and Exemptions</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1/5/22</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34580" y="6126484"/>
            <a:ext cx="8520187" cy="753284"/>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4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With the new standard in place, are stream crossing replacement notifications still required?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Yes: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(DGLVR Administrative Manual 7.1.2.2)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SCC Notification:</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Conservation districts are required to notify the State Conservation Commission (SCC) of proposed stream crossing replacements as soon as practical </a:t>
            </a:r>
            <a:r>
              <a:rPr kumimoji="0" lang="en-US" sz="2400" b="0" i="1"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before a contract is signed</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An online notification system is available by logging in to the Center for Dirt and Gravel Road Studies website (same log-in as accessing the GIS system) at www.dirtandgravelroads.org.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6408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Why are notifications still required?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endParaRPr kumimoji="0" lang="en-US" sz="2400" b="0" i="1"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97970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Why are notifications still required?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To get ahead of potential issues</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To gauge upcoming workload</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To ensure adequate TA is available</a:t>
            </a:r>
          </a:p>
          <a:p>
            <a:pPr marL="800100" marR="0" lvl="1" indent="-342900" algn="l" defTabSz="914400" rtl="0" eaLnBrk="1" fontAlgn="auto" latinLnBrk="0" hangingPunct="1">
              <a:lnSpc>
                <a:spcPct val="100000"/>
              </a:lnSpc>
              <a:spcBef>
                <a:spcPts val="0"/>
              </a:spcBef>
              <a:spcAft>
                <a:spcPts val="0"/>
              </a:spcAft>
              <a:buClrTx/>
              <a:buSzTx/>
              <a:buFontTx/>
              <a:buChar char="-"/>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94989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Are notifications required for exempt crossings?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9119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Are notifications required for exempt crossings?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Calibri" panose="020F0502020204030204"/>
                <a:ea typeface="+mn-ea"/>
                <a:cs typeface="+mn-cs"/>
              </a:rPr>
              <a:t>Yes: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(DGLVR Administrative Manual 7.1.3)</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Complete the “Automatic Exemption from the DGLVR Stream Crossing Standard” form (Appendix I) and keep it in the project file. </a:t>
            </a:r>
            <a:r>
              <a:rPr kumimoji="0" lang="en-US" sz="2400" b="0"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Automatic exemptions still need to be reported in the SCC notification system.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New input selections for exempt crossings in notification system – will review</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50571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Where: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221C1C3-B81A-69AC-D0CE-D90AFDF8C4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71000" y="1428294"/>
            <a:ext cx="8721000" cy="5429706"/>
          </a:xfrm>
          <a:prstGeom prst="rect">
            <a:avLst/>
          </a:prstGeom>
        </p:spPr>
      </p:pic>
      <p:sp>
        <p:nvSpPr>
          <p:cNvPr id="5" name="Arrow: Right 4">
            <a:extLst>
              <a:ext uri="{FF2B5EF4-FFF2-40B4-BE49-F238E27FC236}">
                <a16:creationId xmlns:a16="http://schemas.microsoft.com/office/drawing/2014/main" id="{78D0AAB5-5BFB-4C20-968D-2D90E6A44C44}"/>
              </a:ext>
            </a:extLst>
          </p:cNvPr>
          <p:cNvSpPr/>
          <p:nvPr/>
        </p:nvSpPr>
        <p:spPr>
          <a:xfrm>
            <a:off x="6949440" y="5207747"/>
            <a:ext cx="731520" cy="383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8594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6" name="Picture 5">
            <a:extLst>
              <a:ext uri="{FF2B5EF4-FFF2-40B4-BE49-F238E27FC236}">
                <a16:creationId xmlns:a16="http://schemas.microsoft.com/office/drawing/2014/main" id="{00383CDA-A530-CB90-9658-08F579FEBC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43" y="1630799"/>
            <a:ext cx="12150857" cy="5160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A3BF6FDB-FCED-941E-B9CE-AB751392C2A6}"/>
              </a:ext>
            </a:extLst>
          </p:cNvPr>
          <p:cNvSpPr txBox="1"/>
          <p:nvPr/>
        </p:nvSpPr>
        <p:spPr>
          <a:xfrm>
            <a:off x="38422" y="763470"/>
            <a:ext cx="4961936" cy="461665"/>
          </a:xfrm>
          <a:prstGeom prst="rect">
            <a:avLst/>
          </a:prstGeom>
          <a:noFill/>
        </p:spPr>
        <p:txBody>
          <a:bodyPr wrap="none" rtlCol="0">
            <a:spAutoFit/>
          </a:bodyPr>
          <a:lstStyle/>
          <a:p>
            <a:r>
              <a:rPr lang="en-US" sz="2400" b="1" dirty="0">
                <a:solidFill>
                  <a:srgbClr val="FF0000"/>
                </a:solidFill>
              </a:rPr>
              <a:t>Basic Information: </a:t>
            </a:r>
            <a:r>
              <a:rPr lang="en-US" b="1" dirty="0">
                <a:solidFill>
                  <a:srgbClr val="FF0000"/>
                </a:solidFill>
              </a:rPr>
              <a:t>who, what, where, when</a:t>
            </a:r>
          </a:p>
        </p:txBody>
      </p:sp>
    </p:spTree>
    <p:extLst>
      <p:ext uri="{BB962C8B-B14F-4D97-AF65-F5344CB8AC3E}">
        <p14:creationId xmlns:p14="http://schemas.microsoft.com/office/powerpoint/2010/main" val="6873231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DF78ACC6-2BE7-9DCB-D4E9-3C5BDA5341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081699"/>
            <a:ext cx="12192000" cy="3774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D387D980-117F-98D7-3CD7-D69212F3A890}"/>
              </a:ext>
            </a:extLst>
          </p:cNvPr>
          <p:cNvSpPr txBox="1"/>
          <p:nvPr/>
        </p:nvSpPr>
        <p:spPr>
          <a:xfrm>
            <a:off x="38422" y="763470"/>
            <a:ext cx="5658600" cy="461665"/>
          </a:xfrm>
          <a:prstGeom prst="rect">
            <a:avLst/>
          </a:prstGeom>
          <a:noFill/>
        </p:spPr>
        <p:txBody>
          <a:bodyPr wrap="none" rtlCol="0">
            <a:spAutoFit/>
          </a:bodyPr>
          <a:lstStyle/>
          <a:p>
            <a:r>
              <a:rPr lang="en-US" sz="2400" b="1" dirty="0">
                <a:solidFill>
                  <a:srgbClr val="FF0000"/>
                </a:solidFill>
              </a:rPr>
              <a:t>Existing Conditions: </a:t>
            </a:r>
            <a:r>
              <a:rPr lang="en-US" b="1" dirty="0">
                <a:solidFill>
                  <a:srgbClr val="FF0000"/>
                </a:solidFill>
              </a:rPr>
              <a:t>bankfull and existing structure</a:t>
            </a:r>
          </a:p>
        </p:txBody>
      </p:sp>
    </p:spTree>
    <p:extLst>
      <p:ext uri="{BB962C8B-B14F-4D97-AF65-F5344CB8AC3E}">
        <p14:creationId xmlns:p14="http://schemas.microsoft.com/office/powerpoint/2010/main" val="314299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61042983-9CA7-6483-EA86-8368C131A4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143" y="1558829"/>
            <a:ext cx="12192000" cy="4759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F08279D-3257-F269-C81F-F340AEE3012B}"/>
              </a:ext>
            </a:extLst>
          </p:cNvPr>
          <p:cNvSpPr txBox="1"/>
          <p:nvPr/>
        </p:nvSpPr>
        <p:spPr>
          <a:xfrm>
            <a:off x="38422" y="763470"/>
            <a:ext cx="1952714" cy="461665"/>
          </a:xfrm>
          <a:prstGeom prst="rect">
            <a:avLst/>
          </a:prstGeom>
          <a:noFill/>
        </p:spPr>
        <p:txBody>
          <a:bodyPr wrap="none" rtlCol="0">
            <a:spAutoFit/>
          </a:bodyPr>
          <a:lstStyle/>
          <a:p>
            <a:r>
              <a:rPr lang="en-US" sz="2400" b="1" dirty="0">
                <a:solidFill>
                  <a:srgbClr val="FF0000"/>
                </a:solidFill>
              </a:rPr>
              <a:t>Project Status</a:t>
            </a:r>
            <a:endParaRPr lang="en-US" b="1" dirty="0">
              <a:solidFill>
                <a:srgbClr val="FF0000"/>
              </a:solidFill>
            </a:endParaRPr>
          </a:p>
        </p:txBody>
      </p:sp>
    </p:spTree>
    <p:extLst>
      <p:ext uri="{BB962C8B-B14F-4D97-AF65-F5344CB8AC3E}">
        <p14:creationId xmlns:p14="http://schemas.microsoft.com/office/powerpoint/2010/main" val="856360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B07D04E2-2A52-4C3D-FD5B-17F2674612C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783" r="-750"/>
          <a:stretch/>
        </p:blipFill>
        <p:spPr>
          <a:xfrm>
            <a:off x="0" y="1510937"/>
            <a:ext cx="12013270" cy="5347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FD6A300-7539-DA1B-BDE8-DF2F1F41A621}"/>
              </a:ext>
            </a:extLst>
          </p:cNvPr>
          <p:cNvSpPr txBox="1"/>
          <p:nvPr/>
        </p:nvSpPr>
        <p:spPr>
          <a:xfrm>
            <a:off x="38422" y="763470"/>
            <a:ext cx="6991081" cy="461665"/>
          </a:xfrm>
          <a:prstGeom prst="rect">
            <a:avLst/>
          </a:prstGeom>
          <a:noFill/>
        </p:spPr>
        <p:txBody>
          <a:bodyPr wrap="none" rtlCol="0">
            <a:spAutoFit/>
          </a:bodyPr>
          <a:lstStyle/>
          <a:p>
            <a:r>
              <a:rPr lang="en-US" sz="2400" b="1" dirty="0">
                <a:solidFill>
                  <a:srgbClr val="FF0000"/>
                </a:solidFill>
              </a:rPr>
              <a:t>Proposed New Structure: </a:t>
            </a:r>
            <a:r>
              <a:rPr lang="en-US" b="1" dirty="0">
                <a:solidFill>
                  <a:srgbClr val="FF0000"/>
                </a:solidFill>
              </a:rPr>
              <a:t>if known, what will likely be installed</a:t>
            </a:r>
          </a:p>
        </p:txBody>
      </p:sp>
    </p:spTree>
    <p:extLst>
      <p:ext uri="{BB962C8B-B14F-4D97-AF65-F5344CB8AC3E}">
        <p14:creationId xmlns:p14="http://schemas.microsoft.com/office/powerpoint/2010/main" val="96657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outdoor, ground, grass, nature&#10;&#10;Description automatically generated">
            <a:extLst>
              <a:ext uri="{FF2B5EF4-FFF2-40B4-BE49-F238E27FC236}">
                <a16:creationId xmlns:a16="http://schemas.microsoft.com/office/drawing/2014/main" id="{FEE48033-ED14-3EC6-B079-1AD70C6CB0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52"/>
          <a:stretch/>
        </p:blipFill>
        <p:spPr>
          <a:xfrm>
            <a:off x="6096001" y="-32194"/>
            <a:ext cx="6096000" cy="68901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86966" y="1344425"/>
            <a:ext cx="673295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u="sng" dirty="0">
                <a:solidFill>
                  <a:srgbClr val="FFFF00"/>
                </a:solidFill>
              </a:rPr>
              <a:t>Notifications</a:t>
            </a:r>
            <a:r>
              <a:rPr lang="en-US" sz="3600" b="1" dirty="0">
                <a:solidFill>
                  <a:srgbClr val="FFFF00"/>
                </a:solidFill>
              </a:rPr>
              <a:t>:</a:t>
            </a:r>
          </a:p>
          <a:p>
            <a:pPr marR="0" lvl="0" defTabSz="914400" rtl="0" eaLnBrk="1" fontAlgn="auto" latinLnBrk="0" hangingPunct="1">
              <a:lnSpc>
                <a:spcPct val="90000"/>
              </a:lnSpc>
              <a:spcBef>
                <a:spcPts val="1000"/>
              </a:spcBef>
              <a:spcAft>
                <a:spcPts val="0"/>
              </a:spcAft>
              <a:buClr>
                <a:schemeClr val="bg1"/>
              </a:buClr>
              <a:buSzTx/>
              <a:buFontTx/>
              <a:buChar char="-"/>
              <a:tabLst/>
              <a:defRPr/>
            </a:pPr>
            <a:r>
              <a:rPr lang="en-US" sz="3600" b="1" dirty="0">
                <a:solidFill>
                  <a:srgbClr val="FFFF00"/>
                </a:solidFill>
              </a:rPr>
              <a:t>Reminder and review of process</a:t>
            </a:r>
          </a:p>
          <a:p>
            <a:pPr marR="0" lvl="0" defTabSz="914400" rtl="0" eaLnBrk="1" fontAlgn="auto" latinLnBrk="0" hangingPunct="1">
              <a:lnSpc>
                <a:spcPct val="90000"/>
              </a:lnSpc>
              <a:spcBef>
                <a:spcPts val="1000"/>
              </a:spcBef>
              <a:spcAft>
                <a:spcPts val="0"/>
              </a:spcAft>
              <a:buClr>
                <a:schemeClr val="bg1"/>
              </a:buClr>
              <a:buSzTx/>
              <a:buFontTx/>
              <a:buChar char="-"/>
              <a:tabLst/>
              <a:defRPr/>
            </a:pPr>
            <a:r>
              <a:rPr lang="en-US" sz="3600" b="1" dirty="0">
                <a:solidFill>
                  <a:srgbClr val="FFFF00"/>
                </a:solidFill>
              </a:rPr>
              <a:t>Added input for exemptions</a:t>
            </a:r>
            <a:endParaRPr lang="en-US" sz="2800" b="1" dirty="0">
              <a:solidFill>
                <a:srgbClr val="FFFF00"/>
              </a:solidFill>
            </a:endParaRP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u="sng" dirty="0">
                <a:solidFill>
                  <a:schemeClr val="bg1"/>
                </a:solidFill>
              </a:rPr>
              <a:t>Exemptions</a:t>
            </a:r>
            <a:r>
              <a:rPr lang="en-US" sz="3600" b="1" dirty="0">
                <a:solidFill>
                  <a:schemeClr val="bg1"/>
                </a:solidFill>
              </a:rPr>
              <a:t>:</a:t>
            </a:r>
          </a:p>
          <a:p>
            <a:pPr marR="0" lvl="0" defTabSz="914400" rtl="0" eaLnBrk="1" fontAlgn="auto" latinLnBrk="0" hangingPunct="1">
              <a:lnSpc>
                <a:spcPct val="90000"/>
              </a:lnSpc>
              <a:spcBef>
                <a:spcPts val="1000"/>
              </a:spcBef>
              <a:spcAft>
                <a:spcPts val="0"/>
              </a:spcAft>
              <a:buClr>
                <a:schemeClr val="bg1"/>
              </a:buClr>
              <a:buSzTx/>
              <a:buFontTx/>
              <a:buChar char="-"/>
              <a:tabLst/>
              <a:defRPr/>
            </a:pPr>
            <a:r>
              <a:rPr kumimoji="0" lang="en-US" sz="3600" u="none" strike="noStrike" kern="1200" cap="none" spc="0" normalizeH="0" baseline="0" noProof="0" dirty="0">
                <a:ln>
                  <a:noFill/>
                </a:ln>
                <a:solidFill>
                  <a:schemeClr val="bg1"/>
                </a:solidFill>
                <a:effectLst/>
                <a:uLnTx/>
                <a:uFillTx/>
                <a:ea typeface="+mn-ea"/>
                <a:cs typeface="+mn-cs"/>
              </a:rPr>
              <a:t>Review process</a:t>
            </a:r>
          </a:p>
          <a:p>
            <a:pPr marR="0" lvl="0" defTabSz="914400" rtl="0" eaLnBrk="1" fontAlgn="auto" latinLnBrk="0" hangingPunct="1">
              <a:lnSpc>
                <a:spcPct val="90000"/>
              </a:lnSpc>
              <a:spcBef>
                <a:spcPts val="1000"/>
              </a:spcBef>
              <a:spcAft>
                <a:spcPts val="0"/>
              </a:spcAft>
              <a:buClr>
                <a:schemeClr val="bg1"/>
              </a:buClr>
              <a:buSzTx/>
              <a:buFontTx/>
              <a:buChar char="-"/>
              <a:tabLst/>
              <a:defRPr/>
            </a:pPr>
            <a:r>
              <a:rPr lang="en-US" sz="3600" dirty="0">
                <a:solidFill>
                  <a:schemeClr val="bg1"/>
                </a:solidFill>
              </a:rPr>
              <a:t>A few examples</a:t>
            </a:r>
            <a:endParaRPr kumimoji="0" lang="en-US" sz="400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75152" y="48176"/>
            <a:ext cx="7056918"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Stream Notification and Exemptions</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9CC11C77-9F20-5EF6-736F-DB86EEC6F0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9165" y="1222048"/>
            <a:ext cx="10313670" cy="5632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16B2A507-A16D-FE57-B614-CD9843E734A2}"/>
              </a:ext>
            </a:extLst>
          </p:cNvPr>
          <p:cNvSpPr txBox="1"/>
          <p:nvPr/>
        </p:nvSpPr>
        <p:spPr>
          <a:xfrm>
            <a:off x="0" y="600339"/>
            <a:ext cx="5343450" cy="461665"/>
          </a:xfrm>
          <a:prstGeom prst="rect">
            <a:avLst/>
          </a:prstGeom>
          <a:noFill/>
        </p:spPr>
        <p:txBody>
          <a:bodyPr wrap="none" rtlCol="0">
            <a:spAutoFit/>
          </a:bodyPr>
          <a:lstStyle/>
          <a:p>
            <a:r>
              <a:rPr lang="en-US" sz="2400" b="1" dirty="0">
                <a:solidFill>
                  <a:srgbClr val="FF0000"/>
                </a:solidFill>
              </a:rPr>
              <a:t>Optional Details: </a:t>
            </a:r>
            <a:r>
              <a:rPr lang="en-US" b="1" dirty="0">
                <a:solidFill>
                  <a:srgbClr val="FF0000"/>
                </a:solidFill>
              </a:rPr>
              <a:t>other information and pictures</a:t>
            </a:r>
          </a:p>
        </p:txBody>
      </p:sp>
    </p:spTree>
    <p:extLst>
      <p:ext uri="{BB962C8B-B14F-4D97-AF65-F5344CB8AC3E}">
        <p14:creationId xmlns:p14="http://schemas.microsoft.com/office/powerpoint/2010/main" val="383059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49158623-3285-FDDE-EA46-CD0CA317DA6C}"/>
              </a:ext>
            </a:extLst>
          </p:cNvPr>
          <p:cNvSpPr txBox="1"/>
          <p:nvPr/>
        </p:nvSpPr>
        <p:spPr>
          <a:xfrm>
            <a:off x="0" y="530621"/>
            <a:ext cx="9638408" cy="461665"/>
          </a:xfrm>
          <a:prstGeom prst="rect">
            <a:avLst/>
          </a:prstGeom>
          <a:noFill/>
        </p:spPr>
        <p:txBody>
          <a:bodyPr wrap="none" rtlCol="0">
            <a:spAutoFit/>
          </a:bodyPr>
          <a:lstStyle/>
          <a:p>
            <a:r>
              <a:rPr lang="en-US" sz="2400" b="1" dirty="0">
                <a:solidFill>
                  <a:srgbClr val="FF0000"/>
                </a:solidFill>
                <a:highlight>
                  <a:srgbClr val="FFFF00"/>
                </a:highlight>
              </a:rPr>
              <a:t>NEW SECTION</a:t>
            </a:r>
            <a:r>
              <a:rPr lang="en-US" sz="2400" b="1" dirty="0">
                <a:solidFill>
                  <a:srgbClr val="FF0000"/>
                </a:solidFill>
              </a:rPr>
              <a:t>: Exemptions: </a:t>
            </a:r>
            <a:r>
              <a:rPr lang="en-US" b="1" dirty="0">
                <a:solidFill>
                  <a:srgbClr val="FF0000"/>
                </a:solidFill>
              </a:rPr>
              <a:t>must upload either automatic or SCC approve exemption form</a:t>
            </a:r>
          </a:p>
        </p:txBody>
      </p:sp>
      <p:pic>
        <p:nvPicPr>
          <p:cNvPr id="6" name="Picture 5">
            <a:extLst>
              <a:ext uri="{FF2B5EF4-FFF2-40B4-BE49-F238E27FC236}">
                <a16:creationId xmlns:a16="http://schemas.microsoft.com/office/drawing/2014/main" id="{90EC6187-D627-A6AD-6301-65EE839662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448" y="1139351"/>
            <a:ext cx="10586023" cy="5718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rrow: Down 6">
            <a:extLst>
              <a:ext uri="{FF2B5EF4-FFF2-40B4-BE49-F238E27FC236}">
                <a16:creationId xmlns:a16="http://schemas.microsoft.com/office/drawing/2014/main" id="{A58167C9-7252-843A-E037-88B642EFBF9F}"/>
              </a:ext>
            </a:extLst>
          </p:cNvPr>
          <p:cNvSpPr/>
          <p:nvPr/>
        </p:nvSpPr>
        <p:spPr>
          <a:xfrm rot="5400000">
            <a:off x="2808378" y="3344682"/>
            <a:ext cx="295822" cy="3744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25B06E0-E982-67D6-F154-9E8563EBABD0}"/>
              </a:ext>
            </a:extLst>
          </p:cNvPr>
          <p:cNvSpPr/>
          <p:nvPr/>
        </p:nvSpPr>
        <p:spPr>
          <a:xfrm rot="5400000">
            <a:off x="3883887" y="5531415"/>
            <a:ext cx="295822" cy="3744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C2328C-100A-997A-9C09-6BA122DBD70F}"/>
              </a:ext>
            </a:extLst>
          </p:cNvPr>
          <p:cNvSpPr txBox="1"/>
          <p:nvPr/>
        </p:nvSpPr>
        <p:spPr>
          <a:xfrm>
            <a:off x="3143523" y="3301083"/>
            <a:ext cx="1515671" cy="461665"/>
          </a:xfrm>
          <a:prstGeom prst="rect">
            <a:avLst/>
          </a:prstGeom>
          <a:noFill/>
        </p:spPr>
        <p:txBody>
          <a:bodyPr wrap="none" rtlCol="0">
            <a:spAutoFit/>
          </a:bodyPr>
          <a:lstStyle/>
          <a:p>
            <a:r>
              <a:rPr lang="en-US" sz="2400" b="1" dirty="0">
                <a:solidFill>
                  <a:srgbClr val="FF0000"/>
                </a:solidFill>
              </a:rPr>
              <a:t>Automatic</a:t>
            </a:r>
            <a:endParaRPr lang="en-US" b="1" dirty="0">
              <a:solidFill>
                <a:srgbClr val="FF0000"/>
              </a:solidFill>
            </a:endParaRPr>
          </a:p>
        </p:txBody>
      </p:sp>
      <p:sp>
        <p:nvSpPr>
          <p:cNvPr id="10" name="TextBox 9">
            <a:extLst>
              <a:ext uri="{FF2B5EF4-FFF2-40B4-BE49-F238E27FC236}">
                <a16:creationId xmlns:a16="http://schemas.microsoft.com/office/drawing/2014/main" id="{651CB9CD-DB15-488D-06FE-04411B85342E}"/>
              </a:ext>
            </a:extLst>
          </p:cNvPr>
          <p:cNvSpPr txBox="1"/>
          <p:nvPr/>
        </p:nvSpPr>
        <p:spPr>
          <a:xfrm>
            <a:off x="4219032" y="5462815"/>
            <a:ext cx="1975669" cy="461665"/>
          </a:xfrm>
          <a:prstGeom prst="rect">
            <a:avLst/>
          </a:prstGeom>
          <a:noFill/>
        </p:spPr>
        <p:txBody>
          <a:bodyPr wrap="none" rtlCol="0">
            <a:spAutoFit/>
          </a:bodyPr>
          <a:lstStyle/>
          <a:p>
            <a:r>
              <a:rPr lang="en-US" sz="2400" b="1" dirty="0">
                <a:solidFill>
                  <a:srgbClr val="FF0000"/>
                </a:solidFill>
              </a:rPr>
              <a:t>SCC Approved</a:t>
            </a:r>
            <a:endParaRPr lang="en-US" b="1" dirty="0">
              <a:solidFill>
                <a:srgbClr val="FF0000"/>
              </a:solidFill>
            </a:endParaRPr>
          </a:p>
        </p:txBody>
      </p:sp>
    </p:spTree>
    <p:extLst>
      <p:ext uri="{BB962C8B-B14F-4D97-AF65-F5344CB8AC3E}">
        <p14:creationId xmlns:p14="http://schemas.microsoft.com/office/powerpoint/2010/main" val="142465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outdoor, ground, grass, nature&#10;&#10;Description automatically generated">
            <a:extLst>
              <a:ext uri="{FF2B5EF4-FFF2-40B4-BE49-F238E27FC236}">
                <a16:creationId xmlns:a16="http://schemas.microsoft.com/office/drawing/2014/main" id="{9ED03EEA-3985-80EE-047C-2BD95B43FA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52"/>
          <a:stretch/>
        </p:blipFill>
        <p:spPr>
          <a:xfrm>
            <a:off x="6096001" y="-32194"/>
            <a:ext cx="6096000" cy="68901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86966" y="1344425"/>
            <a:ext cx="6732959" cy="3697314"/>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r>
              <a:rPr kumimoji="0" lang="en-US" sz="3600" i="0" u="sng" strike="noStrike" kern="1200" cap="none" spc="0" normalizeH="0" baseline="0" noProof="0" dirty="0">
                <a:ln>
                  <a:noFill/>
                </a:ln>
                <a:solidFill>
                  <a:schemeClr val="bg1">
                    <a:lumMod val="50000"/>
                  </a:schemeClr>
                </a:solidFill>
                <a:effectLst/>
                <a:uLnTx/>
                <a:uFillTx/>
                <a:latin typeface="Calibri" panose="020F0502020204030204"/>
                <a:ea typeface="+mn-ea"/>
                <a:cs typeface="+mn-cs"/>
              </a:rPr>
              <a:t>Notifications</a:t>
            </a:r>
            <a:r>
              <a:rPr kumimoji="0" lang="en-US" sz="3600" i="0" strike="noStrike" kern="1200" cap="none" spc="0" normalizeH="0" baseline="0" noProof="0" dirty="0">
                <a:ln>
                  <a:noFill/>
                </a:ln>
                <a:solidFill>
                  <a:schemeClr val="bg1">
                    <a:lumMod val="50000"/>
                  </a:schemeClr>
                </a:solidFill>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1000"/>
              </a:spcBef>
              <a:spcAft>
                <a:spcPts val="0"/>
              </a:spcAft>
              <a:buClr>
                <a:prstClr val="white"/>
              </a:buClr>
              <a:buSzTx/>
              <a:buFontTx/>
              <a:buChar char="-"/>
              <a:tabLst/>
              <a:defRPr/>
            </a:pPr>
            <a:r>
              <a:rPr kumimoji="0" lang="en-US" sz="3600" i="0" strike="noStrike" kern="1200" cap="none" spc="0" normalizeH="0" baseline="0" noProof="0" dirty="0">
                <a:ln>
                  <a:noFill/>
                </a:ln>
                <a:solidFill>
                  <a:schemeClr val="bg1">
                    <a:lumMod val="50000"/>
                  </a:schemeClr>
                </a:solidFill>
                <a:effectLst/>
                <a:uLnTx/>
                <a:uFillTx/>
                <a:latin typeface="Calibri" panose="020F0502020204030204"/>
                <a:ea typeface="+mn-ea"/>
                <a:cs typeface="+mn-cs"/>
              </a:rPr>
              <a:t>Reminder and review of process</a:t>
            </a:r>
          </a:p>
          <a:p>
            <a:pPr marL="342900" marR="0" lvl="0" indent="-342900" algn="l" defTabSz="914400" rtl="0" eaLnBrk="1" fontAlgn="auto" latinLnBrk="0" hangingPunct="1">
              <a:lnSpc>
                <a:spcPct val="90000"/>
              </a:lnSpc>
              <a:spcBef>
                <a:spcPts val="1000"/>
              </a:spcBef>
              <a:spcAft>
                <a:spcPts val="0"/>
              </a:spcAft>
              <a:buClr>
                <a:prstClr val="white"/>
              </a:buClr>
              <a:buSzTx/>
              <a:buFontTx/>
              <a:buChar char="-"/>
              <a:tabLst/>
              <a:defRPr/>
            </a:pPr>
            <a:r>
              <a:rPr kumimoji="0" lang="en-US" sz="3600" i="0" strike="noStrike" kern="1200" cap="none" spc="0" normalizeH="0" baseline="0" noProof="0" dirty="0">
                <a:ln>
                  <a:noFill/>
                </a:ln>
                <a:solidFill>
                  <a:schemeClr val="bg1">
                    <a:lumMod val="50000"/>
                  </a:schemeClr>
                </a:solidFill>
                <a:effectLst/>
                <a:uLnTx/>
                <a:uFillTx/>
                <a:latin typeface="Calibri" panose="020F0502020204030204"/>
                <a:ea typeface="+mn-ea"/>
                <a:cs typeface="+mn-cs"/>
              </a:rPr>
              <a:t>Added input for exemptions</a:t>
            </a:r>
            <a:endParaRPr kumimoji="0" lang="en-US" sz="2800" i="0"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r>
              <a:rPr kumimoji="0" lang="en-US" sz="3600" b="1" i="0" u="sng" strike="noStrike" kern="1200" cap="none" spc="0" normalizeH="0" baseline="0" noProof="0" dirty="0">
                <a:ln>
                  <a:noFill/>
                </a:ln>
                <a:solidFill>
                  <a:srgbClr val="FFFF00"/>
                </a:solidFill>
                <a:effectLst/>
                <a:uLnTx/>
                <a:uFillTx/>
                <a:latin typeface="Calibri" panose="020F0502020204030204"/>
                <a:ea typeface="+mn-ea"/>
                <a:cs typeface="+mn-cs"/>
              </a:rPr>
              <a:t>Exemptions</a:t>
            </a: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1000"/>
              </a:spcBef>
              <a:spcAft>
                <a:spcPts val="0"/>
              </a:spcAft>
              <a:buClr>
                <a:prstClr val="white"/>
              </a:buClr>
              <a:buSzTx/>
              <a:buFontTx/>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Review process</a:t>
            </a:r>
          </a:p>
          <a:p>
            <a:pPr marL="342900" marR="0" lvl="0" indent="-342900" algn="l" defTabSz="914400" rtl="0" eaLnBrk="1" fontAlgn="auto" latinLnBrk="0" hangingPunct="1">
              <a:lnSpc>
                <a:spcPct val="90000"/>
              </a:lnSpc>
              <a:spcBef>
                <a:spcPts val="1000"/>
              </a:spcBef>
              <a:spcAft>
                <a:spcPts val="0"/>
              </a:spcAft>
              <a:buClr>
                <a:prstClr val="white"/>
              </a:buClr>
              <a:buSzTx/>
              <a:buFontTx/>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 few examples</a:t>
            </a:r>
            <a:endParaRPr kumimoji="0" lang="en-US" sz="40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75152" y="48176"/>
            <a:ext cx="7056918"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Stream Notification and Exemptions</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Two types of exemptions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Automatic Exemption</a:t>
            </a:r>
          </a:p>
          <a:p>
            <a:pPr marL="1371600" lvl="2"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for small channels</a:t>
            </a:r>
          </a:p>
          <a:p>
            <a:pPr marL="1371600" lvl="2" indent="-457200">
              <a:buFont typeface="Arial" panose="020B0604020202020204" pitchFamily="34" charset="0"/>
              <a:buChar char="•"/>
              <a:defRPr/>
            </a:pPr>
            <a:r>
              <a:rPr lang="en-US" sz="2800" dirty="0">
                <a:solidFill>
                  <a:prstClr val="black"/>
                </a:solidFill>
                <a:latin typeface="Calibri" panose="020F0502020204030204"/>
              </a:rPr>
              <a:t>CD may grant without SCC approval</a:t>
            </a: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SCC Approved</a:t>
            </a:r>
          </a:p>
          <a:p>
            <a:pPr marL="1371600" lvl="2" indent="-457200">
              <a:buFont typeface="Arial" panose="020B0604020202020204" pitchFamily="34" charset="0"/>
              <a:buChar char="•"/>
              <a:defRPr/>
            </a:pPr>
            <a:r>
              <a:rPr lang="en-US" sz="2800" dirty="0">
                <a:solidFill>
                  <a:prstClr val="black"/>
                </a:solidFill>
                <a:latin typeface="Calibri" panose="020F0502020204030204"/>
              </a:rPr>
              <a:t>For any circumstance not covered by automatic exemption</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4380411" y="4502331"/>
            <a:ext cx="7811589" cy="23815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Tree>
    <p:extLst>
      <p:ext uri="{BB962C8B-B14F-4D97-AF65-F5344CB8AC3E}">
        <p14:creationId xmlns:p14="http://schemas.microsoft.com/office/powerpoint/2010/main" val="166174503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Automatic Exemptions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Two scenarios where CD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may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exempt a crossing:</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 Bankfull and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20-acre watershed</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 Bankfull and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500’ of “bed and banks” channel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fill out “automatic exemption” form and keep in file.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complete SCC “stream crossing notification” online, including uploading automatic exemption form.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 SCC approval required.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Tree>
    <p:extLst>
      <p:ext uri="{BB962C8B-B14F-4D97-AF65-F5344CB8AC3E}">
        <p14:creationId xmlns:p14="http://schemas.microsoft.com/office/powerpoint/2010/main" val="257008088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Automatic Exemptions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Two scenarios where CD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may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exempt a crossing:</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 Bankfull and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20-acre watershed</a:t>
            </a:r>
          </a:p>
          <a:p>
            <a:pPr marL="1828800" lvl="3" indent="-457200">
              <a:buFont typeface="Arial" panose="020B0604020202020204" pitchFamily="34" charset="0"/>
              <a:buChar char="•"/>
              <a:defRPr/>
            </a:pPr>
            <a:r>
              <a:rPr lang="en-US" sz="2800" dirty="0">
                <a:solidFill>
                  <a:prstClr val="black"/>
                </a:solidFill>
                <a:latin typeface="Calibri" panose="020F0502020204030204"/>
              </a:rPr>
              <a:t>Easier, can be done “remotely”</a:t>
            </a:r>
          </a:p>
          <a:p>
            <a:pPr marL="1828800" lvl="3" indent="-457200">
              <a:buFont typeface="Arial" panose="020B0604020202020204" pitchFamily="34" charset="0"/>
              <a:buChar char="•"/>
              <a:defRPr/>
            </a:pPr>
            <a:r>
              <a:rPr lang="en-US" sz="2800" dirty="0">
                <a:solidFill>
                  <a:prstClr val="black"/>
                </a:solidFill>
                <a:latin typeface="Calibri" panose="020F0502020204030204"/>
              </a:rPr>
              <a:t>DGLVR GIS is a good tool, especially with wetness index</a:t>
            </a:r>
          </a:p>
          <a:p>
            <a:pPr marL="1828800" lvl="3" indent="-457200">
              <a:buFont typeface="Arial" panose="020B0604020202020204" pitchFamily="34" charset="0"/>
              <a:buChar char="•"/>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4’ Bankfull and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500’ of “bed and banks” channel</a:t>
            </a:r>
          </a:p>
          <a:p>
            <a:pPr marL="1828800" lvl="3" indent="-457200">
              <a:buFont typeface="Arial" panose="020B0604020202020204" pitchFamily="34" charset="0"/>
              <a:buChar char="•"/>
              <a:defRPr/>
            </a:pPr>
            <a:r>
              <a:rPr lang="en-US" sz="2800" dirty="0">
                <a:solidFill>
                  <a:prstClr val="black"/>
                </a:solidFill>
                <a:latin typeface="Calibri" panose="020F0502020204030204"/>
              </a:rPr>
              <a:t>More difficult, requires field determination</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Tree>
    <p:extLst>
      <p:ext uri="{BB962C8B-B14F-4D97-AF65-F5344CB8AC3E}">
        <p14:creationId xmlns:p14="http://schemas.microsoft.com/office/powerpoint/2010/main" val="16293352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381243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Automatic Exemption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srgbClr val="FF0000"/>
                </a:solidFill>
                <a:latin typeface="Calibri" panose="020F0502020204030204"/>
              </a:rPr>
              <a:t>Form</a:t>
            </a: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1-page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Keep in project file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Upload to notification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pic>
        <p:nvPicPr>
          <p:cNvPr id="5" name="Picture 4">
            <a:extLst>
              <a:ext uri="{FF2B5EF4-FFF2-40B4-BE49-F238E27FC236}">
                <a16:creationId xmlns:a16="http://schemas.microsoft.com/office/drawing/2014/main" id="{C4FBD919-7812-0860-DB00-9FEA163B08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84055" y="-3101"/>
            <a:ext cx="800794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F8370D5-3A44-6A3F-C71A-2F78CF1B0C54}"/>
              </a:ext>
            </a:extLst>
          </p:cNvPr>
          <p:cNvSpPr txBox="1"/>
          <p:nvPr/>
        </p:nvSpPr>
        <p:spPr>
          <a:xfrm>
            <a:off x="6137143" y="1366200"/>
            <a:ext cx="688073" cy="830997"/>
          </a:xfrm>
          <a:prstGeom prst="rect">
            <a:avLst/>
          </a:prstGeom>
          <a:solidFill>
            <a:srgbClr val="FFFF00"/>
          </a:solidFill>
          <a:ln>
            <a:solidFill>
              <a:srgbClr val="FF0000"/>
            </a:solidFill>
          </a:ln>
        </p:spPr>
        <p:txBody>
          <a:bodyPr wrap="none" rtlCol="0">
            <a:spAutoFit/>
          </a:bodyPr>
          <a:lstStyle/>
          <a:p>
            <a:r>
              <a:rPr lang="en-US" sz="2400" b="1" dirty="0">
                <a:solidFill>
                  <a:srgbClr val="FF0000"/>
                </a:solidFill>
              </a:rPr>
              <a:t>Site</a:t>
            </a:r>
          </a:p>
          <a:p>
            <a:r>
              <a:rPr lang="en-US" sz="2400" b="1" dirty="0">
                <a:solidFill>
                  <a:srgbClr val="FF0000"/>
                </a:solidFill>
              </a:rPr>
              <a:t>Info</a:t>
            </a:r>
            <a:endParaRPr lang="en-US" b="1" dirty="0">
              <a:solidFill>
                <a:srgbClr val="FF0000"/>
              </a:solidFill>
            </a:endParaRPr>
          </a:p>
        </p:txBody>
      </p:sp>
      <p:sp>
        <p:nvSpPr>
          <p:cNvPr id="8" name="TextBox 7">
            <a:extLst>
              <a:ext uri="{FF2B5EF4-FFF2-40B4-BE49-F238E27FC236}">
                <a16:creationId xmlns:a16="http://schemas.microsoft.com/office/drawing/2014/main" id="{ED295BEA-3310-BA95-9906-1FD1F0FE6237}"/>
              </a:ext>
            </a:extLst>
          </p:cNvPr>
          <p:cNvSpPr txBox="1"/>
          <p:nvPr/>
        </p:nvSpPr>
        <p:spPr>
          <a:xfrm>
            <a:off x="9143735" y="4639326"/>
            <a:ext cx="1717008" cy="461665"/>
          </a:xfrm>
          <a:prstGeom prst="rect">
            <a:avLst/>
          </a:prstGeom>
          <a:solidFill>
            <a:srgbClr val="FFFF00"/>
          </a:solidFill>
          <a:ln>
            <a:solidFill>
              <a:srgbClr val="FF0000"/>
            </a:solidFill>
          </a:ln>
        </p:spPr>
        <p:txBody>
          <a:bodyPr wrap="none" rtlCol="0">
            <a:spAutoFit/>
          </a:bodyPr>
          <a:lstStyle>
            <a:defPPr>
              <a:defRPr lang="en-US"/>
            </a:defPPr>
            <a:lvl1pPr>
              <a:defRPr sz="2400" b="1">
                <a:solidFill>
                  <a:srgbClr val="FF0000"/>
                </a:solidFill>
              </a:defRPr>
            </a:lvl1pPr>
          </a:lstStyle>
          <a:p>
            <a:r>
              <a:rPr lang="en-US" dirty="0"/>
              <a:t>Justification</a:t>
            </a:r>
          </a:p>
        </p:txBody>
      </p:sp>
    </p:spTree>
    <p:extLst>
      <p:ext uri="{BB962C8B-B14F-4D97-AF65-F5344CB8AC3E}">
        <p14:creationId xmlns:p14="http://schemas.microsoft.com/office/powerpoint/2010/main" val="87104854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722982" y="1687002"/>
            <a:ext cx="1063868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BONUS: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u="sng"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Stream stats now available directly in DGLVR GIS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to get watershed areas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u="sng"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DEMO</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8903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 name="Freeform: Shape 1">
            <a:extLst>
              <a:ext uri="{FF2B5EF4-FFF2-40B4-BE49-F238E27FC236}">
                <a16:creationId xmlns:a16="http://schemas.microsoft.com/office/drawing/2014/main" id="{5CDBD070-EE1E-94B8-7B58-3260CEF86F25}"/>
              </a:ext>
            </a:extLst>
          </p:cNvPr>
          <p:cNvSpPr/>
          <p:nvPr/>
        </p:nvSpPr>
        <p:spPr>
          <a:xfrm>
            <a:off x="2817066" y="3126377"/>
            <a:ext cx="6483688" cy="2595885"/>
          </a:xfrm>
          <a:custGeom>
            <a:avLst/>
            <a:gdLst>
              <a:gd name="connsiteX0" fmla="*/ 4511 w 6483688"/>
              <a:gd name="connsiteY0" fmla="*/ 1471749 h 2640911"/>
              <a:gd name="connsiteX1" fmla="*/ 561860 w 6483688"/>
              <a:gd name="connsiteY1" fmla="*/ 2229394 h 2640911"/>
              <a:gd name="connsiteX2" fmla="*/ 3522774 w 6483688"/>
              <a:gd name="connsiteY2" fmla="*/ 2569029 h 2640911"/>
              <a:gd name="connsiteX3" fmla="*/ 4907437 w 6483688"/>
              <a:gd name="connsiteY3" fmla="*/ 836023 h 2640911"/>
              <a:gd name="connsiteX4" fmla="*/ 6483688 w 6483688"/>
              <a:gd name="connsiteY4" fmla="*/ 0 h 2640911"/>
              <a:gd name="connsiteX0" fmla="*/ 4511 w 6483688"/>
              <a:gd name="connsiteY0" fmla="*/ 1471749 h 2595885"/>
              <a:gd name="connsiteX1" fmla="*/ 561860 w 6483688"/>
              <a:gd name="connsiteY1" fmla="*/ 2229394 h 2595885"/>
              <a:gd name="connsiteX2" fmla="*/ 3522774 w 6483688"/>
              <a:gd name="connsiteY2" fmla="*/ 2569029 h 2595885"/>
              <a:gd name="connsiteX3" fmla="*/ 4576511 w 6483688"/>
              <a:gd name="connsiteY3" fmla="*/ 1550126 h 2595885"/>
              <a:gd name="connsiteX4" fmla="*/ 4907437 w 6483688"/>
              <a:gd name="connsiteY4" fmla="*/ 836023 h 2595885"/>
              <a:gd name="connsiteX5" fmla="*/ 6483688 w 6483688"/>
              <a:gd name="connsiteY5" fmla="*/ 0 h 2595885"/>
              <a:gd name="connsiteX0" fmla="*/ 4511 w 6483688"/>
              <a:gd name="connsiteY0" fmla="*/ 1471749 h 2595885"/>
              <a:gd name="connsiteX1" fmla="*/ 561860 w 6483688"/>
              <a:gd name="connsiteY1" fmla="*/ 2229394 h 2595885"/>
              <a:gd name="connsiteX2" fmla="*/ 3522774 w 6483688"/>
              <a:gd name="connsiteY2" fmla="*/ 2569029 h 2595885"/>
              <a:gd name="connsiteX3" fmla="*/ 4576511 w 6483688"/>
              <a:gd name="connsiteY3" fmla="*/ 1550126 h 2595885"/>
              <a:gd name="connsiteX4" fmla="*/ 5151277 w 6483688"/>
              <a:gd name="connsiteY4" fmla="*/ 722811 h 2595885"/>
              <a:gd name="connsiteX5" fmla="*/ 6483688 w 6483688"/>
              <a:gd name="connsiteY5" fmla="*/ 0 h 259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3688" h="2595885">
                <a:moveTo>
                  <a:pt x="4511" y="1471749"/>
                </a:moveTo>
                <a:cubicBezTo>
                  <a:pt x="-10003" y="1759131"/>
                  <a:pt x="-24517" y="2046514"/>
                  <a:pt x="561860" y="2229394"/>
                </a:cubicBezTo>
                <a:cubicBezTo>
                  <a:pt x="1148237" y="2412274"/>
                  <a:pt x="2853666" y="2682240"/>
                  <a:pt x="3522774" y="2569029"/>
                </a:cubicBezTo>
                <a:cubicBezTo>
                  <a:pt x="4191882" y="2455818"/>
                  <a:pt x="4345734" y="1838960"/>
                  <a:pt x="4576511" y="1550126"/>
                </a:cubicBezTo>
                <a:cubicBezTo>
                  <a:pt x="4807288" y="1261292"/>
                  <a:pt x="4821803" y="959394"/>
                  <a:pt x="5151277" y="722811"/>
                </a:cubicBezTo>
                <a:cubicBezTo>
                  <a:pt x="5644763" y="294640"/>
                  <a:pt x="5942305" y="203926"/>
                  <a:pt x="6483688" y="0"/>
                </a:cubicBezTo>
              </a:path>
            </a:pathLst>
          </a:cu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223451A-8E9A-3373-7695-17D01587259C}"/>
              </a:ext>
            </a:extLst>
          </p:cNvPr>
          <p:cNvSpPr/>
          <p:nvPr/>
        </p:nvSpPr>
        <p:spPr>
          <a:xfrm>
            <a:off x="4162697" y="3396343"/>
            <a:ext cx="2926080" cy="655917"/>
          </a:xfrm>
          <a:custGeom>
            <a:avLst/>
            <a:gdLst>
              <a:gd name="connsiteX0" fmla="*/ 0 w 2926080"/>
              <a:gd name="connsiteY0" fmla="*/ 348343 h 655917"/>
              <a:gd name="connsiteX1" fmla="*/ 714103 w 2926080"/>
              <a:gd name="connsiteY1" fmla="*/ 653143 h 655917"/>
              <a:gd name="connsiteX2" fmla="*/ 2177143 w 2926080"/>
              <a:gd name="connsiteY2" fmla="*/ 470263 h 655917"/>
              <a:gd name="connsiteX3" fmla="*/ 2926080 w 2926080"/>
              <a:gd name="connsiteY3" fmla="*/ 0 h 655917"/>
            </a:gdLst>
            <a:ahLst/>
            <a:cxnLst>
              <a:cxn ang="0">
                <a:pos x="connsiteX0" y="connsiteY0"/>
              </a:cxn>
              <a:cxn ang="0">
                <a:pos x="connsiteX1" y="connsiteY1"/>
              </a:cxn>
              <a:cxn ang="0">
                <a:pos x="connsiteX2" y="connsiteY2"/>
              </a:cxn>
              <a:cxn ang="0">
                <a:pos x="connsiteX3" y="connsiteY3"/>
              </a:cxn>
            </a:cxnLst>
            <a:rect l="l" t="t" r="r" b="b"/>
            <a:pathLst>
              <a:path w="2926080" h="655917">
                <a:moveTo>
                  <a:pt x="0" y="348343"/>
                </a:moveTo>
                <a:cubicBezTo>
                  <a:pt x="175623" y="490583"/>
                  <a:pt x="351246" y="632823"/>
                  <a:pt x="714103" y="653143"/>
                </a:cubicBezTo>
                <a:cubicBezTo>
                  <a:pt x="1076960" y="673463"/>
                  <a:pt x="1808480" y="579120"/>
                  <a:pt x="2177143" y="470263"/>
                </a:cubicBezTo>
                <a:cubicBezTo>
                  <a:pt x="2545806" y="361406"/>
                  <a:pt x="2735943" y="180703"/>
                  <a:pt x="2926080" y="0"/>
                </a:cubicBezTo>
              </a:path>
            </a:pathLst>
          </a:cu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F542A3D2-0E34-20E8-A4D7-1CB73532B0D1}"/>
              </a:ext>
            </a:extLst>
          </p:cNvPr>
          <p:cNvSpPr/>
          <p:nvPr/>
        </p:nvSpPr>
        <p:spPr>
          <a:xfrm>
            <a:off x="5852160" y="1776549"/>
            <a:ext cx="3422469" cy="371588"/>
          </a:xfrm>
          <a:custGeom>
            <a:avLst/>
            <a:gdLst>
              <a:gd name="connsiteX0" fmla="*/ 0 w 3422469"/>
              <a:gd name="connsiteY0" fmla="*/ 104502 h 371588"/>
              <a:gd name="connsiteX1" fmla="*/ 714103 w 3422469"/>
              <a:gd name="connsiteY1" fmla="*/ 348342 h 371588"/>
              <a:gd name="connsiteX2" fmla="*/ 1820091 w 3422469"/>
              <a:gd name="connsiteY2" fmla="*/ 322217 h 371588"/>
              <a:gd name="connsiteX3" fmla="*/ 3422469 w 3422469"/>
              <a:gd name="connsiteY3" fmla="*/ 0 h 371588"/>
            </a:gdLst>
            <a:ahLst/>
            <a:cxnLst>
              <a:cxn ang="0">
                <a:pos x="connsiteX0" y="connsiteY0"/>
              </a:cxn>
              <a:cxn ang="0">
                <a:pos x="connsiteX1" y="connsiteY1"/>
              </a:cxn>
              <a:cxn ang="0">
                <a:pos x="connsiteX2" y="connsiteY2"/>
              </a:cxn>
              <a:cxn ang="0">
                <a:pos x="connsiteX3" y="connsiteY3"/>
              </a:cxn>
            </a:cxnLst>
            <a:rect l="l" t="t" r="r" b="b"/>
            <a:pathLst>
              <a:path w="3422469" h="371588">
                <a:moveTo>
                  <a:pt x="0" y="104502"/>
                </a:moveTo>
                <a:cubicBezTo>
                  <a:pt x="205377" y="208279"/>
                  <a:pt x="410755" y="312056"/>
                  <a:pt x="714103" y="348342"/>
                </a:cubicBezTo>
                <a:cubicBezTo>
                  <a:pt x="1017451" y="384628"/>
                  <a:pt x="1368697" y="380274"/>
                  <a:pt x="1820091" y="322217"/>
                </a:cubicBezTo>
                <a:cubicBezTo>
                  <a:pt x="2271485" y="264160"/>
                  <a:pt x="2846977" y="132080"/>
                  <a:pt x="3422469" y="0"/>
                </a:cubicBezTo>
              </a:path>
            </a:pathLst>
          </a:cu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3805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1 picture</a:t>
            </a:r>
          </a:p>
        </p:txBody>
      </p:sp>
      <p:pic>
        <p:nvPicPr>
          <p:cNvPr id="4" name="Picture 3" descr="A picture containing tree, outdoor, area, wood&#10;&#10;Description automatically generated">
            <a:extLst>
              <a:ext uri="{FF2B5EF4-FFF2-40B4-BE49-F238E27FC236}">
                <a16:creationId xmlns:a16="http://schemas.microsoft.com/office/drawing/2014/main" id="{8148BFA1-4029-7BC2-2657-8FB520AC758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55"/>
          <a:stretch/>
        </p:blipFill>
        <p:spPr>
          <a:xfrm>
            <a:off x="4773930" y="1236616"/>
            <a:ext cx="7418069" cy="5621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9ABB0B9-A5B8-2746-20DC-B6EC189C52B1}"/>
              </a:ext>
            </a:extLst>
          </p:cNvPr>
          <p:cNvSpPr txBox="1"/>
          <p:nvPr/>
        </p:nvSpPr>
        <p:spPr>
          <a:xfrm>
            <a:off x="7446270" y="1299778"/>
            <a:ext cx="2555892" cy="369332"/>
          </a:xfrm>
          <a:prstGeom prst="rect">
            <a:avLst/>
          </a:prstGeom>
          <a:solidFill>
            <a:schemeClr val="bg1"/>
          </a:solidFill>
          <a:ln>
            <a:solidFill>
              <a:schemeClr val="tx1"/>
            </a:solidFill>
          </a:ln>
        </p:spPr>
        <p:txBody>
          <a:bodyPr wrap="none" rtlCol="0">
            <a:spAutoFit/>
          </a:bodyPr>
          <a:lstStyle/>
          <a:p>
            <a:r>
              <a:rPr lang="en-US" b="1" dirty="0"/>
              <a:t>Crossing 1: 36” pipe inlet</a:t>
            </a:r>
          </a:p>
        </p:txBody>
      </p:sp>
    </p:spTree>
    <p:extLst>
      <p:ext uri="{BB962C8B-B14F-4D97-AF65-F5344CB8AC3E}">
        <p14:creationId xmlns:p14="http://schemas.microsoft.com/office/powerpoint/2010/main" val="370407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DGLVR Stream Crossing Policy 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where streams, including intermittent channels, </a:t>
            </a:r>
            <a:r>
              <a:rPr kumimoji="0" lang="en-US" sz="2800" i="0" u="sng" strike="noStrike" kern="1200" cap="none" spc="0" normalizeH="0" baseline="0" noProof="0" dirty="0">
                <a:ln>
                  <a:noFill/>
                </a:ln>
                <a:solidFill>
                  <a:prstClr val="black"/>
                </a:solidFill>
                <a:effectLst/>
                <a:uLnTx/>
                <a:uFillTx/>
                <a:latin typeface="Calibri" panose="020F0502020204030204"/>
                <a:ea typeface="+mn-ea"/>
                <a:cs typeface="+mn-cs"/>
              </a:rPr>
              <a:t>with identified bed and banks are flowing into the road or the uphill ditch</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All stream crossing replacements funded in whole or in part with DGLVR funds, or listed as in-kind on a DGLVR Project, must follow the DGLVR Stream Crossing Design &amp; Installation Standard</a:t>
            </a:r>
          </a:p>
          <a:p>
            <a:pPr marL="1371600" lvl="2"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unless an “Exemption from DGLVR Stream Crossing Standard” is applicable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94128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1 picture</a:t>
            </a:r>
          </a:p>
        </p:txBody>
      </p:sp>
      <p:pic>
        <p:nvPicPr>
          <p:cNvPr id="6" name="Picture 5" descr="A stream in a wooded area&#10;&#10;Description automatically generated with low confidence">
            <a:extLst>
              <a:ext uri="{FF2B5EF4-FFF2-40B4-BE49-F238E27FC236}">
                <a16:creationId xmlns:a16="http://schemas.microsoft.com/office/drawing/2014/main" id="{EC555AF3-E4DA-67E1-11CE-3268C82AAC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213"/>
          <a:stretch/>
        </p:blipFill>
        <p:spPr>
          <a:xfrm>
            <a:off x="4773929" y="1201791"/>
            <a:ext cx="7418071" cy="5589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9ABB0B9-A5B8-2746-20DC-B6EC189C52B1}"/>
              </a:ext>
            </a:extLst>
          </p:cNvPr>
          <p:cNvSpPr txBox="1"/>
          <p:nvPr/>
        </p:nvSpPr>
        <p:spPr>
          <a:xfrm>
            <a:off x="7446270" y="1299778"/>
            <a:ext cx="2363532" cy="369332"/>
          </a:xfrm>
          <a:prstGeom prst="rect">
            <a:avLst/>
          </a:prstGeom>
          <a:solidFill>
            <a:schemeClr val="bg1"/>
          </a:solidFill>
          <a:ln>
            <a:solidFill>
              <a:schemeClr val="tx1"/>
            </a:solidFill>
          </a:ln>
        </p:spPr>
        <p:txBody>
          <a:bodyPr wrap="none" rtlCol="0">
            <a:spAutoFit/>
          </a:bodyPr>
          <a:lstStyle/>
          <a:p>
            <a:r>
              <a:rPr lang="en-US" b="1" dirty="0"/>
              <a:t>Crossing 1: 9’ Bankfull</a:t>
            </a:r>
          </a:p>
        </p:txBody>
      </p:sp>
    </p:spTree>
    <p:extLst>
      <p:ext uri="{BB962C8B-B14F-4D97-AF65-F5344CB8AC3E}">
        <p14:creationId xmlns:p14="http://schemas.microsoft.com/office/powerpoint/2010/main" val="238683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8" name="Picture 27">
            <a:extLst>
              <a:ext uri="{FF2B5EF4-FFF2-40B4-BE49-F238E27FC236}">
                <a16:creationId xmlns:a16="http://schemas.microsoft.com/office/drawing/2014/main" id="{E46D3C6F-6A48-B1AF-63FB-2F3D82DB74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050" y="671639"/>
            <a:ext cx="11410950" cy="6200373"/>
          </a:xfrm>
          <a:prstGeom prst="rect">
            <a:avLst/>
          </a:prstGeom>
        </p:spPr>
      </p:pic>
      <p:sp>
        <p:nvSpPr>
          <p:cNvPr id="2" name="Oval 1">
            <a:extLst>
              <a:ext uri="{FF2B5EF4-FFF2-40B4-BE49-F238E27FC236}">
                <a16:creationId xmlns:a16="http://schemas.microsoft.com/office/drawing/2014/main" id="{47939754-FB26-6797-5A29-F41852CD5991}"/>
              </a:ext>
            </a:extLst>
          </p:cNvPr>
          <p:cNvSpPr/>
          <p:nvPr/>
        </p:nvSpPr>
        <p:spPr>
          <a:xfrm>
            <a:off x="5694862" y="1693638"/>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 name="Oval 2">
            <a:extLst>
              <a:ext uri="{FF2B5EF4-FFF2-40B4-BE49-F238E27FC236}">
                <a16:creationId xmlns:a16="http://schemas.microsoft.com/office/drawing/2014/main" id="{DF8FCAE7-ED2A-6032-8B6E-73571FCB3F32}"/>
              </a:ext>
            </a:extLst>
          </p:cNvPr>
          <p:cNvSpPr/>
          <p:nvPr/>
        </p:nvSpPr>
        <p:spPr>
          <a:xfrm>
            <a:off x="4047037" y="3541339"/>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 name="Oval 3">
            <a:extLst>
              <a:ext uri="{FF2B5EF4-FFF2-40B4-BE49-F238E27FC236}">
                <a16:creationId xmlns:a16="http://schemas.microsoft.com/office/drawing/2014/main" id="{70CF9451-B2EB-792C-50D8-634886AC685E}"/>
              </a:ext>
            </a:extLst>
          </p:cNvPr>
          <p:cNvSpPr/>
          <p:nvPr/>
        </p:nvSpPr>
        <p:spPr>
          <a:xfrm>
            <a:off x="2814502" y="4372068"/>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A1AC383D-ACF1-4C28-DCB6-FCA934D28073}"/>
              </a:ext>
            </a:extLst>
          </p:cNvPr>
          <p:cNvSpPr txBox="1"/>
          <p:nvPr/>
        </p:nvSpPr>
        <p:spPr>
          <a:xfrm>
            <a:off x="7301411" y="899798"/>
            <a:ext cx="4707709" cy="1938992"/>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1:</a:t>
            </a:r>
          </a:p>
          <a:p>
            <a:pPr marL="285750" indent="-285750">
              <a:buFontTx/>
              <a:buChar char="-"/>
            </a:pPr>
            <a:r>
              <a:rPr lang="en-US" sz="2000" dirty="0"/>
              <a:t>No USGS blueline</a:t>
            </a:r>
          </a:p>
          <a:p>
            <a:pPr marL="285750" indent="-285750">
              <a:buFontTx/>
              <a:buChar char="-"/>
            </a:pPr>
            <a:r>
              <a:rPr lang="en-US" sz="2000" dirty="0"/>
              <a:t>9’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endParaRPr lang="en-US" sz="2000" dirty="0"/>
          </a:p>
          <a:p>
            <a:pPr marL="285750" indent="-285750">
              <a:buFontTx/>
              <a:buChar char="-"/>
            </a:pPr>
            <a:endParaRPr lang="en-US" sz="2000" dirty="0" err="1"/>
          </a:p>
        </p:txBody>
      </p:sp>
    </p:spTree>
    <p:extLst>
      <p:ext uri="{BB962C8B-B14F-4D97-AF65-F5344CB8AC3E}">
        <p14:creationId xmlns:p14="http://schemas.microsoft.com/office/powerpoint/2010/main" val="140862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8AAAAB-3C61-2734-1F6F-AAC298986F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50" y="738194"/>
            <a:ext cx="11391033" cy="6147097"/>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629546" y="171540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TextBox 1">
            <a:extLst>
              <a:ext uri="{FF2B5EF4-FFF2-40B4-BE49-F238E27FC236}">
                <a16:creationId xmlns:a16="http://schemas.microsoft.com/office/drawing/2014/main" id="{57E06F24-EC14-65E3-5AD2-8B63B9A6F0F0}"/>
              </a:ext>
            </a:extLst>
          </p:cNvPr>
          <p:cNvSpPr txBox="1"/>
          <p:nvPr/>
        </p:nvSpPr>
        <p:spPr>
          <a:xfrm>
            <a:off x="7301412" y="899798"/>
            <a:ext cx="4700454" cy="2554545"/>
          </a:xfrm>
          <a:prstGeom prst="rect">
            <a:avLst/>
          </a:prstGeom>
          <a:solidFill>
            <a:schemeClr val="bg1">
              <a:lumMod val="95000"/>
            </a:schemeClr>
          </a:solidFill>
          <a:ln w="19050">
            <a:solidFill>
              <a:schemeClr val="tx1"/>
            </a:solidFill>
          </a:ln>
        </p:spPr>
        <p:txBody>
          <a:bodyPr wrap="none" rtlCol="0">
            <a:spAutoFit/>
          </a:bodyPr>
          <a:lstStyle/>
          <a:p>
            <a:r>
              <a:rPr lang="en-US" sz="2000" b="1" u="sng" dirty="0">
                <a:solidFill>
                  <a:srgbClr val="FF0000"/>
                </a:solidFill>
              </a:rPr>
              <a:t>Crossing 1:</a:t>
            </a:r>
          </a:p>
          <a:p>
            <a:pPr marL="285750" indent="-285750">
              <a:buFontTx/>
              <a:buChar char="-"/>
            </a:pPr>
            <a:r>
              <a:rPr lang="en-US" sz="2000" dirty="0"/>
              <a:t>No USGS blueline</a:t>
            </a:r>
          </a:p>
          <a:p>
            <a:pPr marL="285750" indent="-285750">
              <a:buFontTx/>
              <a:buChar char="-"/>
            </a:pPr>
            <a:r>
              <a:rPr lang="en-US" sz="2000" dirty="0"/>
              <a:t>9’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110 Acre Watershed</a:t>
            </a:r>
          </a:p>
          <a:p>
            <a:pPr marL="285750" indent="-285750">
              <a:buFontTx/>
              <a:buChar char="-"/>
            </a:pPr>
            <a:r>
              <a:rPr lang="en-US" sz="2000" dirty="0">
                <a:solidFill>
                  <a:srgbClr val="FF0000"/>
                </a:solidFill>
              </a:rPr>
              <a:t>Not eligible for automatic waiver</a:t>
            </a:r>
          </a:p>
          <a:p>
            <a:pPr marL="742950" lvl="1" indent="-285750">
              <a:buFontTx/>
              <a:buChar char="-"/>
            </a:pPr>
            <a:r>
              <a:rPr lang="en-US" sz="2000" dirty="0">
                <a:solidFill>
                  <a:srgbClr val="FF0000"/>
                </a:solidFill>
              </a:rPr>
              <a:t>Bankfull over 4’</a:t>
            </a:r>
          </a:p>
          <a:p>
            <a:pPr marL="742950" lvl="1" indent="-285750">
              <a:buFontTx/>
              <a:buChar char="-"/>
            </a:pPr>
            <a:r>
              <a:rPr lang="en-US" sz="2000" dirty="0">
                <a:solidFill>
                  <a:srgbClr val="FF0000"/>
                </a:solidFill>
              </a:rPr>
              <a:t>Watershed over 20 acres</a:t>
            </a:r>
          </a:p>
        </p:txBody>
      </p:sp>
      <p:sp>
        <p:nvSpPr>
          <p:cNvPr id="3" name="Oval 2">
            <a:extLst>
              <a:ext uri="{FF2B5EF4-FFF2-40B4-BE49-F238E27FC236}">
                <a16:creationId xmlns:a16="http://schemas.microsoft.com/office/drawing/2014/main" id="{28B33F04-8F64-4757-26B3-6FD7599E21E7}"/>
              </a:ext>
            </a:extLst>
          </p:cNvPr>
          <p:cNvSpPr/>
          <p:nvPr/>
        </p:nvSpPr>
        <p:spPr>
          <a:xfrm>
            <a:off x="2058633" y="2165050"/>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DAE52F9-CD88-C820-2843-8DC98DD4C8DC}"/>
              </a:ext>
            </a:extLst>
          </p:cNvPr>
          <p:cNvSpPr/>
          <p:nvPr/>
        </p:nvSpPr>
        <p:spPr>
          <a:xfrm>
            <a:off x="7156776" y="148650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905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2 picture</a:t>
            </a:r>
          </a:p>
        </p:txBody>
      </p:sp>
      <p:pic>
        <p:nvPicPr>
          <p:cNvPr id="5" name="Picture 4" descr="A picture containing outdoor, ground, grass, nature&#10;&#10;Description automatically generated">
            <a:extLst>
              <a:ext uri="{FF2B5EF4-FFF2-40B4-BE49-F238E27FC236}">
                <a16:creationId xmlns:a16="http://schemas.microsoft.com/office/drawing/2014/main" id="{5EC239AE-EAA0-348D-2F22-CD08FEAEA66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692"/>
          <a:stretch/>
        </p:blipFill>
        <p:spPr>
          <a:xfrm>
            <a:off x="6175375" y="1243141"/>
            <a:ext cx="5957841" cy="5547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0F91FD3-D6FB-00A6-DD2C-ABEEDB1B9FA9}"/>
              </a:ext>
            </a:extLst>
          </p:cNvPr>
          <p:cNvSpPr txBox="1"/>
          <p:nvPr/>
        </p:nvSpPr>
        <p:spPr>
          <a:xfrm>
            <a:off x="7446270" y="1299778"/>
            <a:ext cx="2555892" cy="369332"/>
          </a:xfrm>
          <a:prstGeom prst="rect">
            <a:avLst/>
          </a:prstGeom>
          <a:solidFill>
            <a:schemeClr val="bg1"/>
          </a:solidFill>
          <a:ln>
            <a:solidFill>
              <a:schemeClr val="tx1"/>
            </a:solidFill>
          </a:ln>
        </p:spPr>
        <p:txBody>
          <a:bodyPr wrap="none" rtlCol="0">
            <a:spAutoFit/>
          </a:bodyPr>
          <a:lstStyle/>
          <a:p>
            <a:r>
              <a:rPr lang="en-US" b="1" dirty="0"/>
              <a:t>Crossing 2: 24” pipe inlet</a:t>
            </a:r>
          </a:p>
        </p:txBody>
      </p:sp>
    </p:spTree>
    <p:extLst>
      <p:ext uri="{BB962C8B-B14F-4D97-AF65-F5344CB8AC3E}">
        <p14:creationId xmlns:p14="http://schemas.microsoft.com/office/powerpoint/2010/main" val="3654865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2 picture</a:t>
            </a:r>
          </a:p>
        </p:txBody>
      </p:sp>
      <p:pic>
        <p:nvPicPr>
          <p:cNvPr id="4" name="Picture 3" descr="A path in the woods&#10;&#10;Description automatically generated with low confidence">
            <a:extLst>
              <a:ext uri="{FF2B5EF4-FFF2-40B4-BE49-F238E27FC236}">
                <a16:creationId xmlns:a16="http://schemas.microsoft.com/office/drawing/2014/main" id="{573F8221-CBBC-0CDF-7ACE-EC4AB0DAE36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49"/>
          <a:stretch/>
        </p:blipFill>
        <p:spPr>
          <a:xfrm>
            <a:off x="6170798" y="1229608"/>
            <a:ext cx="5957842" cy="5586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0F91FD3-D6FB-00A6-DD2C-ABEEDB1B9FA9}"/>
              </a:ext>
            </a:extLst>
          </p:cNvPr>
          <p:cNvSpPr txBox="1"/>
          <p:nvPr/>
        </p:nvSpPr>
        <p:spPr>
          <a:xfrm>
            <a:off x="7971159" y="1250830"/>
            <a:ext cx="2357120" cy="369332"/>
          </a:xfrm>
          <a:prstGeom prst="rect">
            <a:avLst/>
          </a:prstGeom>
          <a:solidFill>
            <a:schemeClr val="bg1"/>
          </a:solidFill>
          <a:ln>
            <a:solidFill>
              <a:schemeClr val="tx1"/>
            </a:solidFill>
          </a:ln>
        </p:spPr>
        <p:txBody>
          <a:bodyPr wrap="none" rtlCol="0">
            <a:spAutoFit/>
          </a:bodyPr>
          <a:lstStyle/>
          <a:p>
            <a:r>
              <a:rPr lang="en-US" b="1" dirty="0"/>
              <a:t>Crossing 2: 5’ bankfull</a:t>
            </a:r>
          </a:p>
        </p:txBody>
      </p:sp>
    </p:spTree>
    <p:extLst>
      <p:ext uri="{BB962C8B-B14F-4D97-AF65-F5344CB8AC3E}">
        <p14:creationId xmlns:p14="http://schemas.microsoft.com/office/powerpoint/2010/main" val="186411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591C61-FFCC-ED0D-27BD-D1019646CF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50" y="734230"/>
            <a:ext cx="11391033" cy="6123770"/>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629546" y="1715406"/>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Oval 2">
            <a:extLst>
              <a:ext uri="{FF2B5EF4-FFF2-40B4-BE49-F238E27FC236}">
                <a16:creationId xmlns:a16="http://schemas.microsoft.com/office/drawing/2014/main" id="{6C89884C-6EF4-C53B-7190-1958A7B24D6D}"/>
              </a:ext>
            </a:extLst>
          </p:cNvPr>
          <p:cNvSpPr/>
          <p:nvPr/>
        </p:nvSpPr>
        <p:spPr>
          <a:xfrm>
            <a:off x="2049290" y="162620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5077DC-B50A-FD5D-2163-7696BAE2C3C2}"/>
              </a:ext>
            </a:extLst>
          </p:cNvPr>
          <p:cNvSpPr txBox="1"/>
          <p:nvPr/>
        </p:nvSpPr>
        <p:spPr>
          <a:xfrm>
            <a:off x="6900545" y="3400884"/>
            <a:ext cx="4947738" cy="2862322"/>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2:</a:t>
            </a:r>
          </a:p>
          <a:p>
            <a:pPr marL="285750" indent="-285750">
              <a:buFontTx/>
              <a:buChar char="-"/>
            </a:pPr>
            <a:r>
              <a:rPr lang="en-US" sz="2000" dirty="0"/>
              <a:t>No USGS blueline</a:t>
            </a:r>
          </a:p>
          <a:p>
            <a:pPr marL="285750" indent="-285750">
              <a:buFontTx/>
              <a:buChar char="-"/>
            </a:pPr>
            <a:r>
              <a:rPr lang="en-US" sz="2000" dirty="0"/>
              <a:t>5’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23 acre watershed</a:t>
            </a:r>
          </a:p>
          <a:p>
            <a:pPr marL="285750" indent="-285750">
              <a:buFontTx/>
              <a:buChar char="-"/>
            </a:pPr>
            <a:endParaRPr lang="en-US" sz="2000" dirty="0"/>
          </a:p>
          <a:p>
            <a:pPr marL="285750" indent="-285750">
              <a:buFontTx/>
              <a:buChar char="-"/>
            </a:pPr>
            <a:endParaRPr lang="en-US" sz="2000" dirty="0">
              <a:solidFill>
                <a:srgbClr val="FF0000"/>
              </a:solidFill>
            </a:endParaRPr>
          </a:p>
          <a:p>
            <a:pPr marL="285750" indent="-285750">
              <a:buFontTx/>
              <a:buChar char="-"/>
            </a:pPr>
            <a:endParaRPr lang="en-US" sz="2000" dirty="0">
              <a:solidFill>
                <a:srgbClr val="FF0000"/>
              </a:solidFill>
            </a:endParaRPr>
          </a:p>
          <a:p>
            <a:pPr marL="285750" indent="-285750">
              <a:buFontTx/>
              <a:buChar char="-"/>
            </a:pPr>
            <a:endParaRPr lang="en-US" sz="2000" dirty="0">
              <a:solidFill>
                <a:srgbClr val="FF0000"/>
              </a:solidFill>
            </a:endParaRPr>
          </a:p>
        </p:txBody>
      </p:sp>
    </p:spTree>
    <p:extLst>
      <p:ext uri="{BB962C8B-B14F-4D97-AF65-F5344CB8AC3E}">
        <p14:creationId xmlns:p14="http://schemas.microsoft.com/office/powerpoint/2010/main" val="2879009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401B2-52F1-D858-DA9D-DF1FCE25A5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50" y="681173"/>
            <a:ext cx="11410950" cy="6176827"/>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498917" y="1680572"/>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164844AE-9556-34F4-04F0-1B261A35A0E2}"/>
              </a:ext>
            </a:extLst>
          </p:cNvPr>
          <p:cNvSpPr/>
          <p:nvPr/>
        </p:nvSpPr>
        <p:spPr>
          <a:xfrm>
            <a:off x="9704735" y="85876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B02144-D5F3-2069-FECE-E19589122B7B}"/>
              </a:ext>
            </a:extLst>
          </p:cNvPr>
          <p:cNvSpPr txBox="1"/>
          <p:nvPr/>
        </p:nvSpPr>
        <p:spPr>
          <a:xfrm>
            <a:off x="6900545" y="3400884"/>
            <a:ext cx="4947738" cy="2862322"/>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2:</a:t>
            </a:r>
          </a:p>
          <a:p>
            <a:pPr marL="285750" indent="-285750">
              <a:buFontTx/>
              <a:buChar char="-"/>
            </a:pPr>
            <a:r>
              <a:rPr lang="en-US" sz="2000" dirty="0"/>
              <a:t>No USGS blueline</a:t>
            </a:r>
          </a:p>
          <a:p>
            <a:pPr marL="285750" indent="-285750">
              <a:buFontTx/>
              <a:buChar char="-"/>
            </a:pPr>
            <a:r>
              <a:rPr lang="en-US" sz="2000" dirty="0"/>
              <a:t>5’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23 acre watershed</a:t>
            </a:r>
          </a:p>
          <a:p>
            <a:pPr marL="285750" indent="-285750">
              <a:buFontTx/>
              <a:buChar char="-"/>
            </a:pPr>
            <a:r>
              <a:rPr lang="en-US" sz="2000" dirty="0"/>
              <a:t>Manual Double check = 23 acre watershed</a:t>
            </a:r>
          </a:p>
          <a:p>
            <a:pPr marL="285750" indent="-285750">
              <a:buFontTx/>
              <a:buChar char="-"/>
            </a:pPr>
            <a:endParaRPr lang="en-US" sz="2000" dirty="0">
              <a:solidFill>
                <a:srgbClr val="FF0000"/>
              </a:solidFill>
            </a:endParaRPr>
          </a:p>
          <a:p>
            <a:pPr marL="285750" indent="-285750">
              <a:buFontTx/>
              <a:buChar char="-"/>
            </a:pPr>
            <a:endParaRPr lang="en-US" sz="2000" dirty="0">
              <a:solidFill>
                <a:srgbClr val="FF0000"/>
              </a:solidFill>
            </a:endParaRPr>
          </a:p>
          <a:p>
            <a:pPr marL="285750" indent="-285750">
              <a:buFontTx/>
              <a:buChar char="-"/>
            </a:pPr>
            <a:endParaRPr lang="en-US" sz="2000" dirty="0">
              <a:solidFill>
                <a:srgbClr val="FF0000"/>
              </a:solidFill>
            </a:endParaRPr>
          </a:p>
        </p:txBody>
      </p:sp>
    </p:spTree>
    <p:extLst>
      <p:ext uri="{BB962C8B-B14F-4D97-AF65-F5344CB8AC3E}">
        <p14:creationId xmlns:p14="http://schemas.microsoft.com/office/powerpoint/2010/main" val="4253893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401B2-52F1-D858-DA9D-DF1FCE25A5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50" y="681173"/>
            <a:ext cx="11410950" cy="6176827"/>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498917" y="1680572"/>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164844AE-9556-34F4-04F0-1B261A35A0E2}"/>
              </a:ext>
            </a:extLst>
          </p:cNvPr>
          <p:cNvSpPr/>
          <p:nvPr/>
        </p:nvSpPr>
        <p:spPr>
          <a:xfrm>
            <a:off x="9704735" y="85876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B02144-D5F3-2069-FECE-E19589122B7B}"/>
              </a:ext>
            </a:extLst>
          </p:cNvPr>
          <p:cNvSpPr txBox="1"/>
          <p:nvPr/>
        </p:nvSpPr>
        <p:spPr>
          <a:xfrm>
            <a:off x="6900545" y="3400884"/>
            <a:ext cx="4947738" cy="2862322"/>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2:</a:t>
            </a:r>
          </a:p>
          <a:p>
            <a:pPr marL="285750" indent="-285750">
              <a:buFontTx/>
              <a:buChar char="-"/>
            </a:pPr>
            <a:r>
              <a:rPr lang="en-US" sz="2000" dirty="0"/>
              <a:t>No USGS blueline</a:t>
            </a:r>
          </a:p>
          <a:p>
            <a:pPr marL="285750" indent="-285750">
              <a:buFontTx/>
              <a:buChar char="-"/>
            </a:pPr>
            <a:r>
              <a:rPr lang="en-US" sz="2000" dirty="0"/>
              <a:t>5’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23 acre watershed</a:t>
            </a:r>
          </a:p>
          <a:p>
            <a:pPr marL="285750" indent="-285750">
              <a:buFontTx/>
              <a:buChar char="-"/>
            </a:pPr>
            <a:r>
              <a:rPr lang="en-US" sz="2000" dirty="0"/>
              <a:t>Manual Double check = 23 acre watershed</a:t>
            </a:r>
          </a:p>
          <a:p>
            <a:pPr marL="285750" indent="-285750">
              <a:buFontTx/>
              <a:buChar char="-"/>
            </a:pPr>
            <a:r>
              <a:rPr lang="en-US" sz="2000" dirty="0">
                <a:solidFill>
                  <a:srgbClr val="FF0000"/>
                </a:solidFill>
              </a:rPr>
              <a:t>Not Eligible: bankfull &gt;4’</a:t>
            </a:r>
          </a:p>
          <a:p>
            <a:pPr marL="285750" indent="-285750">
              <a:buFontTx/>
              <a:buChar char="-"/>
            </a:pPr>
            <a:endParaRPr lang="en-US" sz="2000" dirty="0">
              <a:solidFill>
                <a:srgbClr val="FF0000"/>
              </a:solidFill>
            </a:endParaRPr>
          </a:p>
          <a:p>
            <a:pPr marL="285750" indent="-285750">
              <a:buFontTx/>
              <a:buChar char="-"/>
            </a:pPr>
            <a:endParaRPr lang="en-US" sz="2000" dirty="0">
              <a:solidFill>
                <a:srgbClr val="FF0000"/>
              </a:solidFill>
            </a:endParaRPr>
          </a:p>
        </p:txBody>
      </p:sp>
      <p:sp>
        <p:nvSpPr>
          <p:cNvPr id="2" name="Oval 1">
            <a:extLst>
              <a:ext uri="{FF2B5EF4-FFF2-40B4-BE49-F238E27FC236}">
                <a16:creationId xmlns:a16="http://schemas.microsoft.com/office/drawing/2014/main" id="{F1978F35-3019-B6D5-F914-EB25C0394FA4}"/>
              </a:ext>
            </a:extLst>
          </p:cNvPr>
          <p:cNvSpPr/>
          <p:nvPr/>
        </p:nvSpPr>
        <p:spPr>
          <a:xfrm>
            <a:off x="6891836" y="3984470"/>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68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71B3E-A2C6-CA3C-22BB-A0EAAE7F1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50" y="681173"/>
            <a:ext cx="11410950" cy="6176827"/>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TextBox 5">
            <a:extLst>
              <a:ext uri="{FF2B5EF4-FFF2-40B4-BE49-F238E27FC236}">
                <a16:creationId xmlns:a16="http://schemas.microsoft.com/office/drawing/2014/main" id="{65E4061A-41D0-52E6-55BC-8133DA74FC61}"/>
              </a:ext>
            </a:extLst>
          </p:cNvPr>
          <p:cNvSpPr txBox="1"/>
          <p:nvPr/>
        </p:nvSpPr>
        <p:spPr>
          <a:xfrm>
            <a:off x="6900545" y="3400884"/>
            <a:ext cx="4947738" cy="2554545"/>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2:</a:t>
            </a:r>
          </a:p>
          <a:p>
            <a:pPr marL="285750" indent="-285750">
              <a:buFontTx/>
              <a:buChar char="-"/>
            </a:pPr>
            <a:r>
              <a:rPr lang="en-US" sz="2000" dirty="0"/>
              <a:t>No USGS blueline</a:t>
            </a:r>
          </a:p>
          <a:p>
            <a:pPr marL="285750" indent="-285750">
              <a:buFontTx/>
              <a:buChar char="-"/>
            </a:pPr>
            <a:r>
              <a:rPr lang="en-US" sz="2000" b="1" dirty="0">
                <a:solidFill>
                  <a:srgbClr val="FF0000"/>
                </a:solidFill>
              </a:rPr>
              <a:t>3’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23 acre watershed</a:t>
            </a:r>
          </a:p>
          <a:p>
            <a:pPr marL="285750" indent="-285750">
              <a:buFontTx/>
              <a:buChar char="-"/>
            </a:pPr>
            <a:r>
              <a:rPr lang="en-US" sz="2000" dirty="0"/>
              <a:t>Manual Double check = 23 acre watershed</a:t>
            </a:r>
          </a:p>
          <a:p>
            <a:pPr marL="285750" indent="-285750">
              <a:buFontTx/>
              <a:buChar char="-"/>
            </a:pPr>
            <a:endParaRPr lang="en-US" sz="2000" dirty="0"/>
          </a:p>
          <a:p>
            <a:pPr marL="285750" indent="-285750">
              <a:buFontTx/>
              <a:buChar char="-"/>
            </a:pPr>
            <a:endParaRPr lang="en-US" sz="2000" dirty="0"/>
          </a:p>
        </p:txBody>
      </p:sp>
      <p:sp>
        <p:nvSpPr>
          <p:cNvPr id="2" name="Arrow: Right 1">
            <a:extLst>
              <a:ext uri="{FF2B5EF4-FFF2-40B4-BE49-F238E27FC236}">
                <a16:creationId xmlns:a16="http://schemas.microsoft.com/office/drawing/2014/main" id="{80E7CB3A-9702-62F9-EF80-0CE22DD70F1C}"/>
              </a:ext>
            </a:extLst>
          </p:cNvPr>
          <p:cNvSpPr/>
          <p:nvPr/>
        </p:nvSpPr>
        <p:spPr>
          <a:xfrm>
            <a:off x="3614057" y="3543960"/>
            <a:ext cx="3531707" cy="13604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Let’s pretend bankfull is 3’.  </a:t>
            </a:r>
          </a:p>
          <a:p>
            <a:pPr algn="ctr"/>
            <a:r>
              <a:rPr lang="en-US" b="1" dirty="0">
                <a:solidFill>
                  <a:srgbClr val="FFFF00"/>
                </a:solidFill>
              </a:rPr>
              <a:t>Is it eligible?</a:t>
            </a:r>
          </a:p>
        </p:txBody>
      </p:sp>
      <p:sp>
        <p:nvSpPr>
          <p:cNvPr id="7" name="Oval 6">
            <a:extLst>
              <a:ext uri="{FF2B5EF4-FFF2-40B4-BE49-F238E27FC236}">
                <a16:creationId xmlns:a16="http://schemas.microsoft.com/office/drawing/2014/main" id="{6496583D-1EB3-93E1-054B-935E517AF49F}"/>
              </a:ext>
            </a:extLst>
          </p:cNvPr>
          <p:cNvSpPr/>
          <p:nvPr/>
        </p:nvSpPr>
        <p:spPr>
          <a:xfrm>
            <a:off x="5403119" y="1732824"/>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12459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4835F5-AC1A-65AE-352C-BFCB4E440D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048" y="625743"/>
            <a:ext cx="11410951" cy="6061913"/>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340033" y="1655064"/>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Arrow: Down 3">
            <a:extLst>
              <a:ext uri="{FF2B5EF4-FFF2-40B4-BE49-F238E27FC236}">
                <a16:creationId xmlns:a16="http://schemas.microsoft.com/office/drawing/2014/main" id="{AA4C8E01-62AA-5022-7164-077B266C1BDD}"/>
              </a:ext>
            </a:extLst>
          </p:cNvPr>
          <p:cNvSpPr/>
          <p:nvPr/>
        </p:nvSpPr>
        <p:spPr>
          <a:xfrm rot="10800000">
            <a:off x="6398488" y="2120904"/>
            <a:ext cx="687977" cy="66185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5E4061A-41D0-52E6-55BC-8133DA74FC61}"/>
              </a:ext>
            </a:extLst>
          </p:cNvPr>
          <p:cNvSpPr txBox="1"/>
          <p:nvPr/>
        </p:nvSpPr>
        <p:spPr>
          <a:xfrm>
            <a:off x="6900545" y="3400884"/>
            <a:ext cx="4947738" cy="2862322"/>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2:</a:t>
            </a:r>
          </a:p>
          <a:p>
            <a:pPr marL="285750" indent="-285750">
              <a:buFontTx/>
              <a:buChar char="-"/>
            </a:pPr>
            <a:r>
              <a:rPr lang="en-US" sz="2000" dirty="0"/>
              <a:t>No USGS blueline</a:t>
            </a:r>
          </a:p>
          <a:p>
            <a:pPr marL="285750" indent="-285750">
              <a:buFontTx/>
              <a:buChar char="-"/>
            </a:pPr>
            <a:r>
              <a:rPr lang="en-US" sz="2000" b="1" dirty="0">
                <a:solidFill>
                  <a:srgbClr val="FF0000"/>
                </a:solidFill>
              </a:rPr>
              <a:t>3’ Bankfull</a:t>
            </a:r>
          </a:p>
          <a:p>
            <a:pPr marL="285750" indent="-285750">
              <a:buFontTx/>
              <a:buChar char="-"/>
            </a:pPr>
            <a:r>
              <a:rPr lang="en-US" sz="2000" dirty="0"/>
              <a:t>Has </a:t>
            </a:r>
            <a:r>
              <a:rPr lang="en-US" sz="2000" dirty="0" err="1"/>
              <a:t>streamstats</a:t>
            </a:r>
            <a:r>
              <a:rPr lang="en-US" sz="2000" dirty="0"/>
              <a:t> blueline</a:t>
            </a:r>
          </a:p>
          <a:p>
            <a:pPr marL="285750" indent="-285750">
              <a:buFontTx/>
              <a:buChar char="-"/>
            </a:pPr>
            <a:r>
              <a:rPr lang="en-US" sz="2000" dirty="0" err="1"/>
              <a:t>Streamstats</a:t>
            </a:r>
            <a:r>
              <a:rPr lang="en-US" sz="2000" dirty="0"/>
              <a:t> returns 23 acre watershed</a:t>
            </a:r>
          </a:p>
          <a:p>
            <a:pPr marL="285750" indent="-285750">
              <a:buFontTx/>
              <a:buChar char="-"/>
            </a:pPr>
            <a:r>
              <a:rPr lang="en-US" sz="2000" dirty="0"/>
              <a:t>Manual Double check = 23 acre watershed</a:t>
            </a:r>
          </a:p>
          <a:p>
            <a:pPr marL="285750" indent="-285750">
              <a:buFontTx/>
              <a:buChar char="-"/>
            </a:pPr>
            <a:r>
              <a:rPr lang="en-US" sz="2000" dirty="0">
                <a:solidFill>
                  <a:srgbClr val="FF0000"/>
                </a:solidFill>
              </a:rPr>
              <a:t>Not automatically eligible based on watershed.  Need to see if bed and banks channels ends within 500’ upslope of road</a:t>
            </a:r>
          </a:p>
        </p:txBody>
      </p:sp>
      <p:sp>
        <p:nvSpPr>
          <p:cNvPr id="11" name="Freeform: Shape 10">
            <a:extLst>
              <a:ext uri="{FF2B5EF4-FFF2-40B4-BE49-F238E27FC236}">
                <a16:creationId xmlns:a16="http://schemas.microsoft.com/office/drawing/2014/main" id="{F9B8FB13-62B8-CFC3-419E-FEB4F9620187}"/>
              </a:ext>
            </a:extLst>
          </p:cNvPr>
          <p:cNvSpPr/>
          <p:nvPr/>
        </p:nvSpPr>
        <p:spPr>
          <a:xfrm>
            <a:off x="5681663" y="1794764"/>
            <a:ext cx="1100137" cy="300736"/>
          </a:xfrm>
          <a:custGeom>
            <a:avLst/>
            <a:gdLst>
              <a:gd name="connsiteX0" fmla="*/ 0 w 1100137"/>
              <a:gd name="connsiteY0" fmla="*/ 91186 h 300736"/>
              <a:gd name="connsiteX1" fmla="*/ 371475 w 1100137"/>
              <a:gd name="connsiteY1" fmla="*/ 699 h 300736"/>
              <a:gd name="connsiteX2" fmla="*/ 638175 w 1100137"/>
              <a:gd name="connsiteY2" fmla="*/ 134049 h 300736"/>
              <a:gd name="connsiteX3" fmla="*/ 847725 w 1100137"/>
              <a:gd name="connsiteY3" fmla="*/ 186436 h 300736"/>
              <a:gd name="connsiteX4" fmla="*/ 1100137 w 1100137"/>
              <a:gd name="connsiteY4" fmla="*/ 300736 h 30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 h="300736">
                <a:moveTo>
                  <a:pt x="0" y="91186"/>
                </a:moveTo>
                <a:cubicBezTo>
                  <a:pt x="132556" y="42370"/>
                  <a:pt x="265113" y="-6445"/>
                  <a:pt x="371475" y="699"/>
                </a:cubicBezTo>
                <a:cubicBezTo>
                  <a:pt x="477838" y="7843"/>
                  <a:pt x="558800" y="103093"/>
                  <a:pt x="638175" y="134049"/>
                </a:cubicBezTo>
                <a:cubicBezTo>
                  <a:pt x="717550" y="165005"/>
                  <a:pt x="770731" y="158655"/>
                  <a:pt x="847725" y="186436"/>
                </a:cubicBezTo>
                <a:cubicBezTo>
                  <a:pt x="924719" y="214217"/>
                  <a:pt x="1012428" y="257476"/>
                  <a:pt x="1100137" y="30073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9E5115-2AF2-7158-C703-542C02BF6F2E}"/>
              </a:ext>
            </a:extLst>
          </p:cNvPr>
          <p:cNvSpPr/>
          <p:nvPr/>
        </p:nvSpPr>
        <p:spPr>
          <a:xfrm>
            <a:off x="9748280" y="85876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2572AF-3987-1C66-823A-861F9ADA491F}"/>
              </a:ext>
            </a:extLst>
          </p:cNvPr>
          <p:cNvSpPr txBox="1"/>
          <p:nvPr/>
        </p:nvSpPr>
        <p:spPr>
          <a:xfrm>
            <a:off x="6231731" y="1554204"/>
            <a:ext cx="914033" cy="369332"/>
          </a:xfrm>
          <a:prstGeom prst="rect">
            <a:avLst/>
          </a:prstGeom>
          <a:noFill/>
        </p:spPr>
        <p:txBody>
          <a:bodyPr wrap="none" rtlCol="0">
            <a:spAutoFit/>
          </a:bodyPr>
          <a:lstStyle/>
          <a:p>
            <a:r>
              <a:rPr lang="en-US" b="1" dirty="0">
                <a:solidFill>
                  <a:srgbClr val="FF0000"/>
                </a:solidFill>
              </a:rPr>
              <a:t>? 500’ ?</a:t>
            </a:r>
          </a:p>
        </p:txBody>
      </p:sp>
      <p:sp>
        <p:nvSpPr>
          <p:cNvPr id="7" name="Arrow: Right 6">
            <a:extLst>
              <a:ext uri="{FF2B5EF4-FFF2-40B4-BE49-F238E27FC236}">
                <a16:creationId xmlns:a16="http://schemas.microsoft.com/office/drawing/2014/main" id="{B575AE83-09A0-DFC3-6BA4-C73812C75140}"/>
              </a:ext>
            </a:extLst>
          </p:cNvPr>
          <p:cNvSpPr/>
          <p:nvPr/>
        </p:nvSpPr>
        <p:spPr>
          <a:xfrm>
            <a:off x="3614057" y="3543960"/>
            <a:ext cx="3531707" cy="13604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Let’s pretend bankfull is 3’.  </a:t>
            </a:r>
          </a:p>
          <a:p>
            <a:pPr algn="ctr"/>
            <a:r>
              <a:rPr lang="en-US" b="1" dirty="0">
                <a:solidFill>
                  <a:srgbClr val="FFFF00"/>
                </a:solidFill>
              </a:rPr>
              <a:t>Is it eligible?</a:t>
            </a:r>
          </a:p>
        </p:txBody>
      </p:sp>
    </p:spTree>
    <p:extLst>
      <p:ext uri="{BB962C8B-B14F-4D97-AF65-F5344CB8AC3E}">
        <p14:creationId xmlns:p14="http://schemas.microsoft.com/office/powerpoint/2010/main" val="137559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9ACED7F-39D6-4FBD-92FF-8DDDB86A20F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109605" y="-28839"/>
            <a:ext cx="9144000" cy="6858000"/>
          </a:xfrm>
          <a:prstGeom prst="rect">
            <a:avLst/>
          </a:prstGeom>
        </p:spPr>
      </p:pic>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1</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sp>
        <p:nvSpPr>
          <p:cNvPr id="6" name="Oval 5">
            <a:extLst>
              <a:ext uri="{FF2B5EF4-FFF2-40B4-BE49-F238E27FC236}">
                <a16:creationId xmlns:a16="http://schemas.microsoft.com/office/drawing/2014/main" id="{98129B7B-BFF8-4CD2-AF77-B6D37D430AAF}"/>
              </a:ext>
            </a:extLst>
          </p:cNvPr>
          <p:cNvSpPr/>
          <p:nvPr/>
        </p:nvSpPr>
        <p:spPr>
          <a:xfrm rot="17677444">
            <a:off x="4898062" y="1406278"/>
            <a:ext cx="2168434" cy="4371682"/>
          </a:xfrm>
          <a:prstGeom prst="ellipse">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2205128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3 picture</a:t>
            </a:r>
          </a:p>
        </p:txBody>
      </p:sp>
      <p:pic>
        <p:nvPicPr>
          <p:cNvPr id="4" name="Picture 3" descr="A picture containing ground, outdoor, rock, cement&#10;&#10;Description automatically generated">
            <a:extLst>
              <a:ext uri="{FF2B5EF4-FFF2-40B4-BE49-F238E27FC236}">
                <a16:creationId xmlns:a16="http://schemas.microsoft.com/office/drawing/2014/main" id="{8D9CDDCB-D736-0D2C-EAC2-E18D0A88C9D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54"/>
          <a:stretch/>
        </p:blipFill>
        <p:spPr>
          <a:xfrm>
            <a:off x="5129349" y="1184366"/>
            <a:ext cx="7055628" cy="5673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F4AB77C-50D0-34D2-3EF2-A95D63248C22}"/>
              </a:ext>
            </a:extLst>
          </p:cNvPr>
          <p:cNvSpPr txBox="1"/>
          <p:nvPr/>
        </p:nvSpPr>
        <p:spPr>
          <a:xfrm>
            <a:off x="7692485" y="1254941"/>
            <a:ext cx="2084610" cy="369332"/>
          </a:xfrm>
          <a:prstGeom prst="rect">
            <a:avLst/>
          </a:prstGeom>
          <a:solidFill>
            <a:schemeClr val="bg1"/>
          </a:solidFill>
          <a:ln>
            <a:solidFill>
              <a:schemeClr val="tx1"/>
            </a:solidFill>
          </a:ln>
        </p:spPr>
        <p:txBody>
          <a:bodyPr wrap="none" rtlCol="0">
            <a:spAutoFit/>
          </a:bodyPr>
          <a:lstStyle/>
          <a:p>
            <a:r>
              <a:rPr lang="en-US" b="1" dirty="0"/>
              <a:t>Crossing 3: 24” inlet</a:t>
            </a:r>
          </a:p>
        </p:txBody>
      </p:sp>
    </p:spTree>
    <p:extLst>
      <p:ext uri="{BB962C8B-B14F-4D97-AF65-F5344CB8AC3E}">
        <p14:creationId xmlns:p14="http://schemas.microsoft.com/office/powerpoint/2010/main" val="2867793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E45522EF-0235-46CF-4FEB-4B09E02501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50" y="710903"/>
            <a:ext cx="11410950" cy="6147097"/>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571490" y="165735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23665" y="3505051"/>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691130" y="4335780"/>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 name="Rectangle 1">
            <a:extLst>
              <a:ext uri="{FF2B5EF4-FFF2-40B4-BE49-F238E27FC236}">
                <a16:creationId xmlns:a16="http://schemas.microsoft.com/office/drawing/2014/main" id="{53C179A4-0974-F159-27AA-D89E871AFE46}"/>
              </a:ext>
            </a:extLst>
          </p:cNvPr>
          <p:cNvSpPr/>
          <p:nvPr/>
        </p:nvSpPr>
        <p:spPr>
          <a:xfrm>
            <a:off x="6487584" y="1694848"/>
            <a:ext cx="4874078" cy="467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 3 picture</a:t>
            </a:r>
          </a:p>
        </p:txBody>
      </p:sp>
      <p:pic>
        <p:nvPicPr>
          <p:cNvPr id="12" name="Picture 11" descr="A picture containing ground, outdoor, plant, tree&#10;&#10;Description automatically generated">
            <a:extLst>
              <a:ext uri="{FF2B5EF4-FFF2-40B4-BE49-F238E27FC236}">
                <a16:creationId xmlns:a16="http://schemas.microsoft.com/office/drawing/2014/main" id="{A5EEF6D4-A649-7F96-252C-BF4389A0F5E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626"/>
          <a:stretch/>
        </p:blipFill>
        <p:spPr>
          <a:xfrm>
            <a:off x="5182732" y="1203070"/>
            <a:ext cx="6985959" cy="5626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8F4AB77C-50D0-34D2-3EF2-A95D63248C22}"/>
              </a:ext>
            </a:extLst>
          </p:cNvPr>
          <p:cNvSpPr txBox="1"/>
          <p:nvPr/>
        </p:nvSpPr>
        <p:spPr>
          <a:xfrm>
            <a:off x="7692485" y="1254941"/>
            <a:ext cx="2454903" cy="369332"/>
          </a:xfrm>
          <a:prstGeom prst="rect">
            <a:avLst/>
          </a:prstGeom>
          <a:solidFill>
            <a:schemeClr val="bg1"/>
          </a:solidFill>
          <a:ln>
            <a:solidFill>
              <a:schemeClr val="tx1"/>
            </a:solidFill>
          </a:ln>
        </p:spPr>
        <p:txBody>
          <a:bodyPr wrap="none" rtlCol="0">
            <a:spAutoFit/>
          </a:bodyPr>
          <a:lstStyle/>
          <a:p>
            <a:r>
              <a:rPr lang="en-US" b="1" dirty="0"/>
              <a:t>Crossing 3: 3.5’ bankfull</a:t>
            </a:r>
          </a:p>
        </p:txBody>
      </p:sp>
    </p:spTree>
    <p:extLst>
      <p:ext uri="{BB962C8B-B14F-4D97-AF65-F5344CB8AC3E}">
        <p14:creationId xmlns:p14="http://schemas.microsoft.com/office/powerpoint/2010/main" val="2925501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BFE97BD-1BEC-4C34-8BE6-88232A8FC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33" y="798286"/>
            <a:ext cx="11450210" cy="6058163"/>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26" name="Picture 25">
            <a:extLst>
              <a:ext uri="{FF2B5EF4-FFF2-40B4-BE49-F238E27FC236}">
                <a16:creationId xmlns:a16="http://schemas.microsoft.com/office/drawing/2014/main" id="{BFBA7454-DCFB-4F80-86C9-BD03A16C0F69}"/>
              </a:ext>
            </a:extLst>
          </p:cNvPr>
          <p:cNvPicPr>
            <a:picLocks noChangeAspect="1"/>
          </p:cNvPicPr>
          <p:nvPr/>
        </p:nvPicPr>
        <p:blipFill>
          <a:blip r:embed="rId8"/>
          <a:stretch>
            <a:fillRect/>
          </a:stretch>
        </p:blipFill>
        <p:spPr>
          <a:xfrm>
            <a:off x="6137143" y="9426271"/>
            <a:ext cx="1009791" cy="209579"/>
          </a:xfrm>
          <a:prstGeom prst="rect">
            <a:avLst/>
          </a:prstGeom>
        </p:spPr>
      </p:pic>
      <p:sp>
        <p:nvSpPr>
          <p:cNvPr id="8" name="Oval 7">
            <a:extLst>
              <a:ext uri="{FF2B5EF4-FFF2-40B4-BE49-F238E27FC236}">
                <a16:creationId xmlns:a16="http://schemas.microsoft.com/office/drawing/2014/main" id="{D0B11DDC-A32B-D2B8-47B7-7BF56C71CD26}"/>
              </a:ext>
            </a:extLst>
          </p:cNvPr>
          <p:cNvSpPr/>
          <p:nvPr/>
        </p:nvSpPr>
        <p:spPr>
          <a:xfrm>
            <a:off x="5629546" y="171540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C759C6AC-0D52-3E99-614E-EBAA1C77CA45}"/>
              </a:ext>
            </a:extLst>
          </p:cNvPr>
          <p:cNvSpPr/>
          <p:nvPr/>
        </p:nvSpPr>
        <p:spPr>
          <a:xfrm>
            <a:off x="3981721" y="3563107"/>
            <a:ext cx="341630" cy="279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CA38EA04-0987-C2FC-9539-DB83BF742BAD}"/>
              </a:ext>
            </a:extLst>
          </p:cNvPr>
          <p:cNvSpPr/>
          <p:nvPr/>
        </p:nvSpPr>
        <p:spPr>
          <a:xfrm>
            <a:off x="2749186" y="4393836"/>
            <a:ext cx="34163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 name="Picture 1">
            <a:extLst>
              <a:ext uri="{FF2B5EF4-FFF2-40B4-BE49-F238E27FC236}">
                <a16:creationId xmlns:a16="http://schemas.microsoft.com/office/drawing/2014/main" id="{D5874720-6C65-D442-A43E-9CC4B074A7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7643" y="1155033"/>
            <a:ext cx="729407" cy="151386"/>
          </a:xfrm>
          <a:prstGeom prst="rect">
            <a:avLst/>
          </a:prstGeom>
        </p:spPr>
      </p:pic>
      <p:sp>
        <p:nvSpPr>
          <p:cNvPr id="4" name="TextBox 3">
            <a:extLst>
              <a:ext uri="{FF2B5EF4-FFF2-40B4-BE49-F238E27FC236}">
                <a16:creationId xmlns:a16="http://schemas.microsoft.com/office/drawing/2014/main" id="{B2974ED1-18A3-452F-E26C-93D713F72FCE}"/>
              </a:ext>
            </a:extLst>
          </p:cNvPr>
          <p:cNvSpPr txBox="1"/>
          <p:nvPr/>
        </p:nvSpPr>
        <p:spPr>
          <a:xfrm>
            <a:off x="980722" y="869772"/>
            <a:ext cx="4947738" cy="2246769"/>
          </a:xfrm>
          <a:prstGeom prst="rect">
            <a:avLst/>
          </a:prstGeom>
          <a:solidFill>
            <a:schemeClr val="bg1">
              <a:lumMod val="95000"/>
            </a:schemeClr>
          </a:solidFill>
          <a:ln w="19050">
            <a:solidFill>
              <a:schemeClr val="tx1"/>
            </a:solidFill>
          </a:ln>
        </p:spPr>
        <p:txBody>
          <a:bodyPr wrap="square" rtlCol="0">
            <a:spAutoFit/>
          </a:bodyPr>
          <a:lstStyle/>
          <a:p>
            <a:r>
              <a:rPr lang="en-US" sz="2000" b="1" u="sng" dirty="0">
                <a:solidFill>
                  <a:srgbClr val="FF0000"/>
                </a:solidFill>
              </a:rPr>
              <a:t>Crossing 3:</a:t>
            </a:r>
          </a:p>
          <a:p>
            <a:pPr marL="285750" indent="-285750">
              <a:buFontTx/>
              <a:buChar char="-"/>
            </a:pPr>
            <a:r>
              <a:rPr lang="en-US" sz="2000" dirty="0"/>
              <a:t>No USGS blueline</a:t>
            </a:r>
          </a:p>
          <a:p>
            <a:pPr marL="285750" indent="-285750">
              <a:buFontTx/>
              <a:buChar char="-"/>
            </a:pPr>
            <a:r>
              <a:rPr lang="en-US" sz="2000" dirty="0"/>
              <a:t>No </a:t>
            </a:r>
            <a:r>
              <a:rPr lang="en-US" sz="2000" dirty="0" err="1"/>
              <a:t>streamstats</a:t>
            </a:r>
            <a:r>
              <a:rPr lang="en-US" sz="2000" dirty="0"/>
              <a:t> blueline</a:t>
            </a:r>
          </a:p>
          <a:p>
            <a:pPr marL="285750" indent="-285750">
              <a:buFontTx/>
              <a:buChar char="-"/>
            </a:pPr>
            <a:r>
              <a:rPr lang="en-US" sz="2000" dirty="0"/>
              <a:t>3.5’ BF</a:t>
            </a:r>
          </a:p>
          <a:p>
            <a:pPr marL="285750" indent="-285750">
              <a:buFontTx/>
              <a:buChar char="-"/>
            </a:pPr>
            <a:r>
              <a:rPr lang="en-US" sz="2000" dirty="0"/>
              <a:t>Manual measurement = 17.3 acre watershed</a:t>
            </a:r>
          </a:p>
          <a:p>
            <a:pPr marL="285750" indent="-285750">
              <a:buFontTx/>
              <a:buChar char="-"/>
            </a:pPr>
            <a:r>
              <a:rPr lang="en-US" sz="2000" b="1" dirty="0">
                <a:solidFill>
                  <a:srgbClr val="FF0000"/>
                </a:solidFill>
              </a:rPr>
              <a:t>Eligible for Automatic Waiver</a:t>
            </a:r>
          </a:p>
        </p:txBody>
      </p:sp>
      <p:sp>
        <p:nvSpPr>
          <p:cNvPr id="5" name="Oval 4">
            <a:extLst>
              <a:ext uri="{FF2B5EF4-FFF2-40B4-BE49-F238E27FC236}">
                <a16:creationId xmlns:a16="http://schemas.microsoft.com/office/drawing/2014/main" id="{B2962287-26CC-9C05-07AD-94271FB9D7E5}"/>
              </a:ext>
            </a:extLst>
          </p:cNvPr>
          <p:cNvSpPr/>
          <p:nvPr/>
        </p:nvSpPr>
        <p:spPr>
          <a:xfrm>
            <a:off x="9744342" y="1001825"/>
            <a:ext cx="1156008" cy="4578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374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4</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pic>
        <p:nvPicPr>
          <p:cNvPr id="7" name="Picture 6">
            <a:extLst>
              <a:ext uri="{FF2B5EF4-FFF2-40B4-BE49-F238E27FC236}">
                <a16:creationId xmlns:a16="http://schemas.microsoft.com/office/drawing/2014/main" id="{6C11E536-06DA-3DCB-8ABA-8B9698E2C5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564993" y="1880498"/>
            <a:ext cx="6168464" cy="3728862"/>
          </a:xfrm>
          <a:prstGeom prst="rect">
            <a:avLst/>
          </a:prstGeom>
        </p:spPr>
      </p:pic>
      <p:pic>
        <p:nvPicPr>
          <p:cNvPr id="8" name="Picture 7">
            <a:extLst>
              <a:ext uri="{FF2B5EF4-FFF2-40B4-BE49-F238E27FC236}">
                <a16:creationId xmlns:a16="http://schemas.microsoft.com/office/drawing/2014/main" id="{72A44B88-C375-2C33-3EB9-3D6A85A8FB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44606" y="660697"/>
            <a:ext cx="5547394" cy="6168464"/>
          </a:xfrm>
          <a:prstGeom prst="rect">
            <a:avLst/>
          </a:prstGeom>
        </p:spPr>
      </p:pic>
    </p:spTree>
    <p:extLst>
      <p:ext uri="{BB962C8B-B14F-4D97-AF65-F5344CB8AC3E}">
        <p14:creationId xmlns:p14="http://schemas.microsoft.com/office/powerpoint/2010/main" val="184536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What if…what if…what if…</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Calibri" panose="020F0502020204030204"/>
                <a:ea typeface="+mn-ea"/>
                <a:cs typeface="+mn-cs"/>
              </a:rPr>
              <a:t>There will always be odd circumstances</a:t>
            </a: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endParaRPr lang="en-US" sz="2800" b="1" dirty="0">
              <a:latin typeface="Calibri" panose="020F0502020204030204"/>
            </a:endParaRP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endParaRPr lang="en-US" sz="2800" b="1" dirty="0">
              <a:latin typeface="Calibri" panose="020F0502020204030204"/>
            </a:endParaRP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endParaRPr lang="en-US" sz="2800" b="1" dirty="0">
              <a:latin typeface="Calibri" panose="020F0502020204030204"/>
            </a:endParaRP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endParaRPr kumimoji="0" lang="en-US" sz="2800" b="1" i="0" u="none" strike="noStrike" kern="1200" cap="none" spc="0" normalizeH="0" baseline="0" noProof="0" dirty="0">
              <a:ln>
                <a:noFill/>
              </a:ln>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800" b="1" i="0" u="none" strike="noStrike" kern="1200" cap="none" spc="0" normalizeH="0" baseline="0" noProof="0" dirty="0">
                <a:ln>
                  <a:noFill/>
                </a:ln>
                <a:effectLst/>
                <a:uLnTx/>
                <a:uFillTx/>
                <a:latin typeface="Calibri" panose="020F0502020204030204"/>
                <a:ea typeface="+mn-ea"/>
                <a:cs typeface="+mn-cs"/>
              </a:rPr>
              <a:t>Let not make policy for every possible situation</a:t>
            </a:r>
          </a:p>
          <a:p>
            <a:pPr marL="914400" lvl="1" indent="-457200">
              <a:buFont typeface="Arial" panose="020B0604020202020204" pitchFamily="34" charset="0"/>
              <a:buChar char="•"/>
              <a:defRPr/>
            </a:pPr>
            <a:r>
              <a:rPr lang="en-US" sz="2800" b="1" dirty="0">
                <a:latin typeface="Calibri" panose="020F0502020204030204"/>
              </a:rPr>
              <a:t>For odd circumstance, call the SCC!</a:t>
            </a: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822E83-FC7B-5023-5BC9-8DAC87ACB7F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43"/>
          <a:stretch/>
        </p:blipFill>
        <p:spPr>
          <a:xfrm>
            <a:off x="107372" y="1897934"/>
            <a:ext cx="3761243" cy="2739903"/>
          </a:xfrm>
          <a:prstGeom prst="rect">
            <a:avLst/>
          </a:prstGeom>
        </p:spPr>
      </p:pic>
      <p:sp>
        <p:nvSpPr>
          <p:cNvPr id="6" name="TextBox 5">
            <a:extLst>
              <a:ext uri="{FF2B5EF4-FFF2-40B4-BE49-F238E27FC236}">
                <a16:creationId xmlns:a16="http://schemas.microsoft.com/office/drawing/2014/main" id="{502DFE4A-E5F4-5E29-39D1-85A01BAC31D5}"/>
              </a:ext>
            </a:extLst>
          </p:cNvPr>
          <p:cNvSpPr txBox="1"/>
          <p:nvPr/>
        </p:nvSpPr>
        <p:spPr>
          <a:xfrm>
            <a:off x="43772" y="4635173"/>
            <a:ext cx="3761243" cy="646331"/>
          </a:xfrm>
          <a:prstGeom prst="rect">
            <a:avLst/>
          </a:prstGeom>
          <a:noFill/>
        </p:spPr>
        <p:txBody>
          <a:bodyPr wrap="square" rtlCol="0">
            <a:spAutoFit/>
          </a:bodyPr>
          <a:lstStyle/>
          <a:p>
            <a:pPr algn="ctr"/>
            <a:r>
              <a:rPr lang="en-US" dirty="0"/>
              <a:t>Pond or wetland upstream, how do I measure channel length?</a:t>
            </a:r>
          </a:p>
        </p:txBody>
      </p:sp>
      <p:pic>
        <p:nvPicPr>
          <p:cNvPr id="8" name="Picture 7">
            <a:extLst>
              <a:ext uri="{FF2B5EF4-FFF2-40B4-BE49-F238E27FC236}">
                <a16:creationId xmlns:a16="http://schemas.microsoft.com/office/drawing/2014/main" id="{4F240F14-986F-26B8-6C22-53D6E143FC8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90761" y="1881443"/>
            <a:ext cx="3888443" cy="2753730"/>
          </a:xfrm>
          <a:prstGeom prst="rect">
            <a:avLst/>
          </a:prstGeom>
        </p:spPr>
      </p:pic>
      <p:sp>
        <p:nvSpPr>
          <p:cNvPr id="9" name="TextBox 8">
            <a:extLst>
              <a:ext uri="{FF2B5EF4-FFF2-40B4-BE49-F238E27FC236}">
                <a16:creationId xmlns:a16="http://schemas.microsoft.com/office/drawing/2014/main" id="{C91BFCC4-0042-CD29-F80E-8AF354BF59D2}"/>
              </a:ext>
            </a:extLst>
          </p:cNvPr>
          <p:cNvSpPr txBox="1"/>
          <p:nvPr/>
        </p:nvSpPr>
        <p:spPr>
          <a:xfrm>
            <a:off x="3932215" y="4632509"/>
            <a:ext cx="3676129" cy="646331"/>
          </a:xfrm>
          <a:prstGeom prst="rect">
            <a:avLst/>
          </a:prstGeom>
          <a:noFill/>
        </p:spPr>
        <p:txBody>
          <a:bodyPr wrap="square" rtlCol="0">
            <a:spAutoFit/>
          </a:bodyPr>
          <a:lstStyle/>
          <a:p>
            <a:pPr algn="ctr"/>
            <a:r>
              <a:rPr lang="en-US" dirty="0"/>
              <a:t>My watershed starts as</a:t>
            </a:r>
          </a:p>
          <a:p>
            <a:pPr algn="ctr"/>
            <a:r>
              <a:rPr lang="en-US" dirty="0"/>
              <a:t>turnpike drainage?</a:t>
            </a:r>
          </a:p>
        </p:txBody>
      </p:sp>
      <p:sp>
        <p:nvSpPr>
          <p:cNvPr id="10" name="Star: 5 Points 9">
            <a:extLst>
              <a:ext uri="{FF2B5EF4-FFF2-40B4-BE49-F238E27FC236}">
                <a16:creationId xmlns:a16="http://schemas.microsoft.com/office/drawing/2014/main" id="{32BA573A-5865-1C77-106B-B8D909999D50}"/>
              </a:ext>
            </a:extLst>
          </p:cNvPr>
          <p:cNvSpPr/>
          <p:nvPr/>
        </p:nvSpPr>
        <p:spPr>
          <a:xfrm>
            <a:off x="5030120" y="2391334"/>
            <a:ext cx="261257" cy="226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91B0114-73E1-2D5C-6ADB-F8210999684D}"/>
              </a:ext>
            </a:extLst>
          </p:cNvPr>
          <p:cNvSpPr/>
          <p:nvPr/>
        </p:nvSpPr>
        <p:spPr>
          <a:xfrm rot="9470458">
            <a:off x="7052765" y="3179253"/>
            <a:ext cx="508417" cy="3496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7ECE891-F81C-1AFF-6F3D-398563D74A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1350" y="1879587"/>
            <a:ext cx="4038597" cy="2757442"/>
          </a:xfrm>
          <a:prstGeom prst="rect">
            <a:avLst/>
          </a:prstGeom>
        </p:spPr>
      </p:pic>
      <p:cxnSp>
        <p:nvCxnSpPr>
          <p:cNvPr id="12" name="Straight Arrow Connector 11">
            <a:extLst>
              <a:ext uri="{FF2B5EF4-FFF2-40B4-BE49-F238E27FC236}">
                <a16:creationId xmlns:a16="http://schemas.microsoft.com/office/drawing/2014/main" id="{DB856AC8-A299-F00B-EAF9-A2949E40728C}"/>
              </a:ext>
            </a:extLst>
          </p:cNvPr>
          <p:cNvCxnSpPr>
            <a:cxnSpLocks/>
          </p:cNvCxnSpPr>
          <p:nvPr/>
        </p:nvCxnSpPr>
        <p:spPr>
          <a:xfrm>
            <a:off x="9439275" y="3096282"/>
            <a:ext cx="0" cy="885168"/>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535753-32CE-BF31-67D7-05864AAFBE1C}"/>
              </a:ext>
            </a:extLst>
          </p:cNvPr>
          <p:cNvSpPr txBox="1"/>
          <p:nvPr/>
        </p:nvSpPr>
        <p:spPr>
          <a:xfrm>
            <a:off x="7937750" y="4632509"/>
            <a:ext cx="4269026" cy="646331"/>
          </a:xfrm>
          <a:prstGeom prst="rect">
            <a:avLst/>
          </a:prstGeom>
          <a:noFill/>
        </p:spPr>
        <p:txBody>
          <a:bodyPr wrap="square" rtlCol="0">
            <a:spAutoFit/>
          </a:bodyPr>
          <a:lstStyle/>
          <a:p>
            <a:pPr algn="ctr"/>
            <a:r>
              <a:rPr lang="en-US" dirty="0"/>
              <a:t>Channel comes off, hill, to grass swale, to drop inlet.</a:t>
            </a:r>
          </a:p>
        </p:txBody>
      </p:sp>
    </p:spTree>
    <p:extLst>
      <p:ext uri="{BB962C8B-B14F-4D97-AF65-F5344CB8AC3E}">
        <p14:creationId xmlns:p14="http://schemas.microsoft.com/office/powerpoint/2010/main" val="2035727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82287" y="556025"/>
            <a:ext cx="106386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Automatic Exemptions: Example 2</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A53210F-601D-CBC2-451B-5123D1A19808}"/>
              </a:ext>
            </a:extLst>
          </p:cNvPr>
          <p:cNvSpPr/>
          <p:nvPr/>
        </p:nvSpPr>
        <p:spPr>
          <a:xfrm>
            <a:off x="1959429" y="2090057"/>
            <a:ext cx="7350034" cy="244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Example 2</a:t>
            </a:r>
          </a:p>
        </p:txBody>
      </p:sp>
      <p:pic>
        <p:nvPicPr>
          <p:cNvPr id="5" name="Picture 4">
            <a:extLst>
              <a:ext uri="{FF2B5EF4-FFF2-40B4-BE49-F238E27FC236}">
                <a16:creationId xmlns:a16="http://schemas.microsoft.com/office/drawing/2014/main" id="{56D46D50-F717-51AD-CDFE-7ACD28227A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366" y="2249024"/>
            <a:ext cx="6184640" cy="4605875"/>
          </a:xfrm>
          <a:prstGeom prst="rect">
            <a:avLst/>
          </a:prstGeom>
        </p:spPr>
      </p:pic>
      <p:pic>
        <p:nvPicPr>
          <p:cNvPr id="7" name="Picture 6">
            <a:extLst>
              <a:ext uri="{FF2B5EF4-FFF2-40B4-BE49-F238E27FC236}">
                <a16:creationId xmlns:a16="http://schemas.microsoft.com/office/drawing/2014/main" id="{D922750B-646C-E897-8739-B864B24770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93275" y="2221811"/>
            <a:ext cx="6082030" cy="4636190"/>
          </a:xfrm>
          <a:prstGeom prst="rect">
            <a:avLst/>
          </a:prstGeom>
        </p:spPr>
      </p:pic>
      <p:sp>
        <p:nvSpPr>
          <p:cNvPr id="10" name="TextBox 9">
            <a:extLst>
              <a:ext uri="{FF2B5EF4-FFF2-40B4-BE49-F238E27FC236}">
                <a16:creationId xmlns:a16="http://schemas.microsoft.com/office/drawing/2014/main" id="{8A9DEC53-2ED9-FC9D-BD5D-953A1BF7D209}"/>
              </a:ext>
            </a:extLst>
          </p:cNvPr>
          <p:cNvSpPr txBox="1"/>
          <p:nvPr/>
        </p:nvSpPr>
        <p:spPr>
          <a:xfrm>
            <a:off x="2786744" y="1297577"/>
            <a:ext cx="5157650" cy="369332"/>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rPr>
              <a:t>Numers Hollow Rd, Henderson Twp, Huntingdon Co</a:t>
            </a:r>
            <a:endParaRPr lang="en-US" dirty="0"/>
          </a:p>
        </p:txBody>
      </p:sp>
    </p:spTree>
    <p:extLst>
      <p:ext uri="{BB962C8B-B14F-4D97-AF65-F5344CB8AC3E}">
        <p14:creationId xmlns:p14="http://schemas.microsoft.com/office/powerpoint/2010/main" val="160644600"/>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SCC Approved Exemptions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 any other crossing not meeting criterial for automatic exemptions.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Could be for any variety of reasons, for example:</a:t>
            </a:r>
          </a:p>
          <a:p>
            <a:pPr marL="1371600" lvl="2" indent="-457200">
              <a:buFont typeface="Arial" panose="020B0604020202020204" pitchFamily="34" charset="0"/>
              <a:buChar char="•"/>
              <a:defRPr/>
            </a:pPr>
            <a:r>
              <a:rPr lang="en-US" sz="2800" dirty="0">
                <a:solidFill>
                  <a:prstClr val="black"/>
                </a:solidFill>
                <a:latin typeface="Calibri" panose="020F0502020204030204"/>
              </a:rPr>
              <a:t>Impossible to achieve continuity due to extreme drop or other manmade limitations.</a:t>
            </a:r>
          </a:p>
          <a:p>
            <a:pPr marL="1371600" lvl="2"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Channel is urban area is actually a large stormwater channel.</a:t>
            </a:r>
          </a:p>
          <a:p>
            <a:pPr marL="1371600" lvl="2" indent="-457200">
              <a:buFont typeface="Arial" panose="020B0604020202020204" pitchFamily="34" charset="0"/>
              <a:buChar char="•"/>
              <a:defRPr/>
            </a:pPr>
            <a:r>
              <a:rPr lang="en-US" sz="2800" dirty="0">
                <a:solidFill>
                  <a:prstClr val="black"/>
                </a:solidFill>
                <a:latin typeface="Calibri" panose="020F0502020204030204"/>
              </a:rPr>
              <a:t>Other?????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914400" lvl="1" indent="-457200">
              <a:buFont typeface="Arial" panose="020B0604020202020204" pitchFamily="34" charset="0"/>
              <a:buChar char="•"/>
              <a:defRPr/>
            </a:pPr>
            <a:r>
              <a:rPr lang="en-US" sz="2800" dirty="0">
                <a:solidFill>
                  <a:prstClr val="black"/>
                </a:solidFill>
                <a:latin typeface="Calibri" panose="020F0502020204030204"/>
              </a:rPr>
              <a:t>SCC Exemption form must be submitted to SCC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Tree>
    <p:extLst>
      <p:ext uri="{BB962C8B-B14F-4D97-AF65-F5344CB8AC3E}">
        <p14:creationId xmlns:p14="http://schemas.microsoft.com/office/powerpoint/2010/main" val="39970462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381243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Approval Exemption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a:rPr>
              <a:t>Form</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1-page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Keep in project file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Upload to notification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pic>
        <p:nvPicPr>
          <p:cNvPr id="6" name="Picture 5">
            <a:extLst>
              <a:ext uri="{FF2B5EF4-FFF2-40B4-BE49-F238E27FC236}">
                <a16:creationId xmlns:a16="http://schemas.microsoft.com/office/drawing/2014/main" id="{273B32BC-2748-C79F-5C94-047BADD10A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0313" y="-41536"/>
            <a:ext cx="7801687" cy="6925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6F8370D5-3A44-6A3F-C71A-2F78CF1B0C54}"/>
              </a:ext>
            </a:extLst>
          </p:cNvPr>
          <p:cNvSpPr txBox="1"/>
          <p:nvPr/>
        </p:nvSpPr>
        <p:spPr>
          <a:xfrm>
            <a:off x="6598697" y="2590156"/>
            <a:ext cx="688073" cy="830997"/>
          </a:xfrm>
          <a:prstGeom prst="rect">
            <a:avLst/>
          </a:prstGeom>
          <a:solidFill>
            <a:srgbClr val="FFFF00"/>
          </a:solidFill>
          <a:ln>
            <a:solidFill>
              <a:srgbClr val="FF0000"/>
            </a:solidFill>
          </a:ln>
        </p:spPr>
        <p:txBody>
          <a:bodyPr wrap="none" rtlCol="0">
            <a:spAutoFit/>
          </a:bodyPr>
          <a:lstStyle/>
          <a:p>
            <a:r>
              <a:rPr lang="en-US" sz="2400" b="1" dirty="0">
                <a:solidFill>
                  <a:srgbClr val="FF0000"/>
                </a:solidFill>
              </a:rPr>
              <a:t>Site</a:t>
            </a:r>
          </a:p>
          <a:p>
            <a:r>
              <a:rPr lang="en-US" sz="2400" b="1" dirty="0">
                <a:solidFill>
                  <a:srgbClr val="FF0000"/>
                </a:solidFill>
              </a:rPr>
              <a:t>Info</a:t>
            </a:r>
            <a:endParaRPr lang="en-US" b="1" dirty="0">
              <a:solidFill>
                <a:srgbClr val="FF0000"/>
              </a:solidFill>
            </a:endParaRPr>
          </a:p>
        </p:txBody>
      </p:sp>
      <p:sp>
        <p:nvSpPr>
          <p:cNvPr id="8" name="TextBox 7">
            <a:extLst>
              <a:ext uri="{FF2B5EF4-FFF2-40B4-BE49-F238E27FC236}">
                <a16:creationId xmlns:a16="http://schemas.microsoft.com/office/drawing/2014/main" id="{ED295BEA-3310-BA95-9906-1FD1F0FE6237}"/>
              </a:ext>
            </a:extLst>
          </p:cNvPr>
          <p:cNvSpPr txBox="1"/>
          <p:nvPr/>
        </p:nvSpPr>
        <p:spPr>
          <a:xfrm>
            <a:off x="7132055" y="4706208"/>
            <a:ext cx="1717008" cy="461665"/>
          </a:xfrm>
          <a:prstGeom prst="rect">
            <a:avLst/>
          </a:prstGeom>
          <a:solidFill>
            <a:srgbClr val="FFFF00"/>
          </a:solidFill>
          <a:ln>
            <a:solidFill>
              <a:srgbClr val="FF0000"/>
            </a:solidFill>
          </a:ln>
        </p:spPr>
        <p:txBody>
          <a:bodyPr wrap="none" rtlCol="0">
            <a:spAutoFit/>
          </a:bodyPr>
          <a:lstStyle>
            <a:defPPr>
              <a:defRPr lang="en-US"/>
            </a:defPPr>
            <a:lvl1pPr>
              <a:defRPr sz="2400" b="1">
                <a:solidFill>
                  <a:srgbClr val="FF0000"/>
                </a:solidFill>
              </a:defRPr>
            </a:lvl1pPr>
          </a:lstStyle>
          <a:p>
            <a:r>
              <a:rPr lang="en-US" dirty="0"/>
              <a:t>Justification</a:t>
            </a:r>
          </a:p>
        </p:txBody>
      </p:sp>
    </p:spTree>
    <p:extLst>
      <p:ext uri="{BB962C8B-B14F-4D97-AF65-F5344CB8AC3E}">
        <p14:creationId xmlns:p14="http://schemas.microsoft.com/office/powerpoint/2010/main" val="1428438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165429" y="887631"/>
            <a:ext cx="381243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Exemption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a:rPr>
              <a:t>Form</a:t>
            </a: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Keep in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project file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Upload to notification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
        <p:nvSpPr>
          <p:cNvPr id="7" name="TextBox 6">
            <a:extLst>
              <a:ext uri="{FF2B5EF4-FFF2-40B4-BE49-F238E27FC236}">
                <a16:creationId xmlns:a16="http://schemas.microsoft.com/office/drawing/2014/main" id="{6F8370D5-3A44-6A3F-C71A-2F78CF1B0C54}"/>
              </a:ext>
            </a:extLst>
          </p:cNvPr>
          <p:cNvSpPr txBox="1"/>
          <p:nvPr/>
        </p:nvSpPr>
        <p:spPr>
          <a:xfrm>
            <a:off x="6598697" y="2590156"/>
            <a:ext cx="688073" cy="830997"/>
          </a:xfrm>
          <a:prstGeom prst="rect">
            <a:avLst/>
          </a:prstGeom>
          <a:solidFill>
            <a:srgbClr val="FFFF00"/>
          </a:solidFill>
          <a:ln>
            <a:solidFill>
              <a:srgbClr val="FF0000"/>
            </a:solidFill>
          </a:ln>
        </p:spPr>
        <p:txBody>
          <a:bodyPr wrap="none" rtlCol="0">
            <a:spAutoFit/>
          </a:bodyPr>
          <a:lstStyle/>
          <a:p>
            <a:r>
              <a:rPr lang="en-US" sz="2400" b="1" dirty="0">
                <a:solidFill>
                  <a:srgbClr val="FF0000"/>
                </a:solidFill>
              </a:rPr>
              <a:t>Site</a:t>
            </a:r>
          </a:p>
          <a:p>
            <a:r>
              <a:rPr lang="en-US" sz="2400" b="1" dirty="0">
                <a:solidFill>
                  <a:srgbClr val="FF0000"/>
                </a:solidFill>
              </a:rPr>
              <a:t>Info</a:t>
            </a:r>
            <a:endParaRPr lang="en-US" b="1" dirty="0">
              <a:solidFill>
                <a:srgbClr val="FF0000"/>
              </a:solidFill>
            </a:endParaRPr>
          </a:p>
        </p:txBody>
      </p:sp>
      <p:sp>
        <p:nvSpPr>
          <p:cNvPr id="8" name="TextBox 7">
            <a:extLst>
              <a:ext uri="{FF2B5EF4-FFF2-40B4-BE49-F238E27FC236}">
                <a16:creationId xmlns:a16="http://schemas.microsoft.com/office/drawing/2014/main" id="{ED295BEA-3310-BA95-9906-1FD1F0FE6237}"/>
              </a:ext>
            </a:extLst>
          </p:cNvPr>
          <p:cNvSpPr txBox="1"/>
          <p:nvPr/>
        </p:nvSpPr>
        <p:spPr>
          <a:xfrm>
            <a:off x="7132055" y="4706208"/>
            <a:ext cx="1717008" cy="461665"/>
          </a:xfrm>
          <a:prstGeom prst="rect">
            <a:avLst/>
          </a:prstGeom>
          <a:solidFill>
            <a:srgbClr val="FFFF00"/>
          </a:solidFill>
          <a:ln>
            <a:solidFill>
              <a:srgbClr val="FF0000"/>
            </a:solidFill>
          </a:ln>
        </p:spPr>
        <p:txBody>
          <a:bodyPr wrap="none" rtlCol="0">
            <a:spAutoFit/>
          </a:bodyPr>
          <a:lstStyle>
            <a:defPPr>
              <a:defRPr lang="en-US"/>
            </a:defPPr>
            <a:lvl1pPr>
              <a:defRPr sz="2400" b="1">
                <a:solidFill>
                  <a:srgbClr val="FF0000"/>
                </a:solidFill>
              </a:defRPr>
            </a:lvl1pPr>
          </a:lstStyle>
          <a:p>
            <a:r>
              <a:rPr lang="en-US" dirty="0"/>
              <a:t>Justification</a:t>
            </a:r>
          </a:p>
        </p:txBody>
      </p:sp>
      <p:pic>
        <p:nvPicPr>
          <p:cNvPr id="10" name="Picture 9">
            <a:extLst>
              <a:ext uri="{FF2B5EF4-FFF2-40B4-BE49-F238E27FC236}">
                <a16:creationId xmlns:a16="http://schemas.microsoft.com/office/drawing/2014/main" id="{707D2B73-924E-44AF-3ABF-76D4A41767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09295" y="600338"/>
            <a:ext cx="9115783" cy="6254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007C67B7-38BD-6E28-1059-166F6E9CBAED}"/>
              </a:ext>
            </a:extLst>
          </p:cNvPr>
          <p:cNvSpPr txBox="1"/>
          <p:nvPr/>
        </p:nvSpPr>
        <p:spPr>
          <a:xfrm>
            <a:off x="7883211" y="1228462"/>
            <a:ext cx="2514278" cy="461665"/>
          </a:xfrm>
          <a:prstGeom prst="rect">
            <a:avLst/>
          </a:prstGeom>
          <a:solidFill>
            <a:srgbClr val="FFFF00"/>
          </a:solidFill>
          <a:ln>
            <a:solidFill>
              <a:srgbClr val="FF0000"/>
            </a:solidFill>
          </a:ln>
        </p:spPr>
        <p:txBody>
          <a:bodyPr wrap="none" rtlCol="0">
            <a:spAutoFit/>
          </a:bodyPr>
          <a:lstStyle/>
          <a:p>
            <a:r>
              <a:rPr lang="en-US" sz="2400" b="1" dirty="0">
                <a:solidFill>
                  <a:srgbClr val="FF0000"/>
                </a:solidFill>
              </a:rPr>
              <a:t>SCC Use: Approval</a:t>
            </a:r>
            <a:endParaRPr lang="en-US" b="1" dirty="0">
              <a:solidFill>
                <a:srgbClr val="FF0000"/>
              </a:solidFill>
            </a:endParaRPr>
          </a:p>
        </p:txBody>
      </p:sp>
      <p:sp>
        <p:nvSpPr>
          <p:cNvPr id="5" name="TextBox 4">
            <a:extLst>
              <a:ext uri="{FF2B5EF4-FFF2-40B4-BE49-F238E27FC236}">
                <a16:creationId xmlns:a16="http://schemas.microsoft.com/office/drawing/2014/main" id="{2073F1C5-6968-14CE-BC69-887D91AF1924}"/>
              </a:ext>
            </a:extLst>
          </p:cNvPr>
          <p:cNvSpPr txBox="1"/>
          <p:nvPr/>
        </p:nvSpPr>
        <p:spPr>
          <a:xfrm>
            <a:off x="5525349" y="5781192"/>
            <a:ext cx="4060855" cy="461665"/>
          </a:xfrm>
          <a:prstGeom prst="rect">
            <a:avLst/>
          </a:prstGeom>
          <a:solidFill>
            <a:srgbClr val="FFFF00"/>
          </a:solidFill>
          <a:ln>
            <a:solidFill>
              <a:srgbClr val="FF0000"/>
            </a:solidFill>
          </a:ln>
        </p:spPr>
        <p:txBody>
          <a:bodyPr wrap="none" rtlCol="0">
            <a:spAutoFit/>
          </a:bodyPr>
          <a:lstStyle/>
          <a:p>
            <a:r>
              <a:rPr lang="en-US" sz="2400" b="1" dirty="0">
                <a:solidFill>
                  <a:srgbClr val="FF0000"/>
                </a:solidFill>
              </a:rPr>
              <a:t>SCC Use: additional conditions</a:t>
            </a:r>
            <a:endParaRPr lang="en-US" b="1" dirty="0">
              <a:solidFill>
                <a:srgbClr val="FF0000"/>
              </a:solidFill>
            </a:endParaRPr>
          </a:p>
        </p:txBody>
      </p:sp>
    </p:spTree>
    <p:extLst>
      <p:ext uri="{BB962C8B-B14F-4D97-AF65-F5344CB8AC3E}">
        <p14:creationId xmlns:p14="http://schemas.microsoft.com/office/powerpoint/2010/main" val="3852893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82287" y="556025"/>
            <a:ext cx="4313388" cy="78483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Approved Exemptions: Example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12’ vertical offset</a:t>
            </a:r>
          </a:p>
          <a:p>
            <a:pPr>
              <a:defRPr/>
            </a:pPr>
            <a:endParaRPr lang="en-US" sz="2800" dirty="0">
              <a:solidFill>
                <a:prstClr val="black"/>
              </a:solidFill>
              <a:latin typeface="Calibri" panose="020F0502020204030204"/>
            </a:endParaRP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Railroad bridge upstream preventing stream modification</a:t>
            </a:r>
          </a:p>
          <a:p>
            <a:pPr>
              <a:defRPr/>
            </a:pPr>
            <a:endParaRPr lang="en-US" sz="2800" dirty="0">
              <a:solidFill>
                <a:prstClr val="black"/>
              </a:solidFill>
              <a:latin typeface="Calibri" panose="020F0502020204030204"/>
            </a:endParaRP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Meets larger stream downstream preventing stream modification</a:t>
            </a:r>
          </a:p>
          <a:p>
            <a:pPr>
              <a:defRPr/>
            </a:pPr>
            <a:endParaRPr lang="en-US" sz="2800" dirty="0">
              <a:solidFill>
                <a:prstClr val="black"/>
              </a:solidFill>
              <a:latin typeface="Calibri" panose="020F0502020204030204"/>
            </a:endParaRPr>
          </a:p>
          <a:p>
            <a:pPr>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6772C641-04AA-7835-FE88-471452A63042}"/>
              </a:ext>
            </a:extLst>
          </p:cNvPr>
          <p:cNvSpPr/>
          <p:nvPr/>
        </p:nvSpPr>
        <p:spPr>
          <a:xfrm rot="5400000">
            <a:off x="8457002" y="4376051"/>
            <a:ext cx="295822" cy="3744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0FE94D-59C0-B365-9128-98D86F152B28}"/>
              </a:ext>
            </a:extLst>
          </p:cNvPr>
          <p:cNvSpPr txBox="1"/>
          <p:nvPr/>
        </p:nvSpPr>
        <p:spPr>
          <a:xfrm>
            <a:off x="8792147" y="4332452"/>
            <a:ext cx="2006703" cy="461665"/>
          </a:xfrm>
          <a:prstGeom prst="rect">
            <a:avLst/>
          </a:prstGeom>
          <a:noFill/>
        </p:spPr>
        <p:txBody>
          <a:bodyPr wrap="none" rtlCol="0">
            <a:spAutoFit/>
          </a:bodyPr>
          <a:lstStyle/>
          <a:p>
            <a:r>
              <a:rPr lang="en-US" sz="2400" b="1" dirty="0">
                <a:solidFill>
                  <a:srgbClr val="FF0000"/>
                </a:solidFill>
              </a:rPr>
              <a:t>12’ drop in 15’</a:t>
            </a:r>
            <a:endParaRPr lang="en-US" b="1" dirty="0">
              <a:solidFill>
                <a:srgbClr val="FF0000"/>
              </a:solidFill>
            </a:endParaRPr>
          </a:p>
        </p:txBody>
      </p:sp>
      <p:pic>
        <p:nvPicPr>
          <p:cNvPr id="3" name="Picture 2" descr="A small waterfall in a forest&#10;&#10;Description automatically generated with low confidence">
            <a:extLst>
              <a:ext uri="{FF2B5EF4-FFF2-40B4-BE49-F238E27FC236}">
                <a16:creationId xmlns:a16="http://schemas.microsoft.com/office/drawing/2014/main" id="{B0D9710B-6D51-A318-A6F4-C029B60513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5743" y="556025"/>
            <a:ext cx="7886257" cy="6273136"/>
          </a:xfrm>
          <a:prstGeom prst="rect">
            <a:avLst/>
          </a:prstGeom>
        </p:spPr>
      </p:pic>
    </p:spTree>
    <p:extLst>
      <p:ext uri="{BB962C8B-B14F-4D97-AF65-F5344CB8AC3E}">
        <p14:creationId xmlns:p14="http://schemas.microsoft.com/office/powerpoint/2010/main" val="192695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2418726"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1</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pic>
        <p:nvPicPr>
          <p:cNvPr id="7" name="Picture 6">
            <a:extLst>
              <a:ext uri="{FF2B5EF4-FFF2-40B4-BE49-F238E27FC236}">
                <a16:creationId xmlns:a16="http://schemas.microsoft.com/office/drawing/2014/main" id="{82E6E63C-01F7-4F78-B057-ABC98784BAE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rot="5400000">
            <a:off x="1947555" y="1365624"/>
            <a:ext cx="6229532" cy="4672149"/>
          </a:xfrm>
          <a:prstGeom prst="rect">
            <a:avLst/>
          </a:prstGeom>
        </p:spPr>
      </p:pic>
      <p:pic>
        <p:nvPicPr>
          <p:cNvPr id="8" name="Picture 7">
            <a:extLst>
              <a:ext uri="{FF2B5EF4-FFF2-40B4-BE49-F238E27FC236}">
                <a16:creationId xmlns:a16="http://schemas.microsoft.com/office/drawing/2014/main" id="{B3164FB1-536D-40C3-9A0B-749A7A15ACE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rot="5400000">
            <a:off x="6741159" y="1365624"/>
            <a:ext cx="6229532" cy="4672149"/>
          </a:xfrm>
          <a:prstGeom prst="rect">
            <a:avLst/>
          </a:prstGeom>
        </p:spPr>
      </p:pic>
      <p:grpSp>
        <p:nvGrpSpPr>
          <p:cNvPr id="9" name="Group 8">
            <a:extLst>
              <a:ext uri="{FF2B5EF4-FFF2-40B4-BE49-F238E27FC236}">
                <a16:creationId xmlns:a16="http://schemas.microsoft.com/office/drawing/2014/main" id="{3036FC30-4CC1-40F4-ACB9-7FECD67DA6C7}"/>
              </a:ext>
            </a:extLst>
          </p:cNvPr>
          <p:cNvGrpSpPr/>
          <p:nvPr/>
        </p:nvGrpSpPr>
        <p:grpSpPr>
          <a:xfrm>
            <a:off x="2910864" y="714757"/>
            <a:ext cx="4678032" cy="6101707"/>
            <a:chOff x="1898523" y="0"/>
            <a:chExt cx="5149977" cy="6858000"/>
          </a:xfrm>
        </p:grpSpPr>
        <p:sp>
          <p:nvSpPr>
            <p:cNvPr id="10" name="Oval 9">
              <a:extLst>
                <a:ext uri="{FF2B5EF4-FFF2-40B4-BE49-F238E27FC236}">
                  <a16:creationId xmlns:a16="http://schemas.microsoft.com/office/drawing/2014/main" id="{2B7D379F-1E1A-4296-B2CF-9983B463977C}"/>
                </a:ext>
              </a:extLst>
            </p:cNvPr>
            <p:cNvSpPr/>
            <p:nvPr/>
          </p:nvSpPr>
          <p:spPr>
            <a:xfrm rot="17677444">
              <a:off x="2034868" y="307387"/>
              <a:ext cx="2375773" cy="2648464"/>
            </a:xfrm>
            <a:prstGeom prst="ellipse">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a:extLst>
                <a:ext uri="{FF2B5EF4-FFF2-40B4-BE49-F238E27FC236}">
                  <a16:creationId xmlns:a16="http://schemas.microsoft.com/office/drawing/2014/main" id="{FF173929-24B6-43EA-9F2C-368DE46660AD}"/>
                </a:ext>
              </a:extLst>
            </p:cNvPr>
            <p:cNvCxnSpPr>
              <a:stCxn id="10" idx="6"/>
            </p:cNvCxnSpPr>
            <p:nvPr/>
          </p:nvCxnSpPr>
          <p:spPr>
            <a:xfrm flipV="1">
              <a:off x="3717702" y="0"/>
              <a:ext cx="3330798" cy="551758"/>
            </a:xfrm>
            <a:prstGeom prst="line">
              <a:avLst/>
            </a:prstGeom>
            <a:ln w="57150">
              <a:solidFill>
                <a:srgbClr val="66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B86B40-24D9-4767-B097-3D514C3D8A2D}"/>
                </a:ext>
              </a:extLst>
            </p:cNvPr>
            <p:cNvCxnSpPr>
              <a:cxnSpLocks/>
            </p:cNvCxnSpPr>
            <p:nvPr/>
          </p:nvCxnSpPr>
          <p:spPr>
            <a:xfrm>
              <a:off x="2558958" y="2625017"/>
              <a:ext cx="4489542" cy="4232983"/>
            </a:xfrm>
            <a:prstGeom prst="line">
              <a:avLst/>
            </a:prstGeom>
            <a:ln w="57150">
              <a:solidFill>
                <a:srgbClr val="66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458264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1B8E9F47-B1AD-C92C-B8ED-04E0809CF7F1}"/>
              </a:ext>
            </a:extLst>
          </p:cNvPr>
          <p:cNvPicPr>
            <a:picLocks noChangeAspect="1"/>
          </p:cNvPicPr>
          <p:nvPr/>
        </p:nvPicPr>
        <p:blipFill>
          <a:blip r:embed="rId7"/>
          <a:stretch>
            <a:fillRect/>
          </a:stretch>
        </p:blipFill>
        <p:spPr>
          <a:xfrm>
            <a:off x="-21686" y="2133600"/>
            <a:ext cx="11547450" cy="4724400"/>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82287" y="556025"/>
            <a:ext cx="106386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Approved Exemptions: Example 1</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233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5" name="Picture 4">
            <a:extLst>
              <a:ext uri="{FF2B5EF4-FFF2-40B4-BE49-F238E27FC236}">
                <a16:creationId xmlns:a16="http://schemas.microsoft.com/office/drawing/2014/main" id="{1B8E9F47-B1AD-C92C-B8ED-04E0809CF7F1}"/>
              </a:ext>
            </a:extLst>
          </p:cNvPr>
          <p:cNvPicPr>
            <a:picLocks noChangeAspect="1"/>
          </p:cNvPicPr>
          <p:nvPr/>
        </p:nvPicPr>
        <p:blipFill>
          <a:blip r:embed="rId7"/>
          <a:stretch>
            <a:fillRect/>
          </a:stretch>
        </p:blipFill>
        <p:spPr>
          <a:xfrm>
            <a:off x="57090" y="1746845"/>
            <a:ext cx="12207305" cy="4994366"/>
          </a:xfrm>
          <a:prstGeom prst="rect">
            <a:avLst/>
          </a:prstGeom>
        </p:spPr>
      </p:pic>
      <p:sp>
        <p:nvSpPr>
          <p:cNvPr id="6" name="Arrow: Down 5">
            <a:extLst>
              <a:ext uri="{FF2B5EF4-FFF2-40B4-BE49-F238E27FC236}">
                <a16:creationId xmlns:a16="http://schemas.microsoft.com/office/drawing/2014/main" id="{6772C641-04AA-7835-FE88-471452A63042}"/>
              </a:ext>
            </a:extLst>
          </p:cNvPr>
          <p:cNvSpPr/>
          <p:nvPr/>
        </p:nvSpPr>
        <p:spPr>
          <a:xfrm rot="13474408">
            <a:off x="8103198" y="4071187"/>
            <a:ext cx="295822" cy="3744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0FE94D-59C0-B365-9128-98D86F152B28}"/>
              </a:ext>
            </a:extLst>
          </p:cNvPr>
          <p:cNvSpPr txBox="1"/>
          <p:nvPr/>
        </p:nvSpPr>
        <p:spPr>
          <a:xfrm>
            <a:off x="6160743" y="4042578"/>
            <a:ext cx="2006703" cy="461665"/>
          </a:xfrm>
          <a:prstGeom prst="rect">
            <a:avLst/>
          </a:prstGeom>
          <a:noFill/>
        </p:spPr>
        <p:txBody>
          <a:bodyPr wrap="none" rtlCol="0">
            <a:spAutoFit/>
          </a:bodyPr>
          <a:lstStyle/>
          <a:p>
            <a:r>
              <a:rPr lang="en-US" sz="2400" b="1" dirty="0">
                <a:solidFill>
                  <a:srgbClr val="FF0000"/>
                </a:solidFill>
              </a:rPr>
              <a:t>12’ drop in 15’</a:t>
            </a:r>
            <a:endParaRPr lang="en-US" b="1" dirty="0">
              <a:solidFill>
                <a:srgbClr val="FF0000"/>
              </a:solidFill>
            </a:endParaRPr>
          </a:p>
        </p:txBody>
      </p:sp>
      <p:sp>
        <p:nvSpPr>
          <p:cNvPr id="8" name="Arrow: Down 7">
            <a:extLst>
              <a:ext uri="{FF2B5EF4-FFF2-40B4-BE49-F238E27FC236}">
                <a16:creationId xmlns:a16="http://schemas.microsoft.com/office/drawing/2014/main" id="{49EC9CC3-CA4C-4CFF-BAD4-F9DD83907541}"/>
              </a:ext>
            </a:extLst>
          </p:cNvPr>
          <p:cNvSpPr/>
          <p:nvPr/>
        </p:nvSpPr>
        <p:spPr>
          <a:xfrm rot="5400000">
            <a:off x="906787" y="3019644"/>
            <a:ext cx="295822" cy="3744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911DA6-B819-2800-6B5C-4B89B98643F1}"/>
              </a:ext>
            </a:extLst>
          </p:cNvPr>
          <p:cNvSpPr txBox="1"/>
          <p:nvPr/>
        </p:nvSpPr>
        <p:spPr>
          <a:xfrm>
            <a:off x="1241932" y="2547178"/>
            <a:ext cx="2198935" cy="830997"/>
          </a:xfrm>
          <a:prstGeom prst="rect">
            <a:avLst/>
          </a:prstGeom>
          <a:noFill/>
        </p:spPr>
        <p:txBody>
          <a:bodyPr wrap="none" rtlCol="0">
            <a:spAutoFit/>
          </a:bodyPr>
          <a:lstStyle/>
          <a:p>
            <a:r>
              <a:rPr lang="en-US" sz="2400" b="1" dirty="0">
                <a:solidFill>
                  <a:srgbClr val="FF0000"/>
                </a:solidFill>
              </a:rPr>
              <a:t>Railroad bridge </a:t>
            </a:r>
          </a:p>
          <a:p>
            <a:r>
              <a:rPr lang="en-US" sz="2400" b="1" dirty="0">
                <a:solidFill>
                  <a:srgbClr val="FF0000"/>
                </a:solidFill>
              </a:rPr>
              <a:t>upstream</a:t>
            </a:r>
            <a:endParaRPr lang="en-US" b="1" dirty="0">
              <a:solidFill>
                <a:srgbClr val="FF0000"/>
              </a:solidFill>
            </a:endParaRPr>
          </a:p>
        </p:txBody>
      </p:sp>
      <p:sp>
        <p:nvSpPr>
          <p:cNvPr id="4" name="TextBox 3">
            <a:extLst>
              <a:ext uri="{FF2B5EF4-FFF2-40B4-BE49-F238E27FC236}">
                <a16:creationId xmlns:a16="http://schemas.microsoft.com/office/drawing/2014/main" id="{06D23F94-C6F4-183C-D65D-4A6A9ACD040D}"/>
              </a:ext>
            </a:extLst>
          </p:cNvPr>
          <p:cNvSpPr txBox="1"/>
          <p:nvPr/>
        </p:nvSpPr>
        <p:spPr>
          <a:xfrm>
            <a:off x="82287" y="556025"/>
            <a:ext cx="106386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Approved Exemptions: Example 1</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mall waterfall in a forest&#10;&#10;Description automatically generated with low confidence">
            <a:extLst>
              <a:ext uri="{FF2B5EF4-FFF2-40B4-BE49-F238E27FC236}">
                <a16:creationId xmlns:a16="http://schemas.microsoft.com/office/drawing/2014/main" id="{A7D58606-7B50-7B27-B107-0DF7662CC8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13865" y="4437053"/>
            <a:ext cx="3039589" cy="2417846"/>
          </a:xfrm>
          <a:prstGeom prst="rect">
            <a:avLst/>
          </a:prstGeom>
        </p:spPr>
      </p:pic>
    </p:spTree>
    <p:extLst>
      <p:ext uri="{BB962C8B-B14F-4D97-AF65-F5344CB8AC3E}">
        <p14:creationId xmlns:p14="http://schemas.microsoft.com/office/powerpoint/2010/main" val="1187053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82287" y="556025"/>
            <a:ext cx="106386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SCC Approved Exemptions: Example 2</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A53210F-601D-CBC2-451B-5123D1A19808}"/>
              </a:ext>
            </a:extLst>
          </p:cNvPr>
          <p:cNvSpPr/>
          <p:nvPr/>
        </p:nvSpPr>
        <p:spPr>
          <a:xfrm>
            <a:off x="1959429" y="2090057"/>
            <a:ext cx="7350034" cy="244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Example 2</a:t>
            </a:r>
          </a:p>
        </p:txBody>
      </p:sp>
    </p:spTree>
    <p:extLst>
      <p:ext uri="{BB962C8B-B14F-4D97-AF65-F5344CB8AC3E}">
        <p14:creationId xmlns:p14="http://schemas.microsoft.com/office/powerpoint/2010/main" val="1348002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Reminder of Exemption Requirements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structures must still be a single span at a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minimum of 1.25 times or 125%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the bankfull channel width unless otherwise approved by the SCC.</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Ensure the stability of the channel upstream and downstream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Grade controls must be shown on plan drawings if drawings are required.</a:t>
            </a:r>
          </a:p>
          <a:p>
            <a:pPr marL="1371600" lvl="2" indent="-457200">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Upstream: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Grade control(s) are required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immediately (between one and two bankfull widths) upstream of the inlet of the new structure to prevent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headcutting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(headward erosion lowering channel elevation that moves upstream over time). These grade controls are typically installed at the existing streambed elevation.  If a larger structure is installed in a channel with road height limitations, installing a larger structure below the existing streambed elevation without grade control(s) will likely cause 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headcut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371600" lvl="2" indent="-457200">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Downstream: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Outlet stabilization is required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form of grade controls, bank armoring, and/or filling in scour holes.  Any grade controls are typically installed at the existing streambed elevation.  Pipes may need to be extended further off the road, and the erosion potential caused by any elevation drops must be considered. </a:t>
            </a: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Tree>
    <p:extLst>
      <p:ext uri="{BB962C8B-B14F-4D97-AF65-F5344CB8AC3E}">
        <p14:creationId xmlns:p14="http://schemas.microsoft.com/office/powerpoint/2010/main" val="271634714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Reminder of Exemption Requirements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structures must still be a single span at a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minimum of 1.25 times or 125%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 the bankfull channel width unless otherwise approved by the SCC.</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Ensure the stability of the channel upstream and downstream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Grade controls must be shown on plan drawings if drawings are required.</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Upstream: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Grade control(s) are required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immediately (between one and two bankfull widths) upstream of the inlet of the new structure to prevent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headcutting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(headward erosion lowering channel elevation that moves upstream over time). These grade controls are typically installed at the existing streambed elevation.  If a larger structure is installed in a channel with road height limitations, installing a larger structure below the existing streambed elevation without grade control(s) will likely cause 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headcut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Downstream: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Outlet stabilization is required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form of grade controls, bank armoring, and/or filling in scour holes.  Any grade controls are typically installed at the existing streambed elevation.  Pipes may need to be extended further off the road, and the erosion potential caused by any elevation drops must be considered. </a:t>
            </a:r>
          </a:p>
        </p:txBody>
      </p:sp>
      <p:sp>
        <p:nvSpPr>
          <p:cNvPr id="2" name="Rectangle 1">
            <a:extLst>
              <a:ext uri="{FF2B5EF4-FFF2-40B4-BE49-F238E27FC236}">
                <a16:creationId xmlns:a16="http://schemas.microsoft.com/office/drawing/2014/main" id="{B2C1A4BF-7BB6-081B-FDC0-A13D6F4EA977}"/>
              </a:ext>
            </a:extLst>
          </p:cNvPr>
          <p:cNvSpPr/>
          <p:nvPr/>
        </p:nvSpPr>
        <p:spPr>
          <a:xfrm>
            <a:off x="7672253" y="5576128"/>
            <a:ext cx="4519747" cy="130771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Reminder</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All Exemptions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only exempt from following DGLVR standard, not any permit or other requirements</a:t>
            </a:r>
          </a:p>
          <a:p>
            <a:pPr marL="339725"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Are still required to be 1.25 BF and ensure stability above and below new structure</a:t>
            </a:r>
          </a:p>
        </p:txBody>
      </p:sp>
      <p:sp>
        <p:nvSpPr>
          <p:cNvPr id="3" name="TextBox 2">
            <a:extLst>
              <a:ext uri="{FF2B5EF4-FFF2-40B4-BE49-F238E27FC236}">
                <a16:creationId xmlns:a16="http://schemas.microsoft.com/office/drawing/2014/main" id="{0346A3C8-CB08-0D7A-457C-139096D2A285}"/>
              </a:ext>
            </a:extLst>
          </p:cNvPr>
          <p:cNvSpPr txBox="1"/>
          <p:nvPr/>
        </p:nvSpPr>
        <p:spPr>
          <a:xfrm>
            <a:off x="1483550" y="1421308"/>
            <a:ext cx="8889819" cy="3785652"/>
          </a:xfrm>
          <a:prstGeom prst="rect">
            <a:avLst/>
          </a:prstGeom>
          <a:solidFill>
            <a:schemeClr val="accent4">
              <a:lumMod val="20000"/>
              <a:lumOff val="80000"/>
            </a:schemeClr>
          </a:solid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7013" marR="0" lvl="0" indent="-60325"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WHY</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7013" marR="0" lvl="0" indent="-60325"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Still want to accommodate larger flows.</a:t>
            </a: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Putting a larger structure in without addressing stability could actually make the situation WORSE</a:t>
            </a: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Potential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headcut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upstream by lowering inlet elevation.</a:t>
            </a: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39725"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Potential increase erosion / road stability issue downstream.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89411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2</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pic>
        <p:nvPicPr>
          <p:cNvPr id="7" name="Picture 6" descr="A picture containing outdoor, nature, tree, plant&#10;&#10;Description automatically generated">
            <a:extLst>
              <a:ext uri="{FF2B5EF4-FFF2-40B4-BE49-F238E27FC236}">
                <a16:creationId xmlns:a16="http://schemas.microsoft.com/office/drawing/2014/main" id="{D7F45BCA-EA78-4CAD-99F3-BE796DF28C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72393" y="-28839"/>
            <a:ext cx="5398426" cy="6858000"/>
          </a:xfrm>
          <a:prstGeom prst="rect">
            <a:avLst/>
          </a:prstGeom>
        </p:spPr>
      </p:pic>
      <p:sp>
        <p:nvSpPr>
          <p:cNvPr id="8" name="Oval 7">
            <a:extLst>
              <a:ext uri="{FF2B5EF4-FFF2-40B4-BE49-F238E27FC236}">
                <a16:creationId xmlns:a16="http://schemas.microsoft.com/office/drawing/2014/main" id="{D69338A9-E40A-4AAD-8A4E-190C85BD1967}"/>
              </a:ext>
            </a:extLst>
          </p:cNvPr>
          <p:cNvSpPr/>
          <p:nvPr/>
        </p:nvSpPr>
        <p:spPr>
          <a:xfrm rot="19950497">
            <a:off x="8270161" y="1001881"/>
            <a:ext cx="2797405" cy="4796560"/>
          </a:xfrm>
          <a:prstGeom prst="ellipse">
            <a:avLst/>
          </a:prstGeom>
          <a:noFill/>
          <a:ln w="57150">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694532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3</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pic>
        <p:nvPicPr>
          <p:cNvPr id="2" name="Picture 1">
            <a:extLst>
              <a:ext uri="{FF2B5EF4-FFF2-40B4-BE49-F238E27FC236}">
                <a16:creationId xmlns:a16="http://schemas.microsoft.com/office/drawing/2014/main" id="{FB741ED6-651E-4DB2-8C2F-7DA4FDD294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53200" y="-803415"/>
            <a:ext cx="5638800" cy="8295713"/>
          </a:xfrm>
          <a:prstGeom prst="rect">
            <a:avLst/>
          </a:prstGeom>
        </p:spPr>
      </p:pic>
    </p:spTree>
    <p:extLst>
      <p:ext uri="{BB962C8B-B14F-4D97-AF65-F5344CB8AC3E}">
        <p14:creationId xmlns:p14="http://schemas.microsoft.com/office/powerpoint/2010/main" val="195618716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DGLVR Stream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Crossing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Applies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5">
            <a:extLst>
              <a:ext uri="{FF2B5EF4-FFF2-40B4-BE49-F238E27FC236}">
                <a16:creationId xmlns:a16="http://schemas.microsoft.com/office/drawing/2014/main" id="{680C364F-1C82-44EB-93C5-6982A2DFB687}"/>
              </a:ext>
            </a:extLst>
          </p:cNvPr>
          <p:cNvSpPr txBox="1"/>
          <p:nvPr/>
        </p:nvSpPr>
        <p:spPr>
          <a:xfrm>
            <a:off x="490188" y="3029110"/>
            <a:ext cx="18099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Example 4</a:t>
            </a:r>
          </a:p>
        </p:txBody>
      </p:sp>
      <p:sp>
        <p:nvSpPr>
          <p:cNvPr id="5" name="TextBox 6">
            <a:extLst>
              <a:ext uri="{FF2B5EF4-FFF2-40B4-BE49-F238E27FC236}">
                <a16:creationId xmlns:a16="http://schemas.microsoft.com/office/drawing/2014/main" id="{D32CEFC8-0E81-4B00-A74E-71FC0A4A6984}"/>
              </a:ext>
            </a:extLst>
          </p:cNvPr>
          <p:cNvSpPr txBox="1"/>
          <p:nvPr/>
        </p:nvSpPr>
        <p:spPr>
          <a:xfrm>
            <a:off x="490188" y="3810160"/>
            <a:ext cx="1809966"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Looking upslope from road</a:t>
            </a:r>
          </a:p>
        </p:txBody>
      </p:sp>
      <p:pic>
        <p:nvPicPr>
          <p:cNvPr id="7" name="Picture 6">
            <a:extLst>
              <a:ext uri="{FF2B5EF4-FFF2-40B4-BE49-F238E27FC236}">
                <a16:creationId xmlns:a16="http://schemas.microsoft.com/office/drawing/2014/main" id="{6C11E536-06DA-3DCB-8ABA-8B9698E2C5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564993" y="1880498"/>
            <a:ext cx="6168464" cy="3728862"/>
          </a:xfrm>
          <a:prstGeom prst="rect">
            <a:avLst/>
          </a:prstGeom>
        </p:spPr>
      </p:pic>
      <p:pic>
        <p:nvPicPr>
          <p:cNvPr id="8" name="Picture 7">
            <a:extLst>
              <a:ext uri="{FF2B5EF4-FFF2-40B4-BE49-F238E27FC236}">
                <a16:creationId xmlns:a16="http://schemas.microsoft.com/office/drawing/2014/main" id="{72A44B88-C375-2C33-3EB9-3D6A85A8FB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44606" y="660697"/>
            <a:ext cx="5547394" cy="6168464"/>
          </a:xfrm>
          <a:prstGeom prst="rect">
            <a:avLst/>
          </a:prstGeom>
        </p:spPr>
      </p:pic>
    </p:spTree>
    <p:extLst>
      <p:ext uri="{BB962C8B-B14F-4D97-AF65-F5344CB8AC3E}">
        <p14:creationId xmlns:p14="http://schemas.microsoft.com/office/powerpoint/2010/main" val="282052252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Notifications and Exemptions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1063868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Notifications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With the new standard in place, are stream crossing replacement notifications</a:t>
            </a:r>
            <a:r>
              <a:rPr lang="en-US" sz="2800" b="1" dirty="0">
                <a:solidFill>
                  <a:prstClr val="black"/>
                </a:solidFill>
                <a:latin typeface="Calibri" panose="020F0502020204030204"/>
              </a:rPr>
              <a:t> still required?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07429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9239</TotalTime>
  <Words>2538</Words>
  <Application>Microsoft Office PowerPoint</Application>
  <PresentationFormat>Widescreen</PresentationFormat>
  <Paragraphs>506</Paragraphs>
  <Slides>54</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156</cp:revision>
  <dcterms:created xsi:type="dcterms:W3CDTF">2021-03-01T14:22:30Z</dcterms:created>
  <dcterms:modified xsi:type="dcterms:W3CDTF">2023-01-23T18:29:00Z</dcterms:modified>
</cp:coreProperties>
</file>