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8"/>
  </p:notesMasterIdLst>
  <p:handoutMasterIdLst>
    <p:handoutMasterId r:id="rId9"/>
  </p:handoutMasterIdLst>
  <p:sldIdLst>
    <p:sldId id="342" r:id="rId3"/>
    <p:sldId id="579" r:id="rId4"/>
    <p:sldId id="625" r:id="rId5"/>
    <p:sldId id="432" r:id="rId6"/>
    <p:sldId id="626" r:id="rId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EE58A"/>
    <a:srgbClr val="FFFFFF"/>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91" autoAdjust="0"/>
    <p:restoredTop sz="94343" autoAdjust="0"/>
  </p:normalViewPr>
  <p:slideViewPr>
    <p:cSldViewPr snapToGrid="0">
      <p:cViewPr varScale="1">
        <p:scale>
          <a:sx n="93" d="100"/>
          <a:sy n="93" d="100"/>
        </p:scale>
        <p:origin x="912" y="26"/>
      </p:cViewPr>
      <p:guideLst/>
    </p:cSldViewPr>
  </p:slideViewPr>
  <p:notesTextViewPr>
    <p:cViewPr>
      <p:scale>
        <a:sx n="150" d="100"/>
        <a:sy n="15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0BEC9AF-13F9-432C-95A0-FB7E18E2160A}" type="datetimeFigureOut">
              <a:rPr lang="en-US" smtClean="0"/>
              <a:t>5/7/2020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7706101-A310-4655-B5F2-1A6DB963B7C9}" type="slidenum">
              <a:rPr lang="en-US" smtClean="0"/>
              <a:t>‹#›</a:t>
            </a:fld>
            <a:endParaRPr lang="en-US"/>
          </a:p>
        </p:txBody>
      </p:sp>
    </p:spTree>
    <p:extLst>
      <p:ext uri="{BB962C8B-B14F-4D97-AF65-F5344CB8AC3E}">
        <p14:creationId xmlns:p14="http://schemas.microsoft.com/office/powerpoint/2010/main" val="37314365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86C265B-0F5A-47EF-8F99-8C9A93E1E392}" type="datetimeFigureOut">
              <a:rPr lang="en-US" smtClean="0"/>
              <a:t>5/7/2020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C621D54-860F-492E-96AB-1E06C7EE6B67}" type="slidenum">
              <a:rPr lang="en-US" smtClean="0"/>
              <a:t>‹#›</a:t>
            </a:fld>
            <a:endParaRPr lang="en-US"/>
          </a:p>
        </p:txBody>
      </p:sp>
    </p:spTree>
    <p:extLst>
      <p:ext uri="{BB962C8B-B14F-4D97-AF65-F5344CB8AC3E}">
        <p14:creationId xmlns:p14="http://schemas.microsoft.com/office/powerpoint/2010/main" val="1123978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33EAC3EB-3C3E-4A15-9DCD-C019828A716C}" type="slidenum">
              <a:rPr lang="en-US">
                <a:solidFill>
                  <a:prstClr val="black"/>
                </a:solidFill>
                <a:latin typeface="Calibri"/>
              </a:rPr>
              <a:pPr defTabSz="931774">
                <a:defRPr/>
              </a:pPr>
              <a:t>1</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31774">
              <a:defRPr/>
            </a:pPr>
            <a:r>
              <a:rPr lang="en-US" dirty="0">
                <a:solidFill>
                  <a:prstClr val="black"/>
                </a:solidFill>
                <a:latin typeface="Calibri"/>
              </a:rPr>
              <a:t>PSU Center for Dirt and Gravel Road Studies: www.dirtandgravelroads.org </a:t>
            </a:r>
          </a:p>
        </p:txBody>
      </p:sp>
    </p:spTree>
    <p:extLst>
      <p:ext uri="{BB962C8B-B14F-4D97-AF65-F5344CB8AC3E}">
        <p14:creationId xmlns:p14="http://schemas.microsoft.com/office/powerpoint/2010/main" val="85682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1903274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4F1FEE-95A0-4ED1-8740-A340A8B95FE0}"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F6A9C-4CAE-4560-B3D5-2F86BE27D3A6}" type="slidenum">
              <a:rPr lang="en-US" smtClean="0"/>
              <a:t>‹#›</a:t>
            </a:fld>
            <a:endParaRPr lang="en-US"/>
          </a:p>
        </p:txBody>
      </p:sp>
    </p:spTree>
    <p:extLst>
      <p:ext uri="{BB962C8B-B14F-4D97-AF65-F5344CB8AC3E}">
        <p14:creationId xmlns:p14="http://schemas.microsoft.com/office/powerpoint/2010/main" val="2362016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4F1FEE-95A0-4ED1-8740-A340A8B95FE0}"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F6A9C-4CAE-4560-B3D5-2F86BE27D3A6}" type="slidenum">
              <a:rPr lang="en-US" smtClean="0"/>
              <a:t>‹#›</a:t>
            </a:fld>
            <a:endParaRPr lang="en-US"/>
          </a:p>
        </p:txBody>
      </p:sp>
    </p:spTree>
    <p:extLst>
      <p:ext uri="{BB962C8B-B14F-4D97-AF65-F5344CB8AC3E}">
        <p14:creationId xmlns:p14="http://schemas.microsoft.com/office/powerpoint/2010/main" val="1086432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4F1FEE-95A0-4ED1-8740-A340A8B95FE0}"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F6A9C-4CAE-4560-B3D5-2F86BE27D3A6}" type="slidenum">
              <a:rPr lang="en-US" smtClean="0"/>
              <a:t>‹#›</a:t>
            </a:fld>
            <a:endParaRPr lang="en-US"/>
          </a:p>
        </p:txBody>
      </p:sp>
    </p:spTree>
    <p:extLst>
      <p:ext uri="{BB962C8B-B14F-4D97-AF65-F5344CB8AC3E}">
        <p14:creationId xmlns:p14="http://schemas.microsoft.com/office/powerpoint/2010/main" val="1303012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24056C9-724F-4CE3-AF9C-111AEE16F6A3}" type="datetime1">
              <a:rPr lang="en-US" smtClean="0">
                <a:solidFill>
                  <a:prstClr val="black">
                    <a:tint val="75000"/>
                  </a:prstClr>
                </a:solidFill>
              </a:rPr>
              <a:t>5/7/2020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5040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DFAE20-EF24-493D-B363-1A55B4136C71}" type="datetime1">
              <a:rPr lang="en-US" smtClean="0">
                <a:solidFill>
                  <a:prstClr val="black">
                    <a:tint val="75000"/>
                  </a:prstClr>
                </a:solidFill>
              </a:rPr>
              <a:t>5/7/2020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0490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1C68A5-A349-426D-BD96-8F218753A44F}" type="datetime1">
              <a:rPr lang="en-US" smtClean="0">
                <a:solidFill>
                  <a:prstClr val="black">
                    <a:tint val="75000"/>
                  </a:prstClr>
                </a:solidFill>
              </a:rPr>
              <a:t>5/7/2020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4570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4FCD2A-6E2E-41D5-9507-18C1E9AC6D7A}" type="datetime1">
              <a:rPr lang="en-US" smtClean="0">
                <a:solidFill>
                  <a:prstClr val="black">
                    <a:tint val="75000"/>
                  </a:prstClr>
                </a:solidFill>
              </a:rPr>
              <a:t>5/7/2020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9838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EC95DB-7D31-4642-A0E7-AE5DC9A72850}" type="datetime1">
              <a:rPr lang="en-US" smtClean="0">
                <a:solidFill>
                  <a:prstClr val="black">
                    <a:tint val="75000"/>
                  </a:prstClr>
                </a:solidFill>
              </a:rPr>
              <a:t>5/7/2020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62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C65F9E-492E-43BB-B248-D2FDEA021399}" type="datetime1">
              <a:rPr lang="en-US" smtClean="0">
                <a:solidFill>
                  <a:prstClr val="black">
                    <a:tint val="75000"/>
                  </a:prstClr>
                </a:solidFill>
              </a:rPr>
              <a:t>5/7/2020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445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CA5B10-4F82-40E1-BC77-1D7E7D8E4993}" type="datetime1">
              <a:rPr lang="en-US" smtClean="0">
                <a:solidFill>
                  <a:prstClr val="black">
                    <a:tint val="75000"/>
                  </a:prstClr>
                </a:solidFill>
              </a:rPr>
              <a:t>5/7/2020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1876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C0057A-A753-49F9-B3B4-EA32F519EE5D}" type="datetime1">
              <a:rPr lang="en-US" smtClean="0">
                <a:solidFill>
                  <a:prstClr val="black">
                    <a:tint val="75000"/>
                  </a:prstClr>
                </a:solidFill>
              </a:rPr>
              <a:t>5/7/2020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794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4F1FEE-95A0-4ED1-8740-A340A8B95FE0}"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F6A9C-4CAE-4560-B3D5-2F86BE27D3A6}" type="slidenum">
              <a:rPr lang="en-US" smtClean="0"/>
              <a:t>‹#›</a:t>
            </a:fld>
            <a:endParaRPr lang="en-US"/>
          </a:p>
        </p:txBody>
      </p:sp>
    </p:spTree>
    <p:extLst>
      <p:ext uri="{BB962C8B-B14F-4D97-AF65-F5344CB8AC3E}">
        <p14:creationId xmlns:p14="http://schemas.microsoft.com/office/powerpoint/2010/main" val="2264047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A5D666-E81B-4460-9809-E4011841E5BC}" type="datetime1">
              <a:rPr lang="en-US" smtClean="0">
                <a:solidFill>
                  <a:prstClr val="black">
                    <a:tint val="75000"/>
                  </a:prstClr>
                </a:solidFill>
              </a:rPr>
              <a:t>5/7/2020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5019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10EF9B-89A4-403C-9A06-811CCA4FE0D7}" type="datetime1">
              <a:rPr lang="en-US" smtClean="0">
                <a:solidFill>
                  <a:prstClr val="black">
                    <a:tint val="75000"/>
                  </a:prstClr>
                </a:solidFill>
              </a:rPr>
              <a:t>5/7/2020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7514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ED01E5-436A-4993-A279-893E51652C6C}" type="datetime1">
              <a:rPr lang="en-US" smtClean="0">
                <a:solidFill>
                  <a:prstClr val="black">
                    <a:tint val="75000"/>
                  </a:prstClr>
                </a:solidFill>
              </a:rPr>
              <a:t>5/7/2020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33537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29C4DB2-B96F-41D8-98BD-6FA2B851A3FF}" type="datetime1">
              <a:rPr lang="en-US" smtClean="0">
                <a:solidFill>
                  <a:prstClr val="black"/>
                </a:solidFill>
              </a:rPr>
              <a:t>5/7/2020</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643779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C7C896B-3B15-4084-B660-5C5D1539418C}" type="datetime1">
              <a:rPr lang="en-US" smtClean="0">
                <a:solidFill>
                  <a:prstClr val="black"/>
                </a:solidFill>
              </a:rPr>
              <a:t>5/7/2020</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1741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4F1FEE-95A0-4ED1-8740-A340A8B95FE0}"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F6A9C-4CAE-4560-B3D5-2F86BE27D3A6}" type="slidenum">
              <a:rPr lang="en-US" smtClean="0"/>
              <a:t>‹#›</a:t>
            </a:fld>
            <a:endParaRPr lang="en-US"/>
          </a:p>
        </p:txBody>
      </p:sp>
    </p:spTree>
    <p:extLst>
      <p:ext uri="{BB962C8B-B14F-4D97-AF65-F5344CB8AC3E}">
        <p14:creationId xmlns:p14="http://schemas.microsoft.com/office/powerpoint/2010/main" val="1942048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4F1FEE-95A0-4ED1-8740-A340A8B95FE0}" type="datetimeFigureOut">
              <a:rPr lang="en-US" smtClean="0"/>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F6A9C-4CAE-4560-B3D5-2F86BE27D3A6}" type="slidenum">
              <a:rPr lang="en-US" smtClean="0"/>
              <a:t>‹#›</a:t>
            </a:fld>
            <a:endParaRPr lang="en-US"/>
          </a:p>
        </p:txBody>
      </p:sp>
    </p:spTree>
    <p:extLst>
      <p:ext uri="{BB962C8B-B14F-4D97-AF65-F5344CB8AC3E}">
        <p14:creationId xmlns:p14="http://schemas.microsoft.com/office/powerpoint/2010/main" val="90978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4F1FEE-95A0-4ED1-8740-A340A8B95FE0}" type="datetimeFigureOut">
              <a:rPr lang="en-US" smtClean="0"/>
              <a:t>5/7/2020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BF6A9C-4CAE-4560-B3D5-2F86BE27D3A6}" type="slidenum">
              <a:rPr lang="en-US" smtClean="0"/>
              <a:t>‹#›</a:t>
            </a:fld>
            <a:endParaRPr lang="en-US"/>
          </a:p>
        </p:txBody>
      </p:sp>
    </p:spTree>
    <p:extLst>
      <p:ext uri="{BB962C8B-B14F-4D97-AF65-F5344CB8AC3E}">
        <p14:creationId xmlns:p14="http://schemas.microsoft.com/office/powerpoint/2010/main" val="3030875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4F1FEE-95A0-4ED1-8740-A340A8B95FE0}" type="datetimeFigureOut">
              <a:rPr lang="en-US" smtClean="0"/>
              <a:t>5/7/2020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BF6A9C-4CAE-4560-B3D5-2F86BE27D3A6}" type="slidenum">
              <a:rPr lang="en-US" smtClean="0"/>
              <a:t>‹#›</a:t>
            </a:fld>
            <a:endParaRPr lang="en-US"/>
          </a:p>
        </p:txBody>
      </p:sp>
    </p:spTree>
    <p:extLst>
      <p:ext uri="{BB962C8B-B14F-4D97-AF65-F5344CB8AC3E}">
        <p14:creationId xmlns:p14="http://schemas.microsoft.com/office/powerpoint/2010/main" val="3757015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F1FEE-95A0-4ED1-8740-A340A8B95FE0}" type="datetimeFigureOut">
              <a:rPr lang="en-US" smtClean="0"/>
              <a:t>5/7/2020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BF6A9C-4CAE-4560-B3D5-2F86BE27D3A6}" type="slidenum">
              <a:rPr lang="en-US" smtClean="0"/>
              <a:t>‹#›</a:t>
            </a:fld>
            <a:endParaRPr lang="en-US"/>
          </a:p>
        </p:txBody>
      </p:sp>
    </p:spTree>
    <p:extLst>
      <p:ext uri="{BB962C8B-B14F-4D97-AF65-F5344CB8AC3E}">
        <p14:creationId xmlns:p14="http://schemas.microsoft.com/office/powerpoint/2010/main" val="1408162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4F1FEE-95A0-4ED1-8740-A340A8B95FE0}" type="datetimeFigureOut">
              <a:rPr lang="en-US" smtClean="0"/>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F6A9C-4CAE-4560-B3D5-2F86BE27D3A6}" type="slidenum">
              <a:rPr lang="en-US" smtClean="0"/>
              <a:t>‹#›</a:t>
            </a:fld>
            <a:endParaRPr lang="en-US"/>
          </a:p>
        </p:txBody>
      </p:sp>
    </p:spTree>
    <p:extLst>
      <p:ext uri="{BB962C8B-B14F-4D97-AF65-F5344CB8AC3E}">
        <p14:creationId xmlns:p14="http://schemas.microsoft.com/office/powerpoint/2010/main" val="3103037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4F1FEE-95A0-4ED1-8740-A340A8B95FE0}" type="datetimeFigureOut">
              <a:rPr lang="en-US" smtClean="0"/>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F6A9C-4CAE-4560-B3D5-2F86BE27D3A6}" type="slidenum">
              <a:rPr lang="en-US" smtClean="0"/>
              <a:t>‹#›</a:t>
            </a:fld>
            <a:endParaRPr lang="en-US"/>
          </a:p>
        </p:txBody>
      </p:sp>
    </p:spTree>
    <p:extLst>
      <p:ext uri="{BB962C8B-B14F-4D97-AF65-F5344CB8AC3E}">
        <p14:creationId xmlns:p14="http://schemas.microsoft.com/office/powerpoint/2010/main" val="3217207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4F1FEE-95A0-4ED1-8740-A340A8B95FE0}" type="datetimeFigureOut">
              <a:rPr lang="en-US" smtClean="0"/>
              <a:t>5/7/2020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BF6A9C-4CAE-4560-B3D5-2F86BE27D3A6}" type="slidenum">
              <a:rPr lang="en-US" smtClean="0"/>
              <a:t>‹#›</a:t>
            </a:fld>
            <a:endParaRPr lang="en-US"/>
          </a:p>
        </p:txBody>
      </p:sp>
    </p:spTree>
    <p:extLst>
      <p:ext uri="{BB962C8B-B14F-4D97-AF65-F5344CB8AC3E}">
        <p14:creationId xmlns:p14="http://schemas.microsoft.com/office/powerpoint/2010/main" val="370665525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C95446-2C64-4C4F-B6B5-1C5C78EABC20}" type="datetime1">
              <a:rPr lang="en-US" smtClean="0">
                <a:solidFill>
                  <a:prstClr val="black">
                    <a:tint val="75000"/>
                  </a:prstClr>
                </a:solidFill>
              </a:rPr>
              <a:t>5/7/2020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92936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0"/>
            <a:ext cx="9144000" cy="6096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Rectangle 18"/>
          <p:cNvSpPr/>
          <p:nvPr/>
        </p:nvSpPr>
        <p:spPr>
          <a:xfrm>
            <a:off x="120392" y="6396926"/>
            <a:ext cx="3213823" cy="369332"/>
          </a:xfrm>
          <a:prstGeom prst="rect">
            <a:avLst/>
          </a:prstGeom>
          <a:solidFill>
            <a:schemeClr val="bg1"/>
          </a:solidFill>
          <a:ln>
            <a:solidFill>
              <a:schemeClr val="tx1"/>
            </a:solidFill>
          </a:ln>
        </p:spPr>
        <p:txBody>
          <a:bodyPr wrap="square">
            <a:spAutoFit/>
          </a:bodyPr>
          <a:lstStyle/>
          <a:p>
            <a:pPr lvl="0" defTabSz="914400">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Audio </a:t>
            </a:r>
            <a:r>
              <a:rPr lang="en-US" dirty="0">
                <a:solidFill>
                  <a:srgbClr val="FF0000"/>
                </a:solidFill>
              </a:rPr>
              <a:t>via Phone: 312-626-6799</a:t>
            </a: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p:txBody>
      </p:sp>
      <p:sp>
        <p:nvSpPr>
          <p:cNvPr id="2" name="Slide Number Placeholder 1"/>
          <p:cNvSpPr>
            <a:spLocks noGrp="1"/>
          </p:cNvSpPr>
          <p:nvPr>
            <p:ph type="sldNum" sz="quarter" idx="12"/>
          </p:nvPr>
        </p:nvSpPr>
        <p:spPr>
          <a:xfrm>
            <a:off x="6549571" y="640713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76974" y="5986984"/>
            <a:ext cx="2867025" cy="871016"/>
          </a:xfrm>
          <a:prstGeom prst="rect">
            <a:avLst/>
          </a:prstGeom>
          <a:effectLst>
            <a:softEdge rad="12700"/>
          </a:effectLst>
        </p:spPr>
      </p:pic>
      <p:sp>
        <p:nvSpPr>
          <p:cNvPr id="5" name="Rectangle 4"/>
          <p:cNvSpPr/>
          <p:nvPr/>
        </p:nvSpPr>
        <p:spPr>
          <a:xfrm>
            <a:off x="0" y="4269842"/>
            <a:ext cx="9009053" cy="11922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ubtitle 2"/>
          <p:cNvSpPr txBox="1">
            <a:spLocks/>
          </p:cNvSpPr>
          <p:nvPr/>
        </p:nvSpPr>
        <p:spPr>
          <a:xfrm>
            <a:off x="218231" y="4199253"/>
            <a:ext cx="8794933" cy="3810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lgn="l">
              <a:defRPr/>
            </a:pPr>
            <a:r>
              <a:rPr lang="en-US" sz="2200" b="1" dirty="0">
                <a:solidFill>
                  <a:prstClr val="white"/>
                </a:solidFill>
              </a:rPr>
              <a:t>If you are reading this, then you are successfully seeing the webinar video. Webinar audio should be automatic through your computer, and options can be accessed in the “audio options” button on the bottom left.  If your computer audio is not working, you can listen on your phone by dialing 312-626-6799.</a:t>
            </a:r>
            <a:endParaRPr lang="en-US" sz="2200" dirty="0">
              <a:solidFill>
                <a:prstClr val="white"/>
              </a:solidFill>
            </a:endParaRPr>
          </a:p>
        </p:txBody>
      </p:sp>
      <p:sp>
        <p:nvSpPr>
          <p:cNvPr id="8" name="Rectangle 7"/>
          <p:cNvSpPr/>
          <p:nvPr/>
        </p:nvSpPr>
        <p:spPr>
          <a:xfrm>
            <a:off x="291853" y="3003681"/>
            <a:ext cx="4572000" cy="1200329"/>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n-ea"/>
                <a:cs typeface="+mn-cs"/>
              </a:rPr>
              <a:t>5/7/20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n-ea"/>
                <a:cs typeface="+mn-cs"/>
              </a:rPr>
              <a:t>Starts at </a:t>
            </a:r>
            <a:r>
              <a:rPr lang="en-US" sz="3600" b="1" dirty="0">
                <a:solidFill>
                  <a:prstClr val="white"/>
                </a:solidFill>
                <a:latin typeface="Calibri"/>
              </a:rPr>
              <a:t>9</a:t>
            </a:r>
            <a:r>
              <a:rPr kumimoji="0" lang="en-US" sz="3600" b="1" i="0" u="none" strike="noStrike" kern="1200" cap="none" spc="0" normalizeH="0" baseline="0" noProof="0" dirty="0">
                <a:ln>
                  <a:noFill/>
                </a:ln>
                <a:solidFill>
                  <a:prstClr val="white"/>
                </a:solidFill>
                <a:effectLst/>
                <a:uLnTx/>
                <a:uFillTx/>
                <a:latin typeface="Calibri"/>
                <a:ea typeface="+mn-ea"/>
                <a:cs typeface="+mn-cs"/>
              </a:rPr>
              <a:t>am</a:t>
            </a:r>
          </a:p>
        </p:txBody>
      </p:sp>
      <p:sp>
        <p:nvSpPr>
          <p:cNvPr id="16" name="TextBox 15"/>
          <p:cNvSpPr txBox="1"/>
          <p:nvPr/>
        </p:nvSpPr>
        <p:spPr>
          <a:xfrm>
            <a:off x="115356" y="41153"/>
            <a:ext cx="4305301"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DGLVR Webinar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Stream Crossing Guidance: </a:t>
            </a:r>
            <a:r>
              <a:rPr kumimoji="0" lang="en-US" sz="28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Structure Selection</a:t>
            </a:r>
          </a:p>
        </p:txBody>
      </p:sp>
      <p:pic>
        <p:nvPicPr>
          <p:cNvPr id="11" name="Picture 10" descr="A large waterfall over a rocky area&#10;&#10;Description automatically generated">
            <a:extLst>
              <a:ext uri="{FF2B5EF4-FFF2-40B4-BE49-F238E27FC236}">
                <a16:creationId xmlns:a16="http://schemas.microsoft.com/office/drawing/2014/main" id="{4576B290-0814-41EC-B6DE-397AA2400C7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381499" y="621766"/>
            <a:ext cx="4762500" cy="2676525"/>
          </a:xfrm>
          <a:prstGeom prst="rect">
            <a:avLst/>
          </a:prstGeom>
        </p:spPr>
      </p:pic>
    </p:spTree>
    <p:extLst>
      <p:ext uri="{BB962C8B-B14F-4D97-AF65-F5344CB8AC3E}">
        <p14:creationId xmlns:p14="http://schemas.microsoft.com/office/powerpoint/2010/main" val="3671892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1162161"/>
            <a:ext cx="8878888" cy="5013960"/>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041204" y="106630"/>
            <a:ext cx="4724400" cy="5410200"/>
          </a:xfrm>
          <a:prstGeom prst="rect">
            <a:avLst/>
          </a:prstGeom>
          <a:ln w="76200">
            <a:solidFill>
              <a:srgbClr val="FF0000"/>
            </a:solidFill>
          </a:ln>
          <a:effectLst>
            <a:outerShdw blurRad="50800" dist="38100" dir="2700000" algn="tl" rotWithShape="0">
              <a:prstClr val="black">
                <a:alpha val="40000"/>
              </a:prstClr>
            </a:outerShdw>
          </a:effectLst>
        </p:spPr>
      </p:pic>
      <p:sp>
        <p:nvSpPr>
          <p:cNvPr id="4" name="TextBox 3"/>
          <p:cNvSpPr txBox="1"/>
          <p:nvPr/>
        </p:nvSpPr>
        <p:spPr>
          <a:xfrm>
            <a:off x="4963989" y="45387"/>
            <a:ext cx="100380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a:ea typeface="+mn-ea"/>
                <a:cs typeface="+mn-cs"/>
              </a:rPr>
              <a:t>Q&amp;A</a:t>
            </a:r>
          </a:p>
        </p:txBody>
      </p:sp>
      <p:sp>
        <p:nvSpPr>
          <p:cNvPr id="10" name="TextBox 9"/>
          <p:cNvSpPr txBox="1"/>
          <p:nvPr/>
        </p:nvSpPr>
        <p:spPr>
          <a:xfrm>
            <a:off x="3337251" y="3165099"/>
            <a:ext cx="303807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FF0000"/>
                </a:solidFill>
                <a:effectLst/>
                <a:uLnTx/>
                <a:uFillTx/>
                <a:latin typeface="Calibri"/>
                <a:ea typeface="+mn-ea"/>
                <a:cs typeface="+mn-cs"/>
              </a:rPr>
              <a:t>Note you can ask a question anonymously</a:t>
            </a:r>
          </a:p>
        </p:txBody>
      </p:sp>
      <p:sp>
        <p:nvSpPr>
          <p:cNvPr id="11" name="TextBox 10"/>
          <p:cNvSpPr txBox="1"/>
          <p:nvPr/>
        </p:nvSpPr>
        <p:spPr>
          <a:xfrm>
            <a:off x="4672904" y="4694706"/>
            <a:ext cx="100380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a:ea typeface="+mn-ea"/>
                <a:cs typeface="+mn-cs"/>
              </a:rPr>
              <a:t>Q&amp;A</a:t>
            </a:r>
          </a:p>
        </p:txBody>
      </p:sp>
      <p:sp>
        <p:nvSpPr>
          <p:cNvPr id="12" name="Right Arrow 11"/>
          <p:cNvSpPr/>
          <p:nvPr/>
        </p:nvSpPr>
        <p:spPr>
          <a:xfrm rot="6927166">
            <a:off x="3161263" y="4322139"/>
            <a:ext cx="1190615" cy="178249"/>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Oval 2"/>
          <p:cNvSpPr/>
          <p:nvPr/>
        </p:nvSpPr>
        <p:spPr>
          <a:xfrm>
            <a:off x="4946204" y="5774201"/>
            <a:ext cx="457200" cy="4267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ight Arrow 8"/>
          <p:cNvSpPr/>
          <p:nvPr/>
        </p:nvSpPr>
        <p:spPr>
          <a:xfrm rot="5400000">
            <a:off x="4818190" y="5212030"/>
            <a:ext cx="685800" cy="60960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fld id="{1A8E2919-D427-4CE2-80E2-33083554A27B}" type="slidenum">
              <a:rPr lang="en-US" smtClean="0">
                <a:solidFill>
                  <a:prstClr val="black">
                    <a:tint val="75000"/>
                  </a:prstClr>
                </a:solidFill>
              </a:rPr>
              <a:pPr/>
              <a:t>2</a:t>
            </a:fld>
            <a:endParaRPr lang="en-US" dirty="0">
              <a:solidFill>
                <a:prstClr val="black">
                  <a:tint val="75000"/>
                </a:prstClr>
              </a:solidFill>
            </a:endParaRPr>
          </a:p>
        </p:txBody>
      </p:sp>
      <p:sp>
        <p:nvSpPr>
          <p:cNvPr id="14" name="Oval 13"/>
          <p:cNvSpPr/>
          <p:nvPr/>
        </p:nvSpPr>
        <p:spPr>
          <a:xfrm>
            <a:off x="8311488" y="6321449"/>
            <a:ext cx="457200" cy="4267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TextBox 14"/>
          <p:cNvSpPr txBox="1"/>
          <p:nvPr/>
        </p:nvSpPr>
        <p:spPr>
          <a:xfrm>
            <a:off x="7000569" y="6321449"/>
            <a:ext cx="96103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FF0000"/>
                </a:solidFill>
                <a:effectLst/>
                <a:uLnTx/>
                <a:uFillTx/>
                <a:latin typeface="Calibri"/>
                <a:ea typeface="+mn-ea"/>
                <a:cs typeface="+mn-cs"/>
              </a:rPr>
              <a:t>Slide #</a:t>
            </a:r>
          </a:p>
        </p:txBody>
      </p:sp>
      <p:sp>
        <p:nvSpPr>
          <p:cNvPr id="16" name="Right Arrow 15"/>
          <p:cNvSpPr/>
          <p:nvPr/>
        </p:nvSpPr>
        <p:spPr>
          <a:xfrm>
            <a:off x="7982492" y="6411464"/>
            <a:ext cx="308105" cy="24674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E38B46C2-D6B1-406B-A595-0B71E79D6A22}"/>
              </a:ext>
            </a:extLst>
          </p:cNvPr>
          <p:cNvSpPr/>
          <p:nvPr/>
        </p:nvSpPr>
        <p:spPr>
          <a:xfrm>
            <a:off x="120392" y="6396926"/>
            <a:ext cx="3213823" cy="369332"/>
          </a:xfrm>
          <a:prstGeom prst="rect">
            <a:avLst/>
          </a:prstGeom>
          <a:solidFill>
            <a:schemeClr val="bg1"/>
          </a:solidFill>
          <a:ln>
            <a:solidFill>
              <a:schemeClr val="tx1"/>
            </a:solidFill>
          </a:ln>
        </p:spPr>
        <p:txBody>
          <a:bodyPr wrap="square">
            <a:spAutoFit/>
          </a:bodyPr>
          <a:lstStyle/>
          <a:p>
            <a:pPr lvl="0" defTabSz="914400">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Audio </a:t>
            </a:r>
            <a:r>
              <a:rPr lang="en-US" dirty="0">
                <a:solidFill>
                  <a:srgbClr val="FF0000"/>
                </a:solidFill>
              </a:rPr>
              <a:t>via Phone: 312-626-6799</a:t>
            </a: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381100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Subtitle 2"/>
          <p:cNvSpPr txBox="1">
            <a:spLocks/>
          </p:cNvSpPr>
          <p:nvPr/>
        </p:nvSpPr>
        <p:spPr>
          <a:xfrm>
            <a:off x="2698595" y="746677"/>
            <a:ext cx="6212365" cy="50703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lang="en-US" b="1" dirty="0">
                <a:solidFill>
                  <a:srgbClr val="FFFF00"/>
                </a:solidFill>
                <a:latin typeface="Calibri"/>
                <a:ea typeface="Times New Roman"/>
              </a:rPr>
              <a:t>Purpose: </a:t>
            </a:r>
          </a:p>
          <a:p>
            <a:pPr marL="0" marR="0" lvl="0" indent="0" algn="l" defTabSz="914400" rtl="0" eaLnBrk="1" fontAlgn="auto" latinLnBrk="0" hangingPunct="1">
              <a:lnSpc>
                <a:spcPct val="100000"/>
              </a:lnSpc>
              <a:spcBef>
                <a:spcPct val="20000"/>
              </a:spcBef>
              <a:spcAft>
                <a:spcPts val="0"/>
              </a:spcAft>
              <a:buClrTx/>
              <a:buSzTx/>
              <a:buNone/>
              <a:tabLst/>
              <a:defRPr/>
            </a:pPr>
            <a:endParaRPr lang="en-US" b="1" dirty="0">
              <a:solidFill>
                <a:srgbClr val="FFFF00"/>
              </a:solidFill>
              <a:latin typeface="Calibri"/>
              <a:ea typeface="Times New Roman"/>
            </a:endParaRPr>
          </a:p>
          <a:p>
            <a:pPr marL="0" marR="0" lvl="0" indent="0" algn="l" defTabSz="914400" rtl="0" eaLnBrk="1" fontAlgn="auto" latinLnBrk="0" hangingPunct="1">
              <a:lnSpc>
                <a:spcPct val="100000"/>
              </a:lnSpc>
              <a:spcBef>
                <a:spcPct val="20000"/>
              </a:spcBef>
              <a:spcAft>
                <a:spcPts val="0"/>
              </a:spcAft>
              <a:buClrTx/>
              <a:buSzTx/>
              <a:buNone/>
              <a:tabLst/>
              <a:defRPr/>
            </a:pPr>
            <a:r>
              <a:rPr lang="en-US" dirty="0">
                <a:solidFill>
                  <a:prstClr val="white"/>
                </a:solidFill>
                <a:latin typeface="Calibri"/>
                <a:ea typeface="Times New Roman"/>
              </a:rPr>
              <a:t>Review the “nearly final” Structure Selection technical bulletin</a:t>
            </a:r>
          </a:p>
          <a:p>
            <a:pPr marL="0" marR="0" lvl="0" indent="0" algn="l" defTabSz="914400" rtl="0" eaLnBrk="1" fontAlgn="auto" latinLnBrk="0" hangingPunct="1">
              <a:lnSpc>
                <a:spcPct val="100000"/>
              </a:lnSpc>
              <a:spcBef>
                <a:spcPct val="20000"/>
              </a:spcBef>
              <a:spcAft>
                <a:spcPts val="0"/>
              </a:spcAft>
              <a:buClrTx/>
              <a:buSzTx/>
              <a:buNone/>
              <a:tabLst/>
              <a:defRPr/>
            </a:pPr>
            <a:endParaRPr lang="en-US" dirty="0">
              <a:solidFill>
                <a:prstClr val="white"/>
              </a:solidFill>
              <a:latin typeface="Calibri"/>
              <a:ea typeface="Times New Roman"/>
            </a:endParaRPr>
          </a:p>
          <a:p>
            <a:pPr marL="0" marR="0" lvl="0" indent="0" algn="l" defTabSz="914400" rtl="0" eaLnBrk="1" fontAlgn="auto" latinLnBrk="0" hangingPunct="1">
              <a:lnSpc>
                <a:spcPct val="100000"/>
              </a:lnSpc>
              <a:spcBef>
                <a:spcPct val="20000"/>
              </a:spcBef>
              <a:spcAft>
                <a:spcPts val="0"/>
              </a:spcAft>
              <a:buClrTx/>
              <a:buSzTx/>
              <a:buNone/>
              <a:tabLst/>
              <a:defRPr/>
            </a:pPr>
            <a:r>
              <a:rPr lang="en-US" dirty="0">
                <a:solidFill>
                  <a:prstClr val="white"/>
                </a:solidFill>
                <a:latin typeface="Calibri"/>
                <a:ea typeface="Times New Roman"/>
              </a:rPr>
              <a:t>Allow for questions, comments, and clarifications</a:t>
            </a:r>
            <a:endParaRPr kumimoji="0" lang="en-US" sz="3600" b="1" i="0" u="none" strike="noStrike" kern="1200" cap="none" spc="0" normalizeH="0" baseline="0" noProof="0" dirty="0">
              <a:ln>
                <a:noFill/>
              </a:ln>
              <a:solidFill>
                <a:prstClr val="white"/>
              </a:solidFill>
              <a:effectLst/>
              <a:uLnTx/>
              <a:uFillTx/>
              <a:latin typeface="Calibri"/>
              <a:ea typeface="Times New Roman"/>
              <a:cs typeface="+mn-cs"/>
            </a:endParaRPr>
          </a:p>
        </p:txBody>
      </p:sp>
      <p:sp>
        <p:nvSpPr>
          <p:cNvPr id="7" name="Rectangle 6">
            <a:extLst>
              <a:ext uri="{FF2B5EF4-FFF2-40B4-BE49-F238E27FC236}">
                <a16:creationId xmlns:a16="http://schemas.microsoft.com/office/drawing/2014/main" id="{F70BE25D-7032-4745-A562-991BD82F4197}"/>
              </a:ext>
            </a:extLst>
          </p:cNvPr>
          <p:cNvSpPr/>
          <p:nvPr/>
        </p:nvSpPr>
        <p:spPr>
          <a:xfrm>
            <a:off x="0" y="0"/>
            <a:ext cx="9144000" cy="51659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EBB37742-0A7E-444D-B168-B6657141272A}"/>
              </a:ext>
            </a:extLst>
          </p:cNvPr>
          <p:cNvSpPr txBox="1"/>
          <p:nvPr/>
        </p:nvSpPr>
        <p:spPr>
          <a:xfrm>
            <a:off x="64900" y="54929"/>
            <a:ext cx="9079100" cy="400110"/>
          </a:xfrm>
          <a:prstGeom prst="rect">
            <a:avLst/>
          </a:prstGeom>
          <a:noFill/>
        </p:spPr>
        <p:txBody>
          <a:bodyPr wrap="square" rtlCol="0">
            <a:spAutoFit/>
          </a:bodyPr>
          <a:lstStyle/>
          <a:p>
            <a:pPr lvl="0" algn="ctr" defTabSz="914400">
              <a:defRPr/>
            </a:pPr>
            <a:r>
              <a:rPr lang="en-US" sz="20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DGLVR Assessment Update</a:t>
            </a:r>
          </a:p>
        </p:txBody>
      </p:sp>
      <p:pic>
        <p:nvPicPr>
          <p:cNvPr id="9" name="Picture 8">
            <a:extLst>
              <a:ext uri="{FF2B5EF4-FFF2-40B4-BE49-F238E27FC236}">
                <a16:creationId xmlns:a16="http://schemas.microsoft.com/office/drawing/2014/main" id="{ACC7F770-A8BE-4526-B1D9-66A147DAED53}"/>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0" y="455039"/>
            <a:ext cx="2497873" cy="6402961"/>
          </a:xfrm>
          <a:prstGeom prst="rect">
            <a:avLst/>
          </a:prstGeom>
          <a:noFill/>
          <a:ln>
            <a:solidFill>
              <a:schemeClr val="tx1"/>
            </a:solidFill>
          </a:ln>
          <a:extLst>
            <a:ext uri="{53640926-AAD7-44D8-BBD7-CCE9431645EC}">
              <a14:shadowObscured xmlns:a14="http://schemas.microsoft.com/office/drawing/2010/main"/>
            </a:ext>
          </a:extLst>
        </p:spPr>
      </p:pic>
      <p:sp>
        <p:nvSpPr>
          <p:cNvPr id="10" name="Rectangle 9">
            <a:extLst>
              <a:ext uri="{FF2B5EF4-FFF2-40B4-BE49-F238E27FC236}">
                <a16:creationId xmlns:a16="http://schemas.microsoft.com/office/drawing/2014/main" id="{0C7849EE-6272-493C-8419-E4D1CF90FC23}"/>
              </a:ext>
            </a:extLst>
          </p:cNvPr>
          <p:cNvSpPr/>
          <p:nvPr/>
        </p:nvSpPr>
        <p:spPr>
          <a:xfrm>
            <a:off x="120392" y="6396926"/>
            <a:ext cx="3213823" cy="369332"/>
          </a:xfrm>
          <a:prstGeom prst="rect">
            <a:avLst/>
          </a:prstGeom>
          <a:solidFill>
            <a:schemeClr val="bg1"/>
          </a:solidFill>
          <a:ln>
            <a:solidFill>
              <a:schemeClr val="tx1"/>
            </a:solidFill>
          </a:ln>
        </p:spPr>
        <p:txBody>
          <a:bodyPr wrap="square">
            <a:spAutoFit/>
          </a:bodyPr>
          <a:lstStyle/>
          <a:p>
            <a:pPr lvl="0" defTabSz="914400">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Audio </a:t>
            </a:r>
            <a:r>
              <a:rPr lang="en-US" dirty="0">
                <a:solidFill>
                  <a:srgbClr val="FF0000"/>
                </a:solidFill>
              </a:rPr>
              <a:t>via Phone: 312-626-6799</a:t>
            </a: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2984805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51659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 name="TextBox 9"/>
          <p:cNvSpPr txBox="1"/>
          <p:nvPr/>
        </p:nvSpPr>
        <p:spPr>
          <a:xfrm>
            <a:off x="64900" y="54929"/>
            <a:ext cx="9079100" cy="400110"/>
          </a:xfrm>
          <a:prstGeom prst="rect">
            <a:avLst/>
          </a:prstGeom>
          <a:noFill/>
        </p:spPr>
        <p:txBody>
          <a:bodyPr wrap="square" rtlCol="0">
            <a:spAutoFit/>
          </a:bodyPr>
          <a:lstStyle/>
          <a:p>
            <a:pPr lvl="0" algn="ctr" defTabSz="914400">
              <a:defRPr/>
            </a:pPr>
            <a:r>
              <a:rPr lang="en-US" sz="20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DGLVR Unpaved Road Assessment Update</a:t>
            </a:r>
          </a:p>
        </p:txBody>
      </p:sp>
      <p:sp>
        <p:nvSpPr>
          <p:cNvPr id="15" name="Subtitle 2"/>
          <p:cNvSpPr txBox="1">
            <a:spLocks/>
          </p:cNvSpPr>
          <p:nvPr/>
        </p:nvSpPr>
        <p:spPr>
          <a:xfrm>
            <a:off x="120393" y="753130"/>
            <a:ext cx="8814518" cy="5582241"/>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b="1" i="0" u="sng" strike="noStrike" kern="1200" cap="none" spc="0" normalizeH="0" baseline="0" noProof="0" dirty="0">
                <a:ln>
                  <a:noFill/>
                </a:ln>
                <a:solidFill>
                  <a:srgbClr val="FF0000"/>
                </a:solidFill>
                <a:effectLst/>
                <a:uLnTx/>
                <a:uFillTx/>
                <a:latin typeface="Calibri" panose="020F0502020204030204"/>
                <a:ea typeface="Times New Roman"/>
                <a:cs typeface="+mn-cs"/>
              </a:rPr>
              <a:t>Big Picture</a:t>
            </a:r>
            <a:r>
              <a:rPr kumimoji="0" lang="en-US" b="1" i="0" strike="noStrike" kern="1200" cap="none" spc="0" normalizeH="0" baseline="0" noProof="0" dirty="0">
                <a:ln>
                  <a:noFill/>
                </a:ln>
                <a:solidFill>
                  <a:srgbClr val="FF0000"/>
                </a:solidFill>
                <a:effectLst/>
                <a:uLnTx/>
                <a:uFillTx/>
                <a:latin typeface="Calibri" panose="020F0502020204030204"/>
                <a:ea typeface="Times New Roman"/>
                <a:cs typeface="+mn-cs"/>
              </a:rPr>
              <a:t>:</a:t>
            </a:r>
          </a:p>
          <a:p>
            <a:pPr marL="0" lvl="0" indent="0">
              <a:buNone/>
              <a:defRPr/>
            </a:pPr>
            <a:r>
              <a:rPr lang="en-US" b="1" dirty="0">
                <a:solidFill>
                  <a:schemeClr val="bg1"/>
                </a:solidFill>
                <a:latin typeface="Calibri" panose="020F0502020204030204"/>
                <a:ea typeface="Times New Roman"/>
              </a:rPr>
              <a:t>CDGRS working with SCC and TU on new stream crossing related guidance:</a:t>
            </a:r>
          </a:p>
          <a:p>
            <a:pPr lvl="1">
              <a:buFont typeface="Arial" panose="020B0604020202020204" pitchFamily="34" charset="0"/>
              <a:buChar char="•"/>
              <a:defRPr/>
            </a:pPr>
            <a:r>
              <a:rPr lang="en-US" dirty="0">
                <a:solidFill>
                  <a:schemeClr val="bg1"/>
                </a:solidFill>
                <a:latin typeface="Calibri" panose="020F0502020204030204"/>
                <a:ea typeface="Times New Roman"/>
              </a:rPr>
              <a:t>Determining Bankfull</a:t>
            </a:r>
          </a:p>
          <a:p>
            <a:pPr lvl="1">
              <a:buFont typeface="Arial" panose="020B0604020202020204" pitchFamily="34" charset="0"/>
              <a:buChar char="•"/>
              <a:defRPr/>
            </a:pPr>
            <a:r>
              <a:rPr lang="en-US" b="1" dirty="0">
                <a:solidFill>
                  <a:schemeClr val="bg1"/>
                </a:solidFill>
                <a:latin typeface="Calibri" panose="020F0502020204030204"/>
                <a:ea typeface="Times New Roman"/>
              </a:rPr>
              <a:t>Structure Selection</a:t>
            </a:r>
          </a:p>
          <a:p>
            <a:pPr lvl="1">
              <a:buFont typeface="Arial" panose="020B0604020202020204" pitchFamily="34" charset="0"/>
              <a:buChar char="•"/>
              <a:defRPr/>
            </a:pPr>
            <a:r>
              <a:rPr lang="en-US" dirty="0">
                <a:solidFill>
                  <a:schemeClr val="bg1"/>
                </a:solidFill>
                <a:latin typeface="Calibri" panose="020F0502020204030204"/>
                <a:ea typeface="Times New Roman"/>
              </a:rPr>
              <a:t>Continuity and Longitudinal Profile </a:t>
            </a:r>
            <a:r>
              <a:rPr lang="en-US" i="1" dirty="0">
                <a:solidFill>
                  <a:schemeClr val="accent6">
                    <a:lumMod val="75000"/>
                  </a:schemeClr>
                </a:solidFill>
                <a:latin typeface="Calibri" panose="020F0502020204030204"/>
                <a:ea typeface="Times New Roman"/>
              </a:rPr>
              <a:t>in progress</a:t>
            </a:r>
          </a:p>
          <a:p>
            <a:pPr lvl="1">
              <a:buFont typeface="Arial" panose="020B0604020202020204" pitchFamily="34" charset="0"/>
              <a:buChar char="•"/>
              <a:defRPr/>
            </a:pPr>
            <a:r>
              <a:rPr lang="en-US" dirty="0">
                <a:solidFill>
                  <a:schemeClr val="bg1"/>
                </a:solidFill>
                <a:latin typeface="Calibri" panose="020F0502020204030204"/>
                <a:ea typeface="Times New Roman"/>
              </a:rPr>
              <a:t>Streambed Material </a:t>
            </a:r>
            <a:r>
              <a:rPr lang="en-US" i="1" dirty="0">
                <a:solidFill>
                  <a:schemeClr val="accent6">
                    <a:lumMod val="75000"/>
                  </a:schemeClr>
                </a:solidFill>
                <a:ea typeface="Times New Roman"/>
              </a:rPr>
              <a:t>in progress</a:t>
            </a:r>
            <a:endParaRPr lang="en-US" dirty="0">
              <a:solidFill>
                <a:srgbClr val="FF0000"/>
              </a:solidFill>
              <a:ea typeface="Times New Roman"/>
            </a:endParaRPr>
          </a:p>
          <a:p>
            <a:pPr lvl="1">
              <a:buFont typeface="Arial" panose="020B0604020202020204" pitchFamily="34" charset="0"/>
              <a:buChar char="•"/>
              <a:defRPr/>
            </a:pPr>
            <a:r>
              <a:rPr lang="en-US" dirty="0">
                <a:solidFill>
                  <a:schemeClr val="bg1"/>
                </a:solidFill>
                <a:ea typeface="Times New Roman"/>
              </a:rPr>
              <a:t>Contracting, engineering, cost estimates </a:t>
            </a:r>
            <a:r>
              <a:rPr lang="en-US" i="1" dirty="0">
                <a:solidFill>
                  <a:schemeClr val="accent6">
                    <a:lumMod val="75000"/>
                  </a:schemeClr>
                </a:solidFill>
                <a:ea typeface="Times New Roman"/>
              </a:rPr>
              <a:t>in progress</a:t>
            </a:r>
            <a:endParaRPr lang="en-US" dirty="0">
              <a:solidFill>
                <a:srgbClr val="FF0000"/>
              </a:solidFill>
              <a:ea typeface="Times New Roman"/>
            </a:endParaRPr>
          </a:p>
          <a:p>
            <a:pPr lvl="1">
              <a:buFont typeface="Arial" panose="020B0604020202020204" pitchFamily="34" charset="0"/>
              <a:buChar char="•"/>
              <a:defRPr/>
            </a:pPr>
            <a:r>
              <a:rPr lang="en-US" dirty="0">
                <a:solidFill>
                  <a:schemeClr val="bg1"/>
                </a:solidFill>
                <a:ea typeface="Times New Roman"/>
              </a:rPr>
              <a:t>Grade Control</a:t>
            </a:r>
          </a:p>
          <a:p>
            <a:pPr lvl="1">
              <a:buFont typeface="Arial" panose="020B0604020202020204" pitchFamily="34" charset="0"/>
              <a:buChar char="•"/>
              <a:defRPr/>
            </a:pPr>
            <a:r>
              <a:rPr lang="en-US" dirty="0">
                <a:solidFill>
                  <a:schemeClr val="bg1"/>
                </a:solidFill>
                <a:ea typeface="Times New Roman"/>
              </a:rPr>
              <a:t>Design requirements (related to DEP memo)</a:t>
            </a:r>
          </a:p>
          <a:p>
            <a:pPr lvl="1">
              <a:buFont typeface="Arial" panose="020B0604020202020204" pitchFamily="34" charset="0"/>
              <a:buChar char="•"/>
              <a:defRPr/>
            </a:pPr>
            <a:r>
              <a:rPr lang="en-US" dirty="0">
                <a:solidFill>
                  <a:schemeClr val="bg1"/>
                </a:solidFill>
                <a:ea typeface="Times New Roman"/>
              </a:rPr>
              <a:t>Construction Oversight</a:t>
            </a:r>
            <a:endParaRPr kumimoji="0" lang="en-US" b="1" i="0" strike="noStrike" kern="1200" cap="none" spc="0" normalizeH="0" baseline="0" noProof="0" dirty="0">
              <a:ln>
                <a:noFill/>
              </a:ln>
              <a:solidFill>
                <a:srgbClr val="70AD47">
                  <a:lumMod val="50000"/>
                </a:srgbClr>
              </a:solidFill>
              <a:effectLst/>
              <a:uLnTx/>
              <a:uFillTx/>
              <a:latin typeface="Calibri" panose="020F0502020204030204"/>
              <a:ea typeface="Times New Roman"/>
              <a:cs typeface="+mn-cs"/>
            </a:endParaRPr>
          </a:p>
        </p:txBody>
      </p:sp>
      <p:sp>
        <p:nvSpPr>
          <p:cNvPr id="8" name="Rectangle 7">
            <a:extLst>
              <a:ext uri="{FF2B5EF4-FFF2-40B4-BE49-F238E27FC236}">
                <a16:creationId xmlns:a16="http://schemas.microsoft.com/office/drawing/2014/main" id="{7A2C8E94-2140-430A-B606-81CD5DE874D2}"/>
              </a:ext>
            </a:extLst>
          </p:cNvPr>
          <p:cNvSpPr/>
          <p:nvPr/>
        </p:nvSpPr>
        <p:spPr>
          <a:xfrm>
            <a:off x="120392" y="6396926"/>
            <a:ext cx="3213823" cy="369332"/>
          </a:xfrm>
          <a:prstGeom prst="rect">
            <a:avLst/>
          </a:prstGeom>
          <a:solidFill>
            <a:sysClr val="window" lastClr="FFFFFF"/>
          </a:solidFill>
          <a:ln>
            <a:solidFill>
              <a:sysClr val="windowText" lastClr="000000"/>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0000"/>
                </a:solidFill>
                <a:effectLst/>
                <a:uLnTx/>
                <a:uFillTx/>
              </a:rPr>
              <a:t>Audio via Phone: 312-626-6799</a:t>
            </a:r>
          </a:p>
        </p:txBody>
      </p:sp>
      <p:pic>
        <p:nvPicPr>
          <p:cNvPr id="3" name="Picture 2" descr="A picture containing drawing&#10;&#10;Description automatically generated">
            <a:extLst>
              <a:ext uri="{FF2B5EF4-FFF2-40B4-BE49-F238E27FC236}">
                <a16:creationId xmlns:a16="http://schemas.microsoft.com/office/drawing/2014/main" id="{778AA57C-1C06-4906-8C0F-40B17D970D20}"/>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09788" y="2089005"/>
            <a:ext cx="602095" cy="590662"/>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3870C05D-73B4-47F2-A14A-5C5DCCDAE83D}"/>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782148" y="2679667"/>
            <a:ext cx="602095" cy="590662"/>
          </a:xfrm>
          <a:prstGeom prst="rect">
            <a:avLst/>
          </a:prstGeom>
        </p:spPr>
      </p:pic>
    </p:spTree>
    <p:extLst>
      <p:ext uri="{BB962C8B-B14F-4D97-AF65-F5344CB8AC3E}">
        <p14:creationId xmlns:p14="http://schemas.microsoft.com/office/powerpoint/2010/main" val="1105808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51659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 name="TextBox 9"/>
          <p:cNvSpPr txBox="1"/>
          <p:nvPr/>
        </p:nvSpPr>
        <p:spPr>
          <a:xfrm>
            <a:off x="64900" y="54929"/>
            <a:ext cx="90791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DGLVR Unpaved Road Assessment Update</a:t>
            </a:r>
          </a:p>
        </p:txBody>
      </p:sp>
      <p:sp>
        <p:nvSpPr>
          <p:cNvPr id="15" name="Subtitle 2"/>
          <p:cNvSpPr txBox="1">
            <a:spLocks/>
          </p:cNvSpPr>
          <p:nvPr/>
        </p:nvSpPr>
        <p:spPr>
          <a:xfrm>
            <a:off x="120393" y="753130"/>
            <a:ext cx="8814518" cy="558224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panose="020F0502020204030204"/>
                <a:ea typeface="Times New Roman"/>
                <a:cs typeface="+mn-cs"/>
              </a:rPr>
              <a:t>Big Picture</a:t>
            </a:r>
            <a:r>
              <a:rPr kumimoji="0" lang="en-US" sz="3200" b="1" i="0" u="none" strike="noStrike" kern="1200" cap="none" spc="0" normalizeH="0" baseline="0" noProof="0" dirty="0">
                <a:ln>
                  <a:noFill/>
                </a:ln>
                <a:solidFill>
                  <a:srgbClr val="FF0000"/>
                </a:solidFill>
                <a:effectLst/>
                <a:uLnTx/>
                <a:uFillTx/>
                <a:latin typeface="Calibri" panose="020F0502020204030204"/>
                <a:ea typeface="Times New Roman"/>
                <a:cs typeface="+mn-cs"/>
              </a:rPr>
              <a:t>:</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Times New Roman"/>
                <a:cs typeface="+mn-cs"/>
              </a:rPr>
              <a:t>CDGRS working with SCC and TU on new stream crossing related guidance:</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Times New Roman"/>
                <a:cs typeface="+mn-cs"/>
              </a:rPr>
              <a:t>Will likely make separate page on website for stream crossing reference material (like DSA is now).</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solidFill>
                  <a:prstClr val="black"/>
                </a:solidFill>
                <a:latin typeface="Calibri" panose="020F0502020204030204"/>
                <a:ea typeface="Times New Roman"/>
              </a:rPr>
              <a:t>One stop shop for stream crossing guidance, policy, videos, trainings, outside references, etc.</a:t>
            </a:r>
            <a:endParaRPr kumimoji="0" lang="en-US" sz="2800" b="0" i="0" u="none" strike="noStrike" kern="1200" cap="none" spc="0" normalizeH="0" baseline="0" noProof="0" dirty="0">
              <a:ln>
                <a:noFill/>
              </a:ln>
              <a:solidFill>
                <a:prstClr val="black"/>
              </a:solidFill>
              <a:effectLst/>
              <a:uLnTx/>
              <a:uFillTx/>
              <a:latin typeface="Calibri" panose="020F0502020204030204"/>
              <a:ea typeface="Times New Roman"/>
              <a:cs typeface="+mn-cs"/>
            </a:endParaRPr>
          </a:p>
        </p:txBody>
      </p:sp>
      <p:sp>
        <p:nvSpPr>
          <p:cNvPr id="8" name="Rectangle 7">
            <a:extLst>
              <a:ext uri="{FF2B5EF4-FFF2-40B4-BE49-F238E27FC236}">
                <a16:creationId xmlns:a16="http://schemas.microsoft.com/office/drawing/2014/main" id="{7A2C8E94-2140-430A-B606-81CD5DE874D2}"/>
              </a:ext>
            </a:extLst>
          </p:cNvPr>
          <p:cNvSpPr/>
          <p:nvPr/>
        </p:nvSpPr>
        <p:spPr>
          <a:xfrm>
            <a:off x="120392" y="6396926"/>
            <a:ext cx="3213823" cy="369332"/>
          </a:xfrm>
          <a:prstGeom prst="rect">
            <a:avLst/>
          </a:prstGeom>
          <a:solidFill>
            <a:sysClr val="window" lastClr="FFFFFF"/>
          </a:solidFill>
          <a:ln>
            <a:solidFill>
              <a:sysClr val="windowText" lastClr="00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0000"/>
                </a:solidFill>
                <a:effectLst/>
                <a:uLnTx/>
                <a:uFillTx/>
                <a:latin typeface="Calibri" panose="020F0502020204030204"/>
                <a:ea typeface="+mn-ea"/>
                <a:cs typeface="+mn-cs"/>
              </a:rPr>
              <a:t>Audio via Phone: 312-626-6799</a:t>
            </a:r>
          </a:p>
        </p:txBody>
      </p:sp>
    </p:spTree>
    <p:extLst>
      <p:ext uri="{BB962C8B-B14F-4D97-AF65-F5344CB8AC3E}">
        <p14:creationId xmlns:p14="http://schemas.microsoft.com/office/powerpoint/2010/main" val="22681294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4417</TotalTime>
  <Words>279</Words>
  <Application>Microsoft Office PowerPoint</Application>
  <PresentationFormat>On-screen Show (4:3)</PresentationFormat>
  <Paragraphs>43</Paragraphs>
  <Slides>5</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vt:i4>
      </vt:variant>
    </vt:vector>
  </HeadingPairs>
  <TitlesOfParts>
    <vt:vector size="11" baseType="lpstr">
      <vt:lpstr>Arial</vt:lpstr>
      <vt:lpstr>Arial Black</vt:lpstr>
      <vt:lpstr>Calibri</vt:lpstr>
      <vt:lpstr>Calibri Light</vt:lpstr>
      <vt:lpstr>Office Theme</vt:lpstr>
      <vt:lpstr>2_Office Theme</vt:lpstr>
      <vt:lpstr>PowerPoint Presentation</vt:lpstr>
      <vt:lpstr>PowerPoint Presentation</vt:lpstr>
      <vt:lpstr>PowerPoint Presentation</vt:lpstr>
      <vt:lpstr>PowerPoint Presentation</vt:lpstr>
      <vt:lpstr>PowerPoint Presentation</vt:lpstr>
    </vt:vector>
  </TitlesOfParts>
  <Company>Penn State University - College of Engineering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Bloser</dc:creator>
  <cp:lastModifiedBy>Corradini, Kenneth Joseph</cp:lastModifiedBy>
  <cp:revision>302</cp:revision>
  <cp:lastPrinted>2019-04-03T18:47:20Z</cp:lastPrinted>
  <dcterms:created xsi:type="dcterms:W3CDTF">2018-03-07T13:49:30Z</dcterms:created>
  <dcterms:modified xsi:type="dcterms:W3CDTF">2020-05-07T14:02:27Z</dcterms:modified>
</cp:coreProperties>
</file>