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89" r:id="rId6"/>
    <p:sldMasterId id="2147483705" r:id="rId7"/>
    <p:sldMasterId id="2147483718" r:id="rId8"/>
    <p:sldMasterId id="2147483730" r:id="rId9"/>
    <p:sldMasterId id="2147483746" r:id="rId10"/>
    <p:sldMasterId id="2147483761" r:id="rId11"/>
    <p:sldMasterId id="2147483775" r:id="rId12"/>
  </p:sldMasterIdLst>
  <p:notesMasterIdLst>
    <p:notesMasterId r:id="rId104"/>
  </p:notesMasterIdLst>
  <p:sldIdLst>
    <p:sldId id="313" r:id="rId13"/>
    <p:sldId id="1698" r:id="rId14"/>
    <p:sldId id="934" r:id="rId15"/>
    <p:sldId id="1111" r:id="rId16"/>
    <p:sldId id="650" r:id="rId17"/>
    <p:sldId id="1058" r:id="rId18"/>
    <p:sldId id="776" r:id="rId19"/>
    <p:sldId id="654" r:id="rId20"/>
    <p:sldId id="655" r:id="rId21"/>
    <p:sldId id="1116" r:id="rId22"/>
    <p:sldId id="1117" r:id="rId23"/>
    <p:sldId id="1118" r:id="rId24"/>
    <p:sldId id="1119" r:id="rId25"/>
    <p:sldId id="1122" r:id="rId26"/>
    <p:sldId id="1382" r:id="rId27"/>
    <p:sldId id="1383" r:id="rId28"/>
    <p:sldId id="1384" r:id="rId29"/>
    <p:sldId id="1123" r:id="rId30"/>
    <p:sldId id="1253" r:id="rId31"/>
    <p:sldId id="1254" r:id="rId32"/>
    <p:sldId id="274" r:id="rId33"/>
    <p:sldId id="1112" r:id="rId34"/>
    <p:sldId id="1110" r:id="rId35"/>
    <p:sldId id="1084" r:id="rId36"/>
    <p:sldId id="1124" r:id="rId37"/>
    <p:sldId id="1043" r:id="rId38"/>
    <p:sldId id="1127" r:id="rId39"/>
    <p:sldId id="1085" r:id="rId40"/>
    <p:sldId id="1083" r:id="rId41"/>
    <p:sldId id="1126" r:id="rId42"/>
    <p:sldId id="1710" r:id="rId43"/>
    <p:sldId id="1125" r:id="rId44"/>
    <p:sldId id="1255" r:id="rId45"/>
    <p:sldId id="1686" r:id="rId46"/>
    <p:sldId id="1688" r:id="rId47"/>
    <p:sldId id="1385" r:id="rId48"/>
    <p:sldId id="648" r:id="rId49"/>
    <p:sldId id="649" r:id="rId50"/>
    <p:sldId id="1263" r:id="rId51"/>
    <p:sldId id="651" r:id="rId52"/>
    <p:sldId id="652" r:id="rId53"/>
    <p:sldId id="653" r:id="rId54"/>
    <p:sldId id="1264" r:id="rId55"/>
    <p:sldId id="1265" r:id="rId56"/>
    <p:sldId id="804" r:id="rId57"/>
    <p:sldId id="656" r:id="rId58"/>
    <p:sldId id="657" r:id="rId59"/>
    <p:sldId id="1701" r:id="rId60"/>
    <p:sldId id="1706" r:id="rId61"/>
    <p:sldId id="1703" r:id="rId62"/>
    <p:sldId id="1702" r:id="rId63"/>
    <p:sldId id="1704" r:id="rId64"/>
    <p:sldId id="1705" r:id="rId65"/>
    <p:sldId id="1707" r:id="rId66"/>
    <p:sldId id="1708" r:id="rId67"/>
    <p:sldId id="1697" r:id="rId68"/>
    <p:sldId id="1380" r:id="rId69"/>
    <p:sldId id="1696" r:id="rId70"/>
    <p:sldId id="1694" r:id="rId71"/>
    <p:sldId id="1256" r:id="rId72"/>
    <p:sldId id="1695" r:id="rId73"/>
    <p:sldId id="1266" r:id="rId74"/>
    <p:sldId id="1268" r:id="rId75"/>
    <p:sldId id="1092" r:id="rId76"/>
    <p:sldId id="1272" r:id="rId77"/>
    <p:sldId id="1273" r:id="rId78"/>
    <p:sldId id="1045" r:id="rId79"/>
    <p:sldId id="1270" r:id="rId80"/>
    <p:sldId id="1271" r:id="rId81"/>
    <p:sldId id="1269" r:id="rId82"/>
    <p:sldId id="933" r:id="rId83"/>
    <p:sldId id="911" r:id="rId84"/>
    <p:sldId id="912" r:id="rId85"/>
    <p:sldId id="913" r:id="rId86"/>
    <p:sldId id="914" r:id="rId87"/>
    <p:sldId id="915" r:id="rId88"/>
    <p:sldId id="916" r:id="rId89"/>
    <p:sldId id="918" r:id="rId90"/>
    <p:sldId id="919" r:id="rId91"/>
    <p:sldId id="923" r:id="rId92"/>
    <p:sldId id="1691" r:id="rId93"/>
    <p:sldId id="1692" r:id="rId94"/>
    <p:sldId id="1699" r:id="rId95"/>
    <p:sldId id="1700" r:id="rId96"/>
    <p:sldId id="1379" r:id="rId97"/>
    <p:sldId id="639" r:id="rId98"/>
    <p:sldId id="708" r:id="rId99"/>
    <p:sldId id="703" r:id="rId100"/>
    <p:sldId id="704" r:id="rId101"/>
    <p:sldId id="706" r:id="rId102"/>
    <p:sldId id="707" r:id="rId103"/>
  </p:sldIdLst>
  <p:sldSz cx="9144000" cy="6858000" type="screen4x3"/>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465D9F-0D1B-5BB6-B67A-7CD936DA039A}" name="Eric" initials="E" userId="S::ehc111@psu.edu::99c26ff0-7dd4-49ce-b69e-2babe5f78e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9900"/>
    <a:srgbClr val="CCFFCC"/>
    <a:srgbClr val="FFFFFF"/>
    <a:srgbClr val="66FFFF"/>
    <a:srgbClr val="737373"/>
    <a:srgbClr val="B5BABF"/>
    <a:srgbClr val="AAAFB5"/>
    <a:srgbClr val="A7AAB1"/>
    <a:srgbClr val="C0C4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4FAFA7-8F29-4355-9337-79A684835B0D}" v="155" dt="2023-09-14T20:29:06.1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92393" autoAdjust="0"/>
  </p:normalViewPr>
  <p:slideViewPr>
    <p:cSldViewPr snapToGrid="0">
      <p:cViewPr varScale="1">
        <p:scale>
          <a:sx n="83" d="100"/>
          <a:sy n="83" d="100"/>
        </p:scale>
        <p:origin x="1222"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07" Type="http://schemas.openxmlformats.org/officeDocument/2006/relationships/theme" Target="theme/theme1.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tableStyles" Target="tableStyles.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microsoft.com/office/2015/10/relationships/revisionInfo" Target="revisionInfo.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microsoft.com/office/2018/10/relationships/authors" Target="author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0"/>
            <a:ext cx="4160520" cy="367030"/>
          </a:xfrm>
          <a:prstGeom prst="rect">
            <a:avLst/>
          </a:prstGeom>
        </p:spPr>
        <p:txBody>
          <a:bodyPr vert="horz" lIns="96661" tIns="48331" rIns="96661" bIns="48331" rtlCol="0"/>
          <a:lstStyle>
            <a:lvl1pPr algn="r">
              <a:defRPr sz="1300"/>
            </a:lvl1pPr>
          </a:lstStyle>
          <a:p>
            <a:fld id="{5A1E788E-B322-446F-AA16-F07641C7724D}" type="datetimeFigureOut">
              <a:rPr lang="en-US" smtClean="0"/>
              <a:t>2/15/2024</a:t>
            </a:fld>
            <a:endParaRPr lang="en-US"/>
          </a:p>
        </p:txBody>
      </p:sp>
      <p:sp>
        <p:nvSpPr>
          <p:cNvPr id="4" name="Slide Image Placeholder 3"/>
          <p:cNvSpPr>
            <a:spLocks noGrp="1" noRot="1" noChangeAspect="1"/>
          </p:cNvSpPr>
          <p:nvPr>
            <p:ph type="sldImg" idx="2"/>
          </p:nvPr>
        </p:nvSpPr>
        <p:spPr>
          <a:xfrm>
            <a:off x="3154363" y="914400"/>
            <a:ext cx="3292475" cy="246856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520440"/>
            <a:ext cx="7680960" cy="288036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61" tIns="48331" rIns="96661" bIns="48331" rtlCol="0" anchor="b"/>
          <a:lstStyle>
            <a:lvl1pPr algn="r">
              <a:defRPr sz="1300"/>
            </a:lvl1pPr>
          </a:lstStyle>
          <a:p>
            <a:fld id="{6201DC7E-0E27-44BB-8E4B-194FBB5E191C}" type="slidenum">
              <a:rPr lang="en-US" smtClean="0"/>
              <a:t>‹#›</a:t>
            </a:fld>
            <a:endParaRPr lang="en-US"/>
          </a:p>
        </p:txBody>
      </p:sp>
    </p:spTree>
    <p:extLst>
      <p:ext uri="{BB962C8B-B14F-4D97-AF65-F5344CB8AC3E}">
        <p14:creationId xmlns:p14="http://schemas.microsoft.com/office/powerpoint/2010/main" val="1595903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66612" fontAlgn="base">
              <a:spcBef>
                <a:spcPct val="0"/>
              </a:spcBef>
              <a:spcAft>
                <a:spcPct val="0"/>
              </a:spcAft>
              <a:defRPr/>
            </a:pPr>
            <a:fld id="{AB4AA6C0-2914-43FD-A0A8-5E0934AAC6D3}" type="slidenum">
              <a:rPr lang="en-US">
                <a:solidFill>
                  <a:prstClr val="black"/>
                </a:solidFill>
                <a:latin typeface="Calibri" panose="020F0502020204030204" pitchFamily="34" charset="0"/>
              </a:rPr>
              <a:pPr defTabSz="966612" fontAlgn="base">
                <a:spcBef>
                  <a:spcPct val="0"/>
                </a:spcBef>
                <a:spcAft>
                  <a:spcPct val="0"/>
                </a:spcAft>
                <a:defRPr/>
              </a:pPr>
              <a:t>1</a:t>
            </a:fld>
            <a:endParaRPr lang="en-US">
              <a:solidFill>
                <a:prstClr val="black"/>
              </a:solidFill>
              <a:latin typeface="Calibri" panose="020F0502020204030204" pitchFamily="34"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p:txBody>
          <a:bodyPr/>
          <a:lstStyle/>
          <a:p>
            <a:r>
              <a:rPr lang="en-US" i="1"/>
              <a:t>Show Quickly</a:t>
            </a:r>
          </a:p>
          <a:p>
            <a:endParaRPr lang="en-US"/>
          </a:p>
        </p:txBody>
      </p:sp>
    </p:spTree>
    <p:extLst>
      <p:ext uri="{BB962C8B-B14F-4D97-AF65-F5344CB8AC3E}">
        <p14:creationId xmlns:p14="http://schemas.microsoft.com/office/powerpoint/2010/main" val="1246168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91A46F25-5FCC-439D-A469-2180B0DE9E44}" type="slidenum">
              <a:rPr lang="en-US">
                <a:solidFill>
                  <a:srgbClr val="000000"/>
                </a:solidFill>
                <a:latin typeface="Calibri" panose="020F0502020204030204" pitchFamily="34" charset="0"/>
              </a:rPr>
              <a:pPr defTabSz="966612" fontAlgn="base">
                <a:spcBef>
                  <a:spcPct val="0"/>
                </a:spcBef>
                <a:spcAft>
                  <a:spcPct val="0"/>
                </a:spcAft>
                <a:defRPr/>
              </a:pPr>
              <a:t>10</a:t>
            </a:fld>
            <a:endParaRPr lang="en-US">
              <a:solidFill>
                <a:srgbClr val="000000"/>
              </a:solidFill>
              <a:latin typeface="Calibri" panose="020F0502020204030204" pitchFamily="34" charset="0"/>
            </a:endParaRPr>
          </a:p>
        </p:txBody>
      </p:sp>
      <p:sp>
        <p:nvSpPr>
          <p:cNvPr id="308227" name="Rectangle 2"/>
          <p:cNvSpPr>
            <a:spLocks noGrp="1" noRot="1" noChangeAspect="1" noChangeArrowheads="1" noTextEdit="1"/>
          </p:cNvSpPr>
          <p:nvPr>
            <p:ph type="sldImg"/>
          </p:nvPr>
        </p:nvSpPr>
        <p:spPr>
          <a:xfrm>
            <a:off x="3154363" y="914400"/>
            <a:ext cx="3292475" cy="2468563"/>
          </a:xfrm>
          <a:ln/>
        </p:spPr>
      </p:sp>
      <p:sp>
        <p:nvSpPr>
          <p:cNvPr id="308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92653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91A46F25-5FCC-439D-A469-2180B0DE9E44}" type="slidenum">
              <a:rPr lang="en-US">
                <a:solidFill>
                  <a:srgbClr val="000000"/>
                </a:solidFill>
                <a:latin typeface="Calibri" panose="020F0502020204030204" pitchFamily="34" charset="0"/>
              </a:rPr>
              <a:pPr defTabSz="966612" fontAlgn="base">
                <a:spcBef>
                  <a:spcPct val="0"/>
                </a:spcBef>
                <a:spcAft>
                  <a:spcPct val="0"/>
                </a:spcAft>
                <a:defRPr/>
              </a:pPr>
              <a:t>11</a:t>
            </a:fld>
            <a:endParaRPr lang="en-US">
              <a:solidFill>
                <a:srgbClr val="000000"/>
              </a:solidFill>
              <a:latin typeface="Calibri" panose="020F0502020204030204" pitchFamily="34" charset="0"/>
            </a:endParaRPr>
          </a:p>
        </p:txBody>
      </p:sp>
      <p:sp>
        <p:nvSpPr>
          <p:cNvPr id="308227" name="Rectangle 2"/>
          <p:cNvSpPr>
            <a:spLocks noGrp="1" noRot="1" noChangeAspect="1" noChangeArrowheads="1" noTextEdit="1"/>
          </p:cNvSpPr>
          <p:nvPr>
            <p:ph type="sldImg"/>
          </p:nvPr>
        </p:nvSpPr>
        <p:spPr>
          <a:xfrm>
            <a:off x="3154363" y="914400"/>
            <a:ext cx="3292475" cy="2468563"/>
          </a:xfrm>
          <a:ln/>
        </p:spPr>
      </p:sp>
      <p:sp>
        <p:nvSpPr>
          <p:cNvPr id="308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2236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91A46F25-5FCC-439D-A469-2180B0DE9E44}" type="slidenum">
              <a:rPr lang="en-US">
                <a:solidFill>
                  <a:srgbClr val="000000"/>
                </a:solidFill>
                <a:latin typeface="Calibri" panose="020F0502020204030204" pitchFamily="34" charset="0"/>
              </a:rPr>
              <a:pPr defTabSz="966612" fontAlgn="base">
                <a:spcBef>
                  <a:spcPct val="0"/>
                </a:spcBef>
                <a:spcAft>
                  <a:spcPct val="0"/>
                </a:spcAft>
                <a:defRPr/>
              </a:pPr>
              <a:t>12</a:t>
            </a:fld>
            <a:endParaRPr lang="en-US">
              <a:solidFill>
                <a:srgbClr val="000000"/>
              </a:solidFill>
              <a:latin typeface="Calibri" panose="020F0502020204030204" pitchFamily="34" charset="0"/>
            </a:endParaRPr>
          </a:p>
        </p:txBody>
      </p:sp>
      <p:sp>
        <p:nvSpPr>
          <p:cNvPr id="308227" name="Rectangle 2"/>
          <p:cNvSpPr>
            <a:spLocks noGrp="1" noRot="1" noChangeAspect="1" noChangeArrowheads="1" noTextEdit="1"/>
          </p:cNvSpPr>
          <p:nvPr>
            <p:ph type="sldImg"/>
          </p:nvPr>
        </p:nvSpPr>
        <p:spPr>
          <a:xfrm>
            <a:off x="3154363" y="914400"/>
            <a:ext cx="3292475" cy="2468563"/>
          </a:xfrm>
          <a:ln/>
        </p:spPr>
      </p:sp>
      <p:sp>
        <p:nvSpPr>
          <p:cNvPr id="308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49983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91A46F25-5FCC-439D-A469-2180B0DE9E44}" type="slidenum">
              <a:rPr lang="en-US">
                <a:solidFill>
                  <a:srgbClr val="000000"/>
                </a:solidFill>
                <a:latin typeface="Calibri" panose="020F0502020204030204" pitchFamily="34" charset="0"/>
              </a:rPr>
              <a:pPr defTabSz="966612" fontAlgn="base">
                <a:spcBef>
                  <a:spcPct val="0"/>
                </a:spcBef>
                <a:spcAft>
                  <a:spcPct val="0"/>
                </a:spcAft>
                <a:defRPr/>
              </a:pPr>
              <a:t>13</a:t>
            </a:fld>
            <a:endParaRPr lang="en-US">
              <a:solidFill>
                <a:srgbClr val="000000"/>
              </a:solidFill>
              <a:latin typeface="Calibri" panose="020F0502020204030204" pitchFamily="34" charset="0"/>
            </a:endParaRPr>
          </a:p>
        </p:txBody>
      </p:sp>
      <p:sp>
        <p:nvSpPr>
          <p:cNvPr id="308227" name="Rectangle 2"/>
          <p:cNvSpPr>
            <a:spLocks noGrp="1" noRot="1" noChangeAspect="1" noChangeArrowheads="1" noTextEdit="1"/>
          </p:cNvSpPr>
          <p:nvPr>
            <p:ph type="sldImg"/>
          </p:nvPr>
        </p:nvSpPr>
        <p:spPr>
          <a:xfrm>
            <a:off x="3154363" y="914400"/>
            <a:ext cx="3292475" cy="2468563"/>
          </a:xfrm>
          <a:ln/>
        </p:spPr>
      </p:sp>
      <p:sp>
        <p:nvSpPr>
          <p:cNvPr id="308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58706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91A46F25-5FCC-439D-A469-2180B0DE9E44}" type="slidenum">
              <a:rPr lang="en-US">
                <a:solidFill>
                  <a:srgbClr val="000000"/>
                </a:solidFill>
                <a:latin typeface="Calibri" panose="020F0502020204030204" pitchFamily="34" charset="0"/>
              </a:rPr>
              <a:pPr defTabSz="966612" fontAlgn="base">
                <a:spcBef>
                  <a:spcPct val="0"/>
                </a:spcBef>
                <a:spcAft>
                  <a:spcPct val="0"/>
                </a:spcAft>
                <a:defRPr/>
              </a:pPr>
              <a:t>14</a:t>
            </a:fld>
            <a:endParaRPr lang="en-US">
              <a:solidFill>
                <a:srgbClr val="000000"/>
              </a:solidFill>
              <a:latin typeface="Calibri" panose="020F0502020204030204" pitchFamily="34" charset="0"/>
            </a:endParaRPr>
          </a:p>
        </p:txBody>
      </p:sp>
      <p:sp>
        <p:nvSpPr>
          <p:cNvPr id="308227" name="Rectangle 2"/>
          <p:cNvSpPr>
            <a:spLocks noGrp="1" noRot="1" noChangeAspect="1" noChangeArrowheads="1" noTextEdit="1"/>
          </p:cNvSpPr>
          <p:nvPr>
            <p:ph type="sldImg"/>
          </p:nvPr>
        </p:nvSpPr>
        <p:spPr>
          <a:xfrm>
            <a:off x="3154363" y="914400"/>
            <a:ext cx="3292475" cy="2468563"/>
          </a:xfrm>
          <a:ln/>
        </p:spPr>
      </p:sp>
      <p:sp>
        <p:nvSpPr>
          <p:cNvPr id="308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86176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91A46F25-5FCC-439D-A469-2180B0DE9E44}" type="slidenum">
              <a:rPr lang="en-US">
                <a:solidFill>
                  <a:srgbClr val="000000"/>
                </a:solidFill>
                <a:latin typeface="Calibri" panose="020F0502020204030204" pitchFamily="34" charset="0"/>
              </a:rPr>
              <a:pPr defTabSz="966612" fontAlgn="base">
                <a:spcBef>
                  <a:spcPct val="0"/>
                </a:spcBef>
                <a:spcAft>
                  <a:spcPct val="0"/>
                </a:spcAft>
                <a:defRPr/>
              </a:pPr>
              <a:t>15</a:t>
            </a:fld>
            <a:endParaRPr lang="en-US">
              <a:solidFill>
                <a:srgbClr val="000000"/>
              </a:solidFill>
              <a:latin typeface="Calibri" panose="020F0502020204030204" pitchFamily="34" charset="0"/>
            </a:endParaRPr>
          </a:p>
        </p:txBody>
      </p:sp>
      <p:sp>
        <p:nvSpPr>
          <p:cNvPr id="308227" name="Rectangle 2"/>
          <p:cNvSpPr>
            <a:spLocks noGrp="1" noRot="1" noChangeAspect="1" noChangeArrowheads="1" noTextEdit="1"/>
          </p:cNvSpPr>
          <p:nvPr>
            <p:ph type="sldImg"/>
          </p:nvPr>
        </p:nvSpPr>
        <p:spPr>
          <a:xfrm>
            <a:off x="3154363" y="914400"/>
            <a:ext cx="3292475" cy="2468563"/>
          </a:xfrm>
          <a:ln/>
        </p:spPr>
      </p:sp>
      <p:sp>
        <p:nvSpPr>
          <p:cNvPr id="308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66380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91A46F25-5FCC-439D-A469-2180B0DE9E44}" type="slidenum">
              <a:rPr lang="en-US">
                <a:solidFill>
                  <a:srgbClr val="000000"/>
                </a:solidFill>
                <a:latin typeface="Calibri" panose="020F0502020204030204" pitchFamily="34" charset="0"/>
              </a:rPr>
              <a:pPr defTabSz="966612" fontAlgn="base">
                <a:spcBef>
                  <a:spcPct val="0"/>
                </a:spcBef>
                <a:spcAft>
                  <a:spcPct val="0"/>
                </a:spcAft>
                <a:defRPr/>
              </a:pPr>
              <a:t>16</a:t>
            </a:fld>
            <a:endParaRPr lang="en-US">
              <a:solidFill>
                <a:srgbClr val="000000"/>
              </a:solidFill>
              <a:latin typeface="Calibri" panose="020F0502020204030204" pitchFamily="34" charset="0"/>
            </a:endParaRPr>
          </a:p>
        </p:txBody>
      </p:sp>
      <p:sp>
        <p:nvSpPr>
          <p:cNvPr id="308227" name="Rectangle 2"/>
          <p:cNvSpPr>
            <a:spLocks noGrp="1" noRot="1" noChangeAspect="1" noChangeArrowheads="1" noTextEdit="1"/>
          </p:cNvSpPr>
          <p:nvPr>
            <p:ph type="sldImg"/>
          </p:nvPr>
        </p:nvSpPr>
        <p:spPr>
          <a:xfrm>
            <a:off x="3154363" y="914400"/>
            <a:ext cx="3292475" cy="2468563"/>
          </a:xfrm>
          <a:ln/>
        </p:spPr>
      </p:sp>
      <p:sp>
        <p:nvSpPr>
          <p:cNvPr id="308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05066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91A46F25-5FCC-439D-A469-2180B0DE9E44}" type="slidenum">
              <a:rPr lang="en-US">
                <a:solidFill>
                  <a:srgbClr val="000000"/>
                </a:solidFill>
                <a:latin typeface="Calibri" panose="020F0502020204030204" pitchFamily="34" charset="0"/>
              </a:rPr>
              <a:pPr defTabSz="966612" fontAlgn="base">
                <a:spcBef>
                  <a:spcPct val="0"/>
                </a:spcBef>
                <a:spcAft>
                  <a:spcPct val="0"/>
                </a:spcAft>
                <a:defRPr/>
              </a:pPr>
              <a:t>17</a:t>
            </a:fld>
            <a:endParaRPr lang="en-US">
              <a:solidFill>
                <a:srgbClr val="000000"/>
              </a:solidFill>
              <a:latin typeface="Calibri" panose="020F0502020204030204" pitchFamily="34" charset="0"/>
            </a:endParaRPr>
          </a:p>
        </p:txBody>
      </p:sp>
      <p:sp>
        <p:nvSpPr>
          <p:cNvPr id="308227" name="Rectangle 2"/>
          <p:cNvSpPr>
            <a:spLocks noGrp="1" noRot="1" noChangeAspect="1" noChangeArrowheads="1" noTextEdit="1"/>
          </p:cNvSpPr>
          <p:nvPr>
            <p:ph type="sldImg"/>
          </p:nvPr>
        </p:nvSpPr>
        <p:spPr>
          <a:xfrm>
            <a:off x="3154363" y="914400"/>
            <a:ext cx="3292475" cy="2468563"/>
          </a:xfrm>
          <a:ln/>
        </p:spPr>
      </p:sp>
      <p:sp>
        <p:nvSpPr>
          <p:cNvPr id="308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9139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8A2A9B5D-7309-42BD-9592-374B3DA8A38B}" type="slidenum">
              <a:rPr lang="en-US" smtClean="0"/>
              <a:pPr/>
              <a:t>18</a:t>
            </a:fld>
            <a:endParaRPr lang="en-US"/>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buFontTx/>
              <a:buChar char="•"/>
            </a:pPr>
            <a:r>
              <a:rPr lang="en-US" b="1"/>
              <a:t>Dig to Desired Width and Depth to Allow For Min. 12” Cover</a:t>
            </a:r>
          </a:p>
          <a:p>
            <a:pPr eaLnBrk="1" hangingPunct="1">
              <a:buFontTx/>
              <a:buChar char="•"/>
            </a:pPr>
            <a:r>
              <a:rPr lang="en-US" b="1"/>
              <a:t>Ensure Minimum 1% Slope</a:t>
            </a:r>
          </a:p>
          <a:p>
            <a:pPr eaLnBrk="1" hangingPunct="1">
              <a:buFontTx/>
              <a:buChar char="•"/>
            </a:pPr>
            <a:r>
              <a:rPr lang="en-US" b="1"/>
              <a:t>Line With Geo-Fab</a:t>
            </a:r>
          </a:p>
          <a:p>
            <a:pPr eaLnBrk="1" hangingPunct="1">
              <a:buFontTx/>
              <a:buChar char="•"/>
            </a:pPr>
            <a:r>
              <a:rPr lang="en-US" b="1"/>
              <a:t>Clean Stone Bedding</a:t>
            </a:r>
          </a:p>
          <a:p>
            <a:pPr eaLnBrk="1" hangingPunct="1">
              <a:buFontTx/>
              <a:buChar char="•"/>
            </a:pPr>
            <a:r>
              <a:rPr lang="en-US" b="1"/>
              <a:t>Lay Pipe</a:t>
            </a:r>
          </a:p>
          <a:p>
            <a:pPr eaLnBrk="1" hangingPunct="1"/>
            <a:endParaRPr lang="en-US" b="1"/>
          </a:p>
          <a:p>
            <a:pPr eaLnBrk="1" hangingPunct="1"/>
            <a:r>
              <a:rPr lang="en-US"/>
              <a:t>The trench was excavated to the desired width, and deep enough to allow for sufficient cover of the completed underdrain.  The backhoe operator made sure their was at least 1% slope, so the drain would </a:t>
            </a:r>
            <a:r>
              <a:rPr lang="en-US" u="sng"/>
              <a:t>drain</a:t>
            </a:r>
            <a:r>
              <a:rPr lang="en-US"/>
              <a:t> .  The trench was then lined with enough geo-fabric to overlap on top.  Clean stone was laid in the bottom as pipe bedding, and the perforated drain pipe was laid on top of the stone.</a:t>
            </a:r>
          </a:p>
          <a:p>
            <a:pPr eaLnBrk="1" hangingPunct="1"/>
            <a:endParaRPr lang="en-US"/>
          </a:p>
          <a:p>
            <a:pPr eaLnBrk="1" hangingPunct="1"/>
            <a:endParaRPr lang="en-US"/>
          </a:p>
        </p:txBody>
      </p:sp>
    </p:spTree>
    <p:extLst>
      <p:ext uri="{BB962C8B-B14F-4D97-AF65-F5344CB8AC3E}">
        <p14:creationId xmlns:p14="http://schemas.microsoft.com/office/powerpoint/2010/main" val="3218128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CD0EB9C3-38B6-42D4-9B1B-80AE49D3E51D}" type="slidenum">
              <a:rPr lang="en-US">
                <a:solidFill>
                  <a:srgbClr val="000000"/>
                </a:solidFill>
                <a:latin typeface="Calibri" panose="020F0502020204030204" pitchFamily="34" charset="0"/>
              </a:rPr>
              <a:pPr defTabSz="966612" fontAlgn="base">
                <a:spcBef>
                  <a:spcPct val="0"/>
                </a:spcBef>
                <a:spcAft>
                  <a:spcPct val="0"/>
                </a:spcAft>
                <a:defRPr/>
              </a:pPr>
              <a:t>22</a:t>
            </a:fld>
            <a:endParaRPr lang="en-US">
              <a:solidFill>
                <a:srgbClr val="000000"/>
              </a:solidFill>
              <a:latin typeface="Calibri" panose="020F0502020204030204" pitchFamily="34" charset="0"/>
            </a:endParaRPr>
          </a:p>
        </p:txBody>
      </p:sp>
      <p:sp>
        <p:nvSpPr>
          <p:cNvPr id="302083" name="Rectangle 2"/>
          <p:cNvSpPr>
            <a:spLocks noGrp="1" noRot="1" noChangeAspect="1" noChangeArrowheads="1" noTextEdit="1"/>
          </p:cNvSpPr>
          <p:nvPr>
            <p:ph type="sldImg"/>
          </p:nvPr>
        </p:nvSpPr>
        <p:spPr>
          <a:xfrm>
            <a:off x="3154363" y="914400"/>
            <a:ext cx="3292475" cy="2468563"/>
          </a:xfrm>
          <a:ln/>
        </p:spPr>
      </p:sp>
      <p:sp>
        <p:nvSpPr>
          <p:cNvPr id="302084" name="Rectangle 3"/>
          <p:cNvSpPr>
            <a:spLocks noGrp="1" noChangeArrowheads="1"/>
          </p:cNvSpPr>
          <p:nvPr>
            <p:ph type="body" idx="1"/>
          </p:nvPr>
        </p:nvSpPr>
        <p:spPr>
          <a:noFill/>
          <a:ln/>
        </p:spPr>
        <p:txBody>
          <a:bodyPr/>
          <a:lstStyle/>
          <a:p>
            <a:pPr eaLnBrk="1" hangingPunct="1"/>
            <a:r>
              <a:rPr lang="en-US" b="1" dirty="0"/>
              <a:t>Consider Underdrains When:</a:t>
            </a:r>
          </a:p>
          <a:p>
            <a:pPr eaLnBrk="1" hangingPunct="1">
              <a:buFontTx/>
              <a:buChar char="•"/>
            </a:pPr>
            <a:r>
              <a:rPr lang="en-US" b="1" dirty="0"/>
              <a:t>Wet Ditches, Banks, Spots in Road</a:t>
            </a:r>
          </a:p>
          <a:p>
            <a:pPr eaLnBrk="1" hangingPunct="1">
              <a:buFontTx/>
              <a:buChar char="•"/>
            </a:pPr>
            <a:r>
              <a:rPr lang="en-US" b="1" dirty="0"/>
              <a:t>Dry Bank and Remove Lubrication</a:t>
            </a:r>
          </a:p>
          <a:p>
            <a:pPr eaLnBrk="1" hangingPunct="1"/>
            <a:endParaRPr lang="en-US" dirty="0"/>
          </a:p>
          <a:p>
            <a:pPr eaLnBrk="1" hangingPunct="1"/>
            <a:r>
              <a:rPr lang="en-US" dirty="0"/>
              <a:t>Consider an Underdrain when you see perpetually wet ditches and banks along the road.  They can even be installed under the cartway to dry out problem wet spots.  When you dry out wet ditches and drain wet banks, you remove lubrication from the equation and make your banks more stable.   </a:t>
            </a:r>
          </a:p>
          <a:p>
            <a:pPr eaLnBrk="1" hangingPunct="1"/>
            <a:endParaRPr lang="en-US" dirty="0"/>
          </a:p>
        </p:txBody>
      </p:sp>
    </p:spTree>
    <p:extLst>
      <p:ext uri="{BB962C8B-B14F-4D97-AF65-F5344CB8AC3E}">
        <p14:creationId xmlns:p14="http://schemas.microsoft.com/office/powerpoint/2010/main" val="779008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C</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2</a:t>
            </a:fld>
            <a:endParaRPr lang="en-US" sz="1400">
              <a:solidFill>
                <a:prstClr val="black"/>
              </a:solidFill>
              <a:latin typeface="Calibri"/>
            </a:endParaRPr>
          </a:p>
        </p:txBody>
      </p:sp>
    </p:spTree>
    <p:extLst>
      <p:ext uri="{BB962C8B-B14F-4D97-AF65-F5344CB8AC3E}">
        <p14:creationId xmlns:p14="http://schemas.microsoft.com/office/powerpoint/2010/main" val="4279134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CD0EB9C3-38B6-42D4-9B1B-80AE49D3E51D}" type="slidenum">
              <a:rPr lang="en-US">
                <a:solidFill>
                  <a:srgbClr val="000000"/>
                </a:solidFill>
                <a:latin typeface="Calibri" panose="020F0502020204030204" pitchFamily="34" charset="0"/>
              </a:rPr>
              <a:pPr defTabSz="966612" fontAlgn="base">
                <a:spcBef>
                  <a:spcPct val="0"/>
                </a:spcBef>
                <a:spcAft>
                  <a:spcPct val="0"/>
                </a:spcAft>
                <a:defRPr/>
              </a:pPr>
              <a:t>23</a:t>
            </a:fld>
            <a:endParaRPr lang="en-US">
              <a:solidFill>
                <a:srgbClr val="000000"/>
              </a:solidFill>
              <a:latin typeface="Calibri" panose="020F0502020204030204" pitchFamily="34" charset="0"/>
            </a:endParaRPr>
          </a:p>
        </p:txBody>
      </p:sp>
      <p:sp>
        <p:nvSpPr>
          <p:cNvPr id="302083" name="Rectangle 2"/>
          <p:cNvSpPr>
            <a:spLocks noGrp="1" noRot="1" noChangeAspect="1" noChangeArrowheads="1" noTextEdit="1"/>
          </p:cNvSpPr>
          <p:nvPr>
            <p:ph type="sldImg"/>
          </p:nvPr>
        </p:nvSpPr>
        <p:spPr>
          <a:xfrm>
            <a:off x="3154363" y="914400"/>
            <a:ext cx="3292475" cy="2468563"/>
          </a:xfrm>
          <a:ln/>
        </p:spPr>
      </p:sp>
      <p:sp>
        <p:nvSpPr>
          <p:cNvPr id="302084" name="Rectangle 3"/>
          <p:cNvSpPr>
            <a:spLocks noGrp="1" noChangeArrowheads="1"/>
          </p:cNvSpPr>
          <p:nvPr>
            <p:ph type="body" idx="1"/>
          </p:nvPr>
        </p:nvSpPr>
        <p:spPr>
          <a:noFill/>
          <a:ln/>
        </p:spPr>
        <p:txBody>
          <a:bodyPr/>
          <a:lstStyle/>
          <a:p>
            <a:pPr eaLnBrk="1" hangingPunct="1"/>
            <a:r>
              <a:rPr lang="en-US" b="1"/>
              <a:t>Consider Underdrains When:</a:t>
            </a:r>
          </a:p>
          <a:p>
            <a:pPr eaLnBrk="1" hangingPunct="1">
              <a:buFontTx/>
              <a:buChar char="•"/>
            </a:pPr>
            <a:r>
              <a:rPr lang="en-US" b="1"/>
              <a:t>Wet Ditches, Banks, Spots in Road</a:t>
            </a:r>
          </a:p>
          <a:p>
            <a:pPr eaLnBrk="1" hangingPunct="1">
              <a:buFontTx/>
              <a:buChar char="•"/>
            </a:pPr>
            <a:r>
              <a:rPr lang="en-US" b="1"/>
              <a:t>Dry Bank and Remove Lubrication</a:t>
            </a:r>
          </a:p>
          <a:p>
            <a:pPr eaLnBrk="1" hangingPunct="1"/>
            <a:endParaRPr lang="en-US"/>
          </a:p>
          <a:p>
            <a:pPr eaLnBrk="1" hangingPunct="1"/>
            <a:r>
              <a:rPr lang="en-US"/>
              <a:t>Consider an Underdrain when you see perpetually wet ditches and banks along the road.  They can even be installed under the cartway to dry out problem wet spots.  When you dry out wet ditches and drain wet banks, you remove lubrication from the equation and make your banks more stable.   </a:t>
            </a:r>
          </a:p>
          <a:p>
            <a:pPr eaLnBrk="1" hangingPunct="1"/>
            <a:endParaRPr lang="en-US"/>
          </a:p>
        </p:txBody>
      </p:sp>
    </p:spTree>
    <p:extLst>
      <p:ext uri="{BB962C8B-B14F-4D97-AF65-F5344CB8AC3E}">
        <p14:creationId xmlns:p14="http://schemas.microsoft.com/office/powerpoint/2010/main" val="433230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A</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24</a:t>
            </a:fld>
            <a:endParaRPr lang="en-US" sz="1400">
              <a:solidFill>
                <a:prstClr val="black"/>
              </a:solidFill>
              <a:latin typeface="Calibri"/>
            </a:endParaRPr>
          </a:p>
        </p:txBody>
      </p:sp>
    </p:spTree>
    <p:extLst>
      <p:ext uri="{BB962C8B-B14F-4D97-AF65-F5344CB8AC3E}">
        <p14:creationId xmlns:p14="http://schemas.microsoft.com/office/powerpoint/2010/main" val="2596623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CD0EB9C3-38B6-42D4-9B1B-80AE49D3E51D}" type="slidenum">
              <a:rPr lang="en-US">
                <a:solidFill>
                  <a:srgbClr val="000000"/>
                </a:solidFill>
                <a:latin typeface="Calibri" panose="020F0502020204030204" pitchFamily="34" charset="0"/>
              </a:rPr>
              <a:pPr defTabSz="966612" fontAlgn="base">
                <a:spcBef>
                  <a:spcPct val="0"/>
                </a:spcBef>
                <a:spcAft>
                  <a:spcPct val="0"/>
                </a:spcAft>
                <a:defRPr/>
              </a:pPr>
              <a:t>25</a:t>
            </a:fld>
            <a:endParaRPr lang="en-US">
              <a:solidFill>
                <a:srgbClr val="000000"/>
              </a:solidFill>
              <a:latin typeface="Calibri" panose="020F0502020204030204" pitchFamily="34" charset="0"/>
            </a:endParaRPr>
          </a:p>
        </p:txBody>
      </p:sp>
      <p:sp>
        <p:nvSpPr>
          <p:cNvPr id="302083" name="Rectangle 2"/>
          <p:cNvSpPr>
            <a:spLocks noGrp="1" noRot="1" noChangeAspect="1" noChangeArrowheads="1" noTextEdit="1"/>
          </p:cNvSpPr>
          <p:nvPr>
            <p:ph type="sldImg"/>
          </p:nvPr>
        </p:nvSpPr>
        <p:spPr>
          <a:xfrm>
            <a:off x="3154363" y="914400"/>
            <a:ext cx="3292475" cy="2468563"/>
          </a:xfrm>
          <a:ln/>
        </p:spPr>
      </p:sp>
      <p:sp>
        <p:nvSpPr>
          <p:cNvPr id="302084" name="Rectangle 3"/>
          <p:cNvSpPr>
            <a:spLocks noGrp="1" noChangeArrowheads="1"/>
          </p:cNvSpPr>
          <p:nvPr>
            <p:ph type="body" idx="1"/>
          </p:nvPr>
        </p:nvSpPr>
        <p:spPr>
          <a:noFill/>
          <a:ln/>
        </p:spPr>
        <p:txBody>
          <a:bodyPr/>
          <a:lstStyle/>
          <a:p>
            <a:pPr eaLnBrk="1" hangingPunct="1"/>
            <a:r>
              <a:rPr lang="en-US" b="1"/>
              <a:t>Consider Underdrains When:</a:t>
            </a:r>
          </a:p>
          <a:p>
            <a:pPr eaLnBrk="1" hangingPunct="1">
              <a:buFontTx/>
              <a:buChar char="•"/>
            </a:pPr>
            <a:r>
              <a:rPr lang="en-US" b="1"/>
              <a:t>Wet Ditches, Banks, Spots in Road</a:t>
            </a:r>
          </a:p>
          <a:p>
            <a:pPr eaLnBrk="1" hangingPunct="1">
              <a:buFontTx/>
              <a:buChar char="•"/>
            </a:pPr>
            <a:r>
              <a:rPr lang="en-US" b="1"/>
              <a:t>Dry Bank and Remove Lubrication</a:t>
            </a:r>
          </a:p>
          <a:p>
            <a:pPr eaLnBrk="1" hangingPunct="1"/>
            <a:endParaRPr lang="en-US"/>
          </a:p>
          <a:p>
            <a:pPr eaLnBrk="1" hangingPunct="1"/>
            <a:r>
              <a:rPr lang="en-US"/>
              <a:t>Consider an Underdrain when you see perpetually wet ditches and banks along the road.  They can even be installed under the cartway to dry out problem wet spots.  When you dry out wet ditches and drain wet banks, you remove lubrication from the equation and make your banks more stable.   </a:t>
            </a:r>
          </a:p>
          <a:p>
            <a:pPr eaLnBrk="1" hangingPunct="1"/>
            <a:endParaRPr lang="en-US"/>
          </a:p>
        </p:txBody>
      </p:sp>
    </p:spTree>
    <p:extLst>
      <p:ext uri="{BB962C8B-B14F-4D97-AF65-F5344CB8AC3E}">
        <p14:creationId xmlns:p14="http://schemas.microsoft.com/office/powerpoint/2010/main" val="4270966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a:t>Project D</a:t>
            </a:r>
            <a:endParaRPr lang="en-US" dirty="0"/>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26</a:t>
            </a:fld>
            <a:endParaRPr lang="en-US" sz="1400">
              <a:solidFill>
                <a:prstClr val="black"/>
              </a:solidFill>
              <a:latin typeface="Calibri"/>
            </a:endParaRPr>
          </a:p>
        </p:txBody>
      </p:sp>
    </p:spTree>
    <p:extLst>
      <p:ext uri="{BB962C8B-B14F-4D97-AF65-F5344CB8AC3E}">
        <p14:creationId xmlns:p14="http://schemas.microsoft.com/office/powerpoint/2010/main" val="1845084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A</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27</a:t>
            </a:fld>
            <a:endParaRPr lang="en-US" sz="1400">
              <a:solidFill>
                <a:prstClr val="black"/>
              </a:solidFill>
              <a:latin typeface="Calibri"/>
            </a:endParaRPr>
          </a:p>
        </p:txBody>
      </p:sp>
    </p:spTree>
    <p:extLst>
      <p:ext uri="{BB962C8B-B14F-4D97-AF65-F5344CB8AC3E}">
        <p14:creationId xmlns:p14="http://schemas.microsoft.com/office/powerpoint/2010/main" val="3918680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A</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28</a:t>
            </a:fld>
            <a:endParaRPr lang="en-US" sz="1400">
              <a:solidFill>
                <a:prstClr val="black"/>
              </a:solidFill>
              <a:latin typeface="Calibri"/>
            </a:endParaRPr>
          </a:p>
        </p:txBody>
      </p:sp>
    </p:spTree>
    <p:extLst>
      <p:ext uri="{BB962C8B-B14F-4D97-AF65-F5344CB8AC3E}">
        <p14:creationId xmlns:p14="http://schemas.microsoft.com/office/powerpoint/2010/main" val="637789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A</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29</a:t>
            </a:fld>
            <a:endParaRPr lang="en-US" sz="1400">
              <a:solidFill>
                <a:prstClr val="black"/>
              </a:solidFill>
              <a:latin typeface="Calibri"/>
            </a:endParaRPr>
          </a:p>
        </p:txBody>
      </p:sp>
    </p:spTree>
    <p:extLst>
      <p:ext uri="{BB962C8B-B14F-4D97-AF65-F5344CB8AC3E}">
        <p14:creationId xmlns:p14="http://schemas.microsoft.com/office/powerpoint/2010/main" val="1962927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CD0EB9C3-38B6-42D4-9B1B-80AE49D3E51D}" type="slidenum">
              <a:rPr lang="en-US">
                <a:solidFill>
                  <a:srgbClr val="000000"/>
                </a:solidFill>
                <a:latin typeface="Calibri" panose="020F0502020204030204" pitchFamily="34" charset="0"/>
              </a:rPr>
              <a:pPr defTabSz="966612" fontAlgn="base">
                <a:spcBef>
                  <a:spcPct val="0"/>
                </a:spcBef>
                <a:spcAft>
                  <a:spcPct val="0"/>
                </a:spcAft>
                <a:defRPr/>
              </a:pPr>
              <a:t>30</a:t>
            </a:fld>
            <a:endParaRPr lang="en-US">
              <a:solidFill>
                <a:srgbClr val="000000"/>
              </a:solidFill>
              <a:latin typeface="Calibri" panose="020F0502020204030204" pitchFamily="34" charset="0"/>
            </a:endParaRPr>
          </a:p>
        </p:txBody>
      </p:sp>
      <p:sp>
        <p:nvSpPr>
          <p:cNvPr id="302083" name="Rectangle 2"/>
          <p:cNvSpPr>
            <a:spLocks noGrp="1" noRot="1" noChangeAspect="1" noChangeArrowheads="1" noTextEdit="1"/>
          </p:cNvSpPr>
          <p:nvPr>
            <p:ph type="sldImg"/>
          </p:nvPr>
        </p:nvSpPr>
        <p:spPr>
          <a:xfrm>
            <a:off x="3154363" y="914400"/>
            <a:ext cx="3292475" cy="2468563"/>
          </a:xfrm>
          <a:ln/>
        </p:spPr>
      </p:sp>
      <p:sp>
        <p:nvSpPr>
          <p:cNvPr id="302084" name="Rectangle 3"/>
          <p:cNvSpPr>
            <a:spLocks noGrp="1" noChangeArrowheads="1"/>
          </p:cNvSpPr>
          <p:nvPr>
            <p:ph type="body" idx="1"/>
          </p:nvPr>
        </p:nvSpPr>
        <p:spPr>
          <a:noFill/>
          <a:ln/>
        </p:spPr>
        <p:txBody>
          <a:bodyPr/>
          <a:lstStyle/>
          <a:p>
            <a:pPr eaLnBrk="1" hangingPunct="1"/>
            <a:r>
              <a:rPr lang="en-US" b="1"/>
              <a:t>Consider Underdrains When:</a:t>
            </a:r>
          </a:p>
          <a:p>
            <a:pPr eaLnBrk="1" hangingPunct="1">
              <a:buFontTx/>
              <a:buChar char="•"/>
            </a:pPr>
            <a:r>
              <a:rPr lang="en-US" b="1"/>
              <a:t>Wet Ditches, Banks, Spots in Road</a:t>
            </a:r>
          </a:p>
          <a:p>
            <a:pPr eaLnBrk="1" hangingPunct="1">
              <a:buFontTx/>
              <a:buChar char="•"/>
            </a:pPr>
            <a:r>
              <a:rPr lang="en-US" b="1"/>
              <a:t>Dry Bank and Remove Lubrication</a:t>
            </a:r>
          </a:p>
          <a:p>
            <a:pPr eaLnBrk="1" hangingPunct="1"/>
            <a:endParaRPr lang="en-US"/>
          </a:p>
          <a:p>
            <a:pPr eaLnBrk="1" hangingPunct="1"/>
            <a:r>
              <a:rPr lang="en-US"/>
              <a:t>Consider an Underdrain when you see perpetually wet ditches and banks along the road.  They can even be installed under the cartway to dry out problem wet spots.  When you dry out wet ditches and drain wet banks, you remove lubrication from the equation and make your banks more stable.   </a:t>
            </a:r>
          </a:p>
          <a:p>
            <a:pPr eaLnBrk="1" hangingPunct="1"/>
            <a:endParaRPr lang="en-US"/>
          </a:p>
        </p:txBody>
      </p:sp>
    </p:spTree>
    <p:extLst>
      <p:ext uri="{BB962C8B-B14F-4D97-AF65-F5344CB8AC3E}">
        <p14:creationId xmlns:p14="http://schemas.microsoft.com/office/powerpoint/2010/main" val="190686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5DE31-FA08-436E-65AD-555B72C9F1B7}"/>
            </a:ext>
          </a:extLst>
        </p:cNvPr>
        <p:cNvGrpSpPr/>
        <p:nvPr/>
      </p:nvGrpSpPr>
      <p:grpSpPr>
        <a:xfrm>
          <a:off x="0" y="0"/>
          <a:ext cx="0" cy="0"/>
          <a:chOff x="0" y="0"/>
          <a:chExt cx="0" cy="0"/>
        </a:xfrm>
      </p:grpSpPr>
      <p:sp>
        <p:nvSpPr>
          <p:cNvPr id="302082" name="Rectangle 7">
            <a:extLst>
              <a:ext uri="{FF2B5EF4-FFF2-40B4-BE49-F238E27FC236}">
                <a16:creationId xmlns:a16="http://schemas.microsoft.com/office/drawing/2014/main" id="{89F2A542-2E2F-4226-CB53-1BCE6930AECB}"/>
              </a:ext>
            </a:extLst>
          </p:cNvPr>
          <p:cNvSpPr>
            <a:spLocks noGrp="1" noChangeArrowheads="1"/>
          </p:cNvSpPr>
          <p:nvPr>
            <p:ph type="sldNum" sz="quarter" idx="5"/>
          </p:nvPr>
        </p:nvSpPr>
        <p:spPr>
          <a:noFill/>
        </p:spPr>
        <p:txBody>
          <a:bodyPr/>
          <a:lstStyle/>
          <a:p>
            <a:pPr defTabSz="966612" fontAlgn="base">
              <a:spcBef>
                <a:spcPct val="0"/>
              </a:spcBef>
              <a:spcAft>
                <a:spcPct val="0"/>
              </a:spcAft>
              <a:defRPr/>
            </a:pPr>
            <a:fld id="{CD0EB9C3-38B6-42D4-9B1B-80AE49D3E51D}" type="slidenum">
              <a:rPr lang="en-US">
                <a:solidFill>
                  <a:srgbClr val="000000"/>
                </a:solidFill>
                <a:latin typeface="Calibri" panose="020F0502020204030204" pitchFamily="34" charset="0"/>
              </a:rPr>
              <a:pPr defTabSz="966612" fontAlgn="base">
                <a:spcBef>
                  <a:spcPct val="0"/>
                </a:spcBef>
                <a:spcAft>
                  <a:spcPct val="0"/>
                </a:spcAft>
                <a:defRPr/>
              </a:pPr>
              <a:t>31</a:t>
            </a:fld>
            <a:endParaRPr lang="en-US">
              <a:solidFill>
                <a:srgbClr val="000000"/>
              </a:solidFill>
              <a:latin typeface="Calibri" panose="020F0502020204030204" pitchFamily="34" charset="0"/>
            </a:endParaRPr>
          </a:p>
        </p:txBody>
      </p:sp>
      <p:sp>
        <p:nvSpPr>
          <p:cNvPr id="302083" name="Rectangle 2">
            <a:extLst>
              <a:ext uri="{FF2B5EF4-FFF2-40B4-BE49-F238E27FC236}">
                <a16:creationId xmlns:a16="http://schemas.microsoft.com/office/drawing/2014/main" id="{D1C19E07-4113-A556-EF25-D9E7D2CD8C43}"/>
              </a:ext>
            </a:extLst>
          </p:cNvPr>
          <p:cNvSpPr>
            <a:spLocks noGrp="1" noRot="1" noChangeAspect="1" noChangeArrowheads="1" noTextEdit="1"/>
          </p:cNvSpPr>
          <p:nvPr>
            <p:ph type="sldImg"/>
          </p:nvPr>
        </p:nvSpPr>
        <p:spPr>
          <a:xfrm>
            <a:off x="3154363" y="914400"/>
            <a:ext cx="3292475" cy="2468563"/>
          </a:xfrm>
          <a:ln/>
        </p:spPr>
      </p:sp>
      <p:sp>
        <p:nvSpPr>
          <p:cNvPr id="302084" name="Rectangle 3">
            <a:extLst>
              <a:ext uri="{FF2B5EF4-FFF2-40B4-BE49-F238E27FC236}">
                <a16:creationId xmlns:a16="http://schemas.microsoft.com/office/drawing/2014/main" id="{42E5E457-B82E-2D14-48D5-93F771E55FD1}"/>
              </a:ext>
            </a:extLst>
          </p:cNvPr>
          <p:cNvSpPr>
            <a:spLocks noGrp="1" noChangeArrowheads="1"/>
          </p:cNvSpPr>
          <p:nvPr>
            <p:ph type="body" idx="1"/>
          </p:nvPr>
        </p:nvSpPr>
        <p:spPr>
          <a:noFill/>
          <a:ln/>
        </p:spPr>
        <p:txBody>
          <a:bodyPr/>
          <a:lstStyle/>
          <a:p>
            <a:pPr eaLnBrk="1" hangingPunct="1"/>
            <a:r>
              <a:rPr lang="en-US" b="1"/>
              <a:t>Consider Underdrains When:</a:t>
            </a:r>
          </a:p>
          <a:p>
            <a:pPr eaLnBrk="1" hangingPunct="1">
              <a:buFontTx/>
              <a:buChar char="•"/>
            </a:pPr>
            <a:r>
              <a:rPr lang="en-US" b="1"/>
              <a:t>Wet Ditches, Banks, Spots in Road</a:t>
            </a:r>
          </a:p>
          <a:p>
            <a:pPr eaLnBrk="1" hangingPunct="1">
              <a:buFontTx/>
              <a:buChar char="•"/>
            </a:pPr>
            <a:r>
              <a:rPr lang="en-US" b="1"/>
              <a:t>Dry Bank and Remove Lubrication</a:t>
            </a:r>
          </a:p>
          <a:p>
            <a:pPr eaLnBrk="1" hangingPunct="1"/>
            <a:endParaRPr lang="en-US"/>
          </a:p>
          <a:p>
            <a:pPr eaLnBrk="1" hangingPunct="1"/>
            <a:r>
              <a:rPr lang="en-US"/>
              <a:t>Consider an Underdrain when you see perpetually wet ditches and banks along the road.  They can even be installed under the cartway to dry out problem wet spots.  When you dry out wet ditches and drain wet banks, you remove lubrication from the equation and make your banks more stable.   </a:t>
            </a:r>
          </a:p>
          <a:p>
            <a:pPr eaLnBrk="1" hangingPunct="1"/>
            <a:endParaRPr lang="en-US"/>
          </a:p>
        </p:txBody>
      </p:sp>
    </p:spTree>
    <p:extLst>
      <p:ext uri="{BB962C8B-B14F-4D97-AF65-F5344CB8AC3E}">
        <p14:creationId xmlns:p14="http://schemas.microsoft.com/office/powerpoint/2010/main" val="1784543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CD0EB9C3-38B6-42D4-9B1B-80AE49D3E51D}" type="slidenum">
              <a:rPr lang="en-US">
                <a:solidFill>
                  <a:srgbClr val="000000"/>
                </a:solidFill>
                <a:latin typeface="Calibri" panose="020F0502020204030204" pitchFamily="34" charset="0"/>
              </a:rPr>
              <a:pPr defTabSz="966612" fontAlgn="base">
                <a:spcBef>
                  <a:spcPct val="0"/>
                </a:spcBef>
                <a:spcAft>
                  <a:spcPct val="0"/>
                </a:spcAft>
                <a:defRPr/>
              </a:pPr>
              <a:t>32</a:t>
            </a:fld>
            <a:endParaRPr lang="en-US">
              <a:solidFill>
                <a:srgbClr val="000000"/>
              </a:solidFill>
              <a:latin typeface="Calibri" panose="020F0502020204030204" pitchFamily="34" charset="0"/>
            </a:endParaRPr>
          </a:p>
        </p:txBody>
      </p:sp>
      <p:sp>
        <p:nvSpPr>
          <p:cNvPr id="302083" name="Rectangle 2"/>
          <p:cNvSpPr>
            <a:spLocks noGrp="1" noRot="1" noChangeAspect="1" noChangeArrowheads="1" noTextEdit="1"/>
          </p:cNvSpPr>
          <p:nvPr>
            <p:ph type="sldImg"/>
          </p:nvPr>
        </p:nvSpPr>
        <p:spPr>
          <a:xfrm>
            <a:off x="3154363" y="914400"/>
            <a:ext cx="3292475" cy="2468563"/>
          </a:xfrm>
          <a:ln/>
        </p:spPr>
      </p:sp>
      <p:sp>
        <p:nvSpPr>
          <p:cNvPr id="302084" name="Rectangle 3"/>
          <p:cNvSpPr>
            <a:spLocks noGrp="1" noChangeArrowheads="1"/>
          </p:cNvSpPr>
          <p:nvPr>
            <p:ph type="body" idx="1"/>
          </p:nvPr>
        </p:nvSpPr>
        <p:spPr>
          <a:noFill/>
          <a:ln/>
        </p:spPr>
        <p:txBody>
          <a:bodyPr/>
          <a:lstStyle/>
          <a:p>
            <a:pPr eaLnBrk="1" hangingPunct="1"/>
            <a:r>
              <a:rPr lang="en-US" b="1"/>
              <a:t>Consider Underdrains When:</a:t>
            </a:r>
          </a:p>
          <a:p>
            <a:pPr eaLnBrk="1" hangingPunct="1">
              <a:buFontTx/>
              <a:buChar char="•"/>
            </a:pPr>
            <a:r>
              <a:rPr lang="en-US" b="1"/>
              <a:t>Wet Ditches, Banks, Spots in Road</a:t>
            </a:r>
          </a:p>
          <a:p>
            <a:pPr eaLnBrk="1" hangingPunct="1">
              <a:buFontTx/>
              <a:buChar char="•"/>
            </a:pPr>
            <a:r>
              <a:rPr lang="en-US" b="1"/>
              <a:t>Dry Bank and Remove Lubrication</a:t>
            </a:r>
          </a:p>
          <a:p>
            <a:pPr eaLnBrk="1" hangingPunct="1"/>
            <a:endParaRPr lang="en-US"/>
          </a:p>
          <a:p>
            <a:pPr eaLnBrk="1" hangingPunct="1"/>
            <a:r>
              <a:rPr lang="en-US"/>
              <a:t>Consider an Underdrain when you see perpetually wet ditches and banks along the road.  They can even be installed under the cartway to dry out problem wet spots.  When you dry out wet ditches and drain wet banks, you remove lubrication from the equation and make your banks more stable.   </a:t>
            </a:r>
          </a:p>
          <a:p>
            <a:pPr eaLnBrk="1" hangingPunct="1"/>
            <a:endParaRPr lang="en-US"/>
          </a:p>
        </p:txBody>
      </p:sp>
    </p:spTree>
    <p:extLst>
      <p:ext uri="{BB962C8B-B14F-4D97-AF65-F5344CB8AC3E}">
        <p14:creationId xmlns:p14="http://schemas.microsoft.com/office/powerpoint/2010/main" val="2577408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pPr defTabSz="1020981" fontAlgn="base">
              <a:spcBef>
                <a:spcPct val="0"/>
              </a:spcBef>
              <a:spcAft>
                <a:spcPct val="0"/>
              </a:spcAft>
              <a:defRPr/>
            </a:pPr>
            <a:fld id="{5629E0A3-923D-46D9-811A-CC9FB79B50EE}" type="slidenum">
              <a:rPr lang="en-US">
                <a:solidFill>
                  <a:prstClr val="black"/>
                </a:solidFill>
                <a:latin typeface="Calibri (body)"/>
              </a:rPr>
              <a:pPr defTabSz="1020981" fontAlgn="base">
                <a:spcBef>
                  <a:spcPct val="0"/>
                </a:spcBef>
                <a:spcAft>
                  <a:spcPct val="0"/>
                </a:spcAft>
                <a:defRPr/>
              </a:pPr>
              <a:t>3</a:t>
            </a:fld>
            <a:endParaRPr lang="en-US" dirty="0">
              <a:solidFill>
                <a:prstClr val="black"/>
              </a:solidFill>
              <a:latin typeface="Calibri (body)"/>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21097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pPr defTabSz="1020981" fontAlgn="base">
              <a:spcBef>
                <a:spcPct val="0"/>
              </a:spcBef>
              <a:spcAft>
                <a:spcPct val="0"/>
              </a:spcAft>
              <a:defRPr/>
            </a:pPr>
            <a:fld id="{5629E0A3-923D-46D9-811A-CC9FB79B50EE}" type="slidenum">
              <a:rPr lang="en-US">
                <a:solidFill>
                  <a:prstClr val="black"/>
                </a:solidFill>
                <a:latin typeface="Calibri (body)"/>
              </a:rPr>
              <a:pPr defTabSz="1020981" fontAlgn="base">
                <a:spcBef>
                  <a:spcPct val="0"/>
                </a:spcBef>
                <a:spcAft>
                  <a:spcPct val="0"/>
                </a:spcAft>
                <a:defRPr/>
              </a:pPr>
              <a:t>33</a:t>
            </a:fld>
            <a:endParaRPr lang="en-US" dirty="0">
              <a:solidFill>
                <a:prstClr val="black"/>
              </a:solidFill>
              <a:latin typeface="Calibri (body)"/>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63826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C</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34</a:t>
            </a:fld>
            <a:endParaRPr lang="en-US" sz="1400">
              <a:solidFill>
                <a:prstClr val="black"/>
              </a:solidFill>
              <a:latin typeface="Calibri"/>
            </a:endParaRPr>
          </a:p>
        </p:txBody>
      </p:sp>
    </p:spTree>
    <p:extLst>
      <p:ext uri="{BB962C8B-B14F-4D97-AF65-F5344CB8AC3E}">
        <p14:creationId xmlns:p14="http://schemas.microsoft.com/office/powerpoint/2010/main" val="1585522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C</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35</a:t>
            </a:fld>
            <a:endParaRPr lang="en-US" sz="1400">
              <a:solidFill>
                <a:prstClr val="black"/>
              </a:solidFill>
              <a:latin typeface="Calibri"/>
            </a:endParaRPr>
          </a:p>
        </p:txBody>
      </p:sp>
    </p:spTree>
    <p:extLst>
      <p:ext uri="{BB962C8B-B14F-4D97-AF65-F5344CB8AC3E}">
        <p14:creationId xmlns:p14="http://schemas.microsoft.com/office/powerpoint/2010/main" val="4212525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C</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36</a:t>
            </a:fld>
            <a:endParaRPr lang="en-US" sz="1400">
              <a:solidFill>
                <a:prstClr val="black"/>
              </a:solidFill>
              <a:latin typeface="Calibri"/>
            </a:endParaRPr>
          </a:p>
        </p:txBody>
      </p:sp>
    </p:spTree>
    <p:extLst>
      <p:ext uri="{BB962C8B-B14F-4D97-AF65-F5344CB8AC3E}">
        <p14:creationId xmlns:p14="http://schemas.microsoft.com/office/powerpoint/2010/main" val="2576444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37</a:t>
            </a:fld>
            <a:endParaRPr lang="en-US" dirty="0">
              <a:solidFill>
                <a:srgbClr val="000000"/>
              </a:solidFill>
              <a:latin typeface="Calibri" panose="020F0502020204030204" pitchFamily="34" charset="0"/>
            </a:endParaRPr>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r>
              <a:rPr lang="en-US" dirty="0"/>
              <a:t>Best example of the three – flows</a:t>
            </a:r>
          </a:p>
        </p:txBody>
      </p:sp>
    </p:spTree>
    <p:extLst>
      <p:ext uri="{BB962C8B-B14F-4D97-AF65-F5344CB8AC3E}">
        <p14:creationId xmlns:p14="http://schemas.microsoft.com/office/powerpoint/2010/main" val="725208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38</a:t>
            </a:fld>
            <a:endParaRPr lang="en-US" dirty="0">
              <a:solidFill>
                <a:srgbClr val="000000"/>
              </a:solidFill>
              <a:latin typeface="Calibri" panose="020F0502020204030204" pitchFamily="34" charset="0"/>
            </a:endParaRPr>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06081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39</a:t>
            </a:fld>
            <a:endParaRPr lang="en-US" dirty="0">
              <a:solidFill>
                <a:srgbClr val="000000"/>
              </a:solidFill>
              <a:latin typeface="Calibri" panose="020F0502020204030204" pitchFamily="34" charset="0"/>
            </a:endParaRPr>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44819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40</a:t>
            </a:fld>
            <a:endParaRPr lang="en-US" dirty="0">
              <a:solidFill>
                <a:srgbClr val="000000"/>
              </a:solidFill>
              <a:latin typeface="Calibri" panose="020F0502020204030204" pitchFamily="34" charset="0"/>
            </a:endParaRPr>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318406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41</a:t>
            </a:fld>
            <a:endParaRPr lang="en-US" dirty="0">
              <a:solidFill>
                <a:srgbClr val="000000"/>
              </a:solidFill>
              <a:latin typeface="Calibri" panose="020F0502020204030204" pitchFamily="34" charset="0"/>
            </a:endParaRPr>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32764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42</a:t>
            </a:fld>
            <a:endParaRPr lang="en-US" dirty="0">
              <a:solidFill>
                <a:srgbClr val="000000"/>
              </a:solidFill>
              <a:latin typeface="Calibri" panose="020F0502020204030204" pitchFamily="34" charset="0"/>
            </a:endParaRPr>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3747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CD0EB9C3-38B6-42D4-9B1B-80AE49D3E51D}" type="slidenum">
              <a:rPr lang="en-US">
                <a:solidFill>
                  <a:srgbClr val="000000"/>
                </a:solidFill>
                <a:latin typeface="Calibri" panose="020F0502020204030204" pitchFamily="34" charset="0"/>
              </a:rPr>
              <a:pPr defTabSz="966612" fontAlgn="base">
                <a:spcBef>
                  <a:spcPct val="0"/>
                </a:spcBef>
                <a:spcAft>
                  <a:spcPct val="0"/>
                </a:spcAft>
                <a:defRPr/>
              </a:pPr>
              <a:t>4</a:t>
            </a:fld>
            <a:endParaRPr lang="en-US">
              <a:solidFill>
                <a:srgbClr val="000000"/>
              </a:solidFill>
              <a:latin typeface="Calibri" panose="020F0502020204030204" pitchFamily="34" charset="0"/>
            </a:endParaRPr>
          </a:p>
        </p:txBody>
      </p:sp>
      <p:sp>
        <p:nvSpPr>
          <p:cNvPr id="302083" name="Rectangle 2"/>
          <p:cNvSpPr>
            <a:spLocks noGrp="1" noRot="1" noChangeAspect="1" noChangeArrowheads="1" noTextEdit="1"/>
          </p:cNvSpPr>
          <p:nvPr>
            <p:ph type="sldImg"/>
          </p:nvPr>
        </p:nvSpPr>
        <p:spPr>
          <a:xfrm>
            <a:off x="3154363" y="914400"/>
            <a:ext cx="3292475" cy="2468563"/>
          </a:xfrm>
          <a:ln/>
        </p:spPr>
      </p:sp>
      <p:sp>
        <p:nvSpPr>
          <p:cNvPr id="302084" name="Rectangle 3"/>
          <p:cNvSpPr>
            <a:spLocks noGrp="1" noChangeArrowheads="1"/>
          </p:cNvSpPr>
          <p:nvPr>
            <p:ph type="body" idx="1"/>
          </p:nvPr>
        </p:nvSpPr>
        <p:spPr>
          <a:noFill/>
          <a:ln/>
        </p:spPr>
        <p:txBody>
          <a:bodyPr/>
          <a:lstStyle/>
          <a:p>
            <a:pPr eaLnBrk="1" hangingPunct="1"/>
            <a:r>
              <a:rPr lang="en-US" b="1"/>
              <a:t>Consider Underdrains When:</a:t>
            </a:r>
          </a:p>
          <a:p>
            <a:pPr eaLnBrk="1" hangingPunct="1">
              <a:buFontTx/>
              <a:buChar char="•"/>
            </a:pPr>
            <a:r>
              <a:rPr lang="en-US" b="1"/>
              <a:t>Wet Ditches, Banks, Spots in Road</a:t>
            </a:r>
          </a:p>
          <a:p>
            <a:pPr eaLnBrk="1" hangingPunct="1">
              <a:buFontTx/>
              <a:buChar char="•"/>
            </a:pPr>
            <a:r>
              <a:rPr lang="en-US" b="1"/>
              <a:t>Dry Bank and Remove Lubrication</a:t>
            </a:r>
          </a:p>
          <a:p>
            <a:pPr eaLnBrk="1" hangingPunct="1"/>
            <a:endParaRPr lang="en-US"/>
          </a:p>
          <a:p>
            <a:pPr eaLnBrk="1" hangingPunct="1"/>
            <a:r>
              <a:rPr lang="en-US"/>
              <a:t>Consider an Underdrain when you see perpetually wet ditches and banks along the road.  They can even be installed under the cartway to dry out problem wet spots.  When you dry out wet ditches and drain wet banks, you remove lubrication from the equation and make your banks more stable.   </a:t>
            </a:r>
          </a:p>
          <a:p>
            <a:pPr eaLnBrk="1" hangingPunct="1"/>
            <a:endParaRPr lang="en-US"/>
          </a:p>
        </p:txBody>
      </p:sp>
    </p:spTree>
    <p:extLst>
      <p:ext uri="{BB962C8B-B14F-4D97-AF65-F5344CB8AC3E}">
        <p14:creationId xmlns:p14="http://schemas.microsoft.com/office/powerpoint/2010/main" val="2345136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43</a:t>
            </a:fld>
            <a:endParaRPr lang="en-US" dirty="0">
              <a:solidFill>
                <a:srgbClr val="000000"/>
              </a:solidFill>
              <a:latin typeface="Calibri" panose="020F0502020204030204" pitchFamily="34" charset="0"/>
            </a:endParaRPr>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266097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44</a:t>
            </a:fld>
            <a:endParaRPr lang="en-US" dirty="0">
              <a:solidFill>
                <a:srgbClr val="000000"/>
              </a:solidFill>
              <a:latin typeface="Calibri" panose="020F0502020204030204" pitchFamily="34" charset="0"/>
            </a:endParaRPr>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9748061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45</a:t>
            </a:fld>
            <a:endParaRPr lang="en-US" dirty="0">
              <a:solidFill>
                <a:srgbClr val="000000"/>
              </a:solidFill>
              <a:latin typeface="Calibri" panose="020F0502020204030204" pitchFamily="34" charset="0"/>
            </a:endParaRPr>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174578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46</a:t>
            </a:fld>
            <a:endParaRPr lang="en-US" dirty="0">
              <a:solidFill>
                <a:srgbClr val="000000"/>
              </a:solidFill>
              <a:latin typeface="Calibri" panose="020F0502020204030204" pitchFamily="34" charset="0"/>
            </a:endParaRPr>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18746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47</a:t>
            </a:fld>
            <a:endParaRPr lang="en-US" dirty="0">
              <a:solidFill>
                <a:srgbClr val="000000"/>
              </a:solidFill>
              <a:latin typeface="Calibri" panose="020F0502020204030204" pitchFamily="34" charset="0"/>
            </a:endParaRPr>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726028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F5435-00D7-F8A2-B600-FEC635F0C663}"/>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86A482DE-97C2-1B16-153A-2C1925C547B4}"/>
              </a:ext>
            </a:extLst>
          </p:cNvPr>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48</a:t>
            </a:fld>
            <a:endParaRPr lang="en-US" dirty="0">
              <a:solidFill>
                <a:srgbClr val="000000"/>
              </a:solidFill>
              <a:latin typeface="Calibri" panose="020F0502020204030204" pitchFamily="34" charset="0"/>
            </a:endParaRPr>
          </a:p>
        </p:txBody>
      </p:sp>
      <p:sp>
        <p:nvSpPr>
          <p:cNvPr id="463874" name="Rectangle 2">
            <a:extLst>
              <a:ext uri="{FF2B5EF4-FFF2-40B4-BE49-F238E27FC236}">
                <a16:creationId xmlns:a16="http://schemas.microsoft.com/office/drawing/2014/main" id="{68144163-952C-C952-24CD-65E4F9622290}"/>
              </a:ext>
            </a:extLst>
          </p:cNvPr>
          <p:cNvSpPr>
            <a:spLocks noGrp="1" noRot="1" noChangeAspect="1" noChangeArrowheads="1" noTextEdit="1"/>
          </p:cNvSpPr>
          <p:nvPr>
            <p:ph type="sldImg"/>
          </p:nvPr>
        </p:nvSpPr>
        <p:spPr>
          <a:ln/>
        </p:spPr>
      </p:sp>
      <p:sp>
        <p:nvSpPr>
          <p:cNvPr id="463875" name="Rectangle 3">
            <a:extLst>
              <a:ext uri="{FF2B5EF4-FFF2-40B4-BE49-F238E27FC236}">
                <a16:creationId xmlns:a16="http://schemas.microsoft.com/office/drawing/2014/main" id="{2714ADF3-984A-91F9-8DD4-548F6AFE907C}"/>
              </a:ext>
            </a:extLst>
          </p:cNvPr>
          <p:cNvSpPr>
            <a:spLocks noGrp="1" noChangeArrowheads="1"/>
          </p:cNvSpPr>
          <p:nvPr>
            <p:ph type="body" idx="1"/>
          </p:nvPr>
        </p:nvSpPr>
        <p:spPr/>
        <p:txBody>
          <a:bodyPr/>
          <a:lstStyle/>
          <a:p>
            <a:r>
              <a:rPr lang="en-US" dirty="0"/>
              <a:t>Best example of the three – flows</a:t>
            </a:r>
          </a:p>
        </p:txBody>
      </p:sp>
    </p:spTree>
    <p:extLst>
      <p:ext uri="{BB962C8B-B14F-4D97-AF65-F5344CB8AC3E}">
        <p14:creationId xmlns:p14="http://schemas.microsoft.com/office/powerpoint/2010/main" val="4980885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B4EC1-90E4-5FC4-475D-7861688DCB9C}"/>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912B46C3-05DF-4E1A-A5FC-B00D7BC514A1}"/>
              </a:ext>
            </a:extLst>
          </p:cNvPr>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49</a:t>
            </a:fld>
            <a:endParaRPr lang="en-US" dirty="0">
              <a:solidFill>
                <a:srgbClr val="000000"/>
              </a:solidFill>
              <a:latin typeface="Calibri" panose="020F0502020204030204" pitchFamily="34" charset="0"/>
            </a:endParaRPr>
          </a:p>
        </p:txBody>
      </p:sp>
      <p:sp>
        <p:nvSpPr>
          <p:cNvPr id="463874" name="Rectangle 2">
            <a:extLst>
              <a:ext uri="{FF2B5EF4-FFF2-40B4-BE49-F238E27FC236}">
                <a16:creationId xmlns:a16="http://schemas.microsoft.com/office/drawing/2014/main" id="{F2813115-049D-FAF7-8148-AAB9E6D353F1}"/>
              </a:ext>
            </a:extLst>
          </p:cNvPr>
          <p:cNvSpPr>
            <a:spLocks noGrp="1" noRot="1" noChangeAspect="1" noChangeArrowheads="1" noTextEdit="1"/>
          </p:cNvSpPr>
          <p:nvPr>
            <p:ph type="sldImg"/>
          </p:nvPr>
        </p:nvSpPr>
        <p:spPr>
          <a:ln/>
        </p:spPr>
      </p:sp>
      <p:sp>
        <p:nvSpPr>
          <p:cNvPr id="463875" name="Rectangle 3">
            <a:extLst>
              <a:ext uri="{FF2B5EF4-FFF2-40B4-BE49-F238E27FC236}">
                <a16:creationId xmlns:a16="http://schemas.microsoft.com/office/drawing/2014/main" id="{B9DA1C56-9C5E-C6A6-D9C0-DE5F1B27B5A3}"/>
              </a:ext>
            </a:extLst>
          </p:cNvPr>
          <p:cNvSpPr>
            <a:spLocks noGrp="1" noChangeArrowheads="1"/>
          </p:cNvSpPr>
          <p:nvPr>
            <p:ph type="body" idx="1"/>
          </p:nvPr>
        </p:nvSpPr>
        <p:spPr/>
        <p:txBody>
          <a:bodyPr/>
          <a:lstStyle/>
          <a:p>
            <a:r>
              <a:rPr lang="en-US" dirty="0"/>
              <a:t>Best example of the three – flows</a:t>
            </a:r>
          </a:p>
        </p:txBody>
      </p:sp>
    </p:spTree>
    <p:extLst>
      <p:ext uri="{BB962C8B-B14F-4D97-AF65-F5344CB8AC3E}">
        <p14:creationId xmlns:p14="http://schemas.microsoft.com/office/powerpoint/2010/main" val="20359188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730B3-4612-F30C-E60E-F677A309B1B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C8EF44C-1B7E-2FC4-6E9C-BD4577B51026}"/>
              </a:ext>
            </a:extLst>
          </p:cNvPr>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50</a:t>
            </a:fld>
            <a:endParaRPr lang="en-US" dirty="0">
              <a:solidFill>
                <a:srgbClr val="000000"/>
              </a:solidFill>
              <a:latin typeface="Calibri" panose="020F0502020204030204" pitchFamily="34" charset="0"/>
            </a:endParaRPr>
          </a:p>
        </p:txBody>
      </p:sp>
      <p:sp>
        <p:nvSpPr>
          <p:cNvPr id="463874" name="Rectangle 2">
            <a:extLst>
              <a:ext uri="{FF2B5EF4-FFF2-40B4-BE49-F238E27FC236}">
                <a16:creationId xmlns:a16="http://schemas.microsoft.com/office/drawing/2014/main" id="{86C02FB0-75DA-40F0-B1DE-5D788E25EB7F}"/>
              </a:ext>
            </a:extLst>
          </p:cNvPr>
          <p:cNvSpPr>
            <a:spLocks noGrp="1" noRot="1" noChangeAspect="1" noChangeArrowheads="1" noTextEdit="1"/>
          </p:cNvSpPr>
          <p:nvPr>
            <p:ph type="sldImg"/>
          </p:nvPr>
        </p:nvSpPr>
        <p:spPr>
          <a:ln/>
        </p:spPr>
      </p:sp>
      <p:sp>
        <p:nvSpPr>
          <p:cNvPr id="463875" name="Rectangle 3">
            <a:extLst>
              <a:ext uri="{FF2B5EF4-FFF2-40B4-BE49-F238E27FC236}">
                <a16:creationId xmlns:a16="http://schemas.microsoft.com/office/drawing/2014/main" id="{1D5F6C45-3238-0974-D92B-F1DCB85CD6D2}"/>
              </a:ext>
            </a:extLst>
          </p:cNvPr>
          <p:cNvSpPr>
            <a:spLocks noGrp="1" noChangeArrowheads="1"/>
          </p:cNvSpPr>
          <p:nvPr>
            <p:ph type="body" idx="1"/>
          </p:nvPr>
        </p:nvSpPr>
        <p:spPr/>
        <p:txBody>
          <a:bodyPr/>
          <a:lstStyle/>
          <a:p>
            <a:r>
              <a:rPr lang="en-US" dirty="0"/>
              <a:t>Best example of the three – flows</a:t>
            </a:r>
          </a:p>
        </p:txBody>
      </p:sp>
    </p:spTree>
    <p:extLst>
      <p:ext uri="{BB962C8B-B14F-4D97-AF65-F5344CB8AC3E}">
        <p14:creationId xmlns:p14="http://schemas.microsoft.com/office/powerpoint/2010/main" val="18627512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585AD-4EFC-0874-4D35-4D44119985E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AE013A7-C808-B858-DAAA-AABC5005135F}"/>
              </a:ext>
            </a:extLst>
          </p:cNvPr>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51</a:t>
            </a:fld>
            <a:endParaRPr lang="en-US" dirty="0">
              <a:solidFill>
                <a:srgbClr val="000000"/>
              </a:solidFill>
              <a:latin typeface="Calibri" panose="020F0502020204030204" pitchFamily="34" charset="0"/>
            </a:endParaRPr>
          </a:p>
        </p:txBody>
      </p:sp>
      <p:sp>
        <p:nvSpPr>
          <p:cNvPr id="463874" name="Rectangle 2">
            <a:extLst>
              <a:ext uri="{FF2B5EF4-FFF2-40B4-BE49-F238E27FC236}">
                <a16:creationId xmlns:a16="http://schemas.microsoft.com/office/drawing/2014/main" id="{F2E5646C-3BEC-C7E7-50E9-9A04E28E2490}"/>
              </a:ext>
            </a:extLst>
          </p:cNvPr>
          <p:cNvSpPr>
            <a:spLocks noGrp="1" noRot="1" noChangeAspect="1" noChangeArrowheads="1" noTextEdit="1"/>
          </p:cNvSpPr>
          <p:nvPr>
            <p:ph type="sldImg"/>
          </p:nvPr>
        </p:nvSpPr>
        <p:spPr>
          <a:ln/>
        </p:spPr>
      </p:sp>
      <p:sp>
        <p:nvSpPr>
          <p:cNvPr id="463875" name="Rectangle 3">
            <a:extLst>
              <a:ext uri="{FF2B5EF4-FFF2-40B4-BE49-F238E27FC236}">
                <a16:creationId xmlns:a16="http://schemas.microsoft.com/office/drawing/2014/main" id="{8D79CA7B-F62B-2113-3383-E0CB7AD2E9E4}"/>
              </a:ext>
            </a:extLst>
          </p:cNvPr>
          <p:cNvSpPr>
            <a:spLocks noGrp="1" noChangeArrowheads="1"/>
          </p:cNvSpPr>
          <p:nvPr>
            <p:ph type="body" idx="1"/>
          </p:nvPr>
        </p:nvSpPr>
        <p:spPr/>
        <p:txBody>
          <a:bodyPr/>
          <a:lstStyle/>
          <a:p>
            <a:r>
              <a:rPr lang="en-US" dirty="0"/>
              <a:t>Best example of the three – flows</a:t>
            </a:r>
          </a:p>
        </p:txBody>
      </p:sp>
    </p:spTree>
    <p:extLst>
      <p:ext uri="{BB962C8B-B14F-4D97-AF65-F5344CB8AC3E}">
        <p14:creationId xmlns:p14="http://schemas.microsoft.com/office/powerpoint/2010/main" val="3222694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D7EED-68D2-0D2B-8417-5325615F899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783B284-E621-5859-794A-A14AB3781B28}"/>
              </a:ext>
            </a:extLst>
          </p:cNvPr>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52</a:t>
            </a:fld>
            <a:endParaRPr lang="en-US" dirty="0">
              <a:solidFill>
                <a:srgbClr val="000000"/>
              </a:solidFill>
              <a:latin typeface="Calibri" panose="020F0502020204030204" pitchFamily="34" charset="0"/>
            </a:endParaRPr>
          </a:p>
        </p:txBody>
      </p:sp>
      <p:sp>
        <p:nvSpPr>
          <p:cNvPr id="463874" name="Rectangle 2">
            <a:extLst>
              <a:ext uri="{FF2B5EF4-FFF2-40B4-BE49-F238E27FC236}">
                <a16:creationId xmlns:a16="http://schemas.microsoft.com/office/drawing/2014/main" id="{0CF1192A-0437-0616-86BB-DD8F599F5287}"/>
              </a:ext>
            </a:extLst>
          </p:cNvPr>
          <p:cNvSpPr>
            <a:spLocks noGrp="1" noRot="1" noChangeAspect="1" noChangeArrowheads="1" noTextEdit="1"/>
          </p:cNvSpPr>
          <p:nvPr>
            <p:ph type="sldImg"/>
          </p:nvPr>
        </p:nvSpPr>
        <p:spPr>
          <a:ln/>
        </p:spPr>
      </p:sp>
      <p:sp>
        <p:nvSpPr>
          <p:cNvPr id="463875" name="Rectangle 3">
            <a:extLst>
              <a:ext uri="{FF2B5EF4-FFF2-40B4-BE49-F238E27FC236}">
                <a16:creationId xmlns:a16="http://schemas.microsoft.com/office/drawing/2014/main" id="{3981F893-0079-3932-5961-0BBC86875E0A}"/>
              </a:ext>
            </a:extLst>
          </p:cNvPr>
          <p:cNvSpPr>
            <a:spLocks noGrp="1" noChangeArrowheads="1"/>
          </p:cNvSpPr>
          <p:nvPr>
            <p:ph type="body" idx="1"/>
          </p:nvPr>
        </p:nvSpPr>
        <p:spPr/>
        <p:txBody>
          <a:bodyPr/>
          <a:lstStyle/>
          <a:p>
            <a:r>
              <a:rPr lang="en-US" dirty="0"/>
              <a:t>Best example of the three – flows</a:t>
            </a:r>
          </a:p>
        </p:txBody>
      </p:sp>
    </p:spTree>
    <p:extLst>
      <p:ext uri="{BB962C8B-B14F-4D97-AF65-F5344CB8AC3E}">
        <p14:creationId xmlns:p14="http://schemas.microsoft.com/office/powerpoint/2010/main" val="1023744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CD0EB9C3-38B6-42D4-9B1B-80AE49D3E51D}" type="slidenum">
              <a:rPr lang="en-US">
                <a:solidFill>
                  <a:srgbClr val="000000"/>
                </a:solidFill>
                <a:latin typeface="Calibri" panose="020F0502020204030204" pitchFamily="34" charset="0"/>
              </a:rPr>
              <a:pPr defTabSz="966612" fontAlgn="base">
                <a:spcBef>
                  <a:spcPct val="0"/>
                </a:spcBef>
                <a:spcAft>
                  <a:spcPct val="0"/>
                </a:spcAft>
                <a:defRPr/>
              </a:pPr>
              <a:t>5</a:t>
            </a:fld>
            <a:endParaRPr lang="en-US">
              <a:solidFill>
                <a:srgbClr val="000000"/>
              </a:solidFill>
              <a:latin typeface="Calibri" panose="020F0502020204030204" pitchFamily="34" charset="0"/>
            </a:endParaRPr>
          </a:p>
        </p:txBody>
      </p:sp>
      <p:sp>
        <p:nvSpPr>
          <p:cNvPr id="302083" name="Rectangle 2"/>
          <p:cNvSpPr>
            <a:spLocks noGrp="1" noRot="1" noChangeAspect="1" noChangeArrowheads="1" noTextEdit="1"/>
          </p:cNvSpPr>
          <p:nvPr>
            <p:ph type="sldImg"/>
          </p:nvPr>
        </p:nvSpPr>
        <p:spPr>
          <a:xfrm>
            <a:off x="3154363" y="914400"/>
            <a:ext cx="3292475" cy="2468563"/>
          </a:xfrm>
          <a:ln/>
        </p:spPr>
      </p:sp>
      <p:sp>
        <p:nvSpPr>
          <p:cNvPr id="302084" name="Rectangle 3"/>
          <p:cNvSpPr>
            <a:spLocks noGrp="1" noChangeArrowheads="1"/>
          </p:cNvSpPr>
          <p:nvPr>
            <p:ph type="body" idx="1"/>
          </p:nvPr>
        </p:nvSpPr>
        <p:spPr>
          <a:noFill/>
          <a:ln/>
        </p:spPr>
        <p:txBody>
          <a:bodyPr/>
          <a:lstStyle/>
          <a:p>
            <a:pPr eaLnBrk="1" hangingPunct="1"/>
            <a:r>
              <a:rPr lang="en-US" b="1" dirty="0"/>
              <a:t>Consider Underdrains When:</a:t>
            </a:r>
          </a:p>
          <a:p>
            <a:pPr eaLnBrk="1" hangingPunct="1">
              <a:buFontTx/>
              <a:buChar char="•"/>
            </a:pPr>
            <a:r>
              <a:rPr lang="en-US" b="1" dirty="0"/>
              <a:t>Wet Ditches, Banks, Spots in Road</a:t>
            </a:r>
          </a:p>
          <a:p>
            <a:pPr eaLnBrk="1" hangingPunct="1">
              <a:buFontTx/>
              <a:buChar char="•"/>
            </a:pPr>
            <a:r>
              <a:rPr lang="en-US" b="1" dirty="0"/>
              <a:t>Dry Bank and Remove Lubrication</a:t>
            </a:r>
          </a:p>
          <a:p>
            <a:pPr eaLnBrk="1" hangingPunct="1"/>
            <a:endParaRPr lang="en-US" dirty="0"/>
          </a:p>
          <a:p>
            <a:pPr eaLnBrk="1" hangingPunct="1"/>
            <a:r>
              <a:rPr lang="en-US" dirty="0"/>
              <a:t>Consider an Underdrain when you see perpetually wet ditches and banks along the road.  They can even be installed under the cartway to dry out problem wet spots.  When you dry out wet ditches and drain wet banks, you remove lubrication from the equation and make your banks more stable.   </a:t>
            </a:r>
          </a:p>
          <a:p>
            <a:pPr eaLnBrk="1" hangingPunct="1"/>
            <a:endParaRPr lang="en-US" dirty="0"/>
          </a:p>
        </p:txBody>
      </p:sp>
    </p:spTree>
    <p:extLst>
      <p:ext uri="{BB962C8B-B14F-4D97-AF65-F5344CB8AC3E}">
        <p14:creationId xmlns:p14="http://schemas.microsoft.com/office/powerpoint/2010/main" val="274058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B5A95-6882-422E-9054-DAE9BD8C46B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8686590-3788-5A15-EF7C-0131952CC10C}"/>
              </a:ext>
            </a:extLst>
          </p:cNvPr>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53</a:t>
            </a:fld>
            <a:endParaRPr lang="en-US" dirty="0">
              <a:solidFill>
                <a:srgbClr val="000000"/>
              </a:solidFill>
              <a:latin typeface="Calibri" panose="020F0502020204030204" pitchFamily="34" charset="0"/>
            </a:endParaRPr>
          </a:p>
        </p:txBody>
      </p:sp>
      <p:sp>
        <p:nvSpPr>
          <p:cNvPr id="463874" name="Rectangle 2">
            <a:extLst>
              <a:ext uri="{FF2B5EF4-FFF2-40B4-BE49-F238E27FC236}">
                <a16:creationId xmlns:a16="http://schemas.microsoft.com/office/drawing/2014/main" id="{08962FAF-6646-272D-4819-38125A37127F}"/>
              </a:ext>
            </a:extLst>
          </p:cNvPr>
          <p:cNvSpPr>
            <a:spLocks noGrp="1" noRot="1" noChangeAspect="1" noChangeArrowheads="1" noTextEdit="1"/>
          </p:cNvSpPr>
          <p:nvPr>
            <p:ph type="sldImg"/>
          </p:nvPr>
        </p:nvSpPr>
        <p:spPr>
          <a:ln/>
        </p:spPr>
      </p:sp>
      <p:sp>
        <p:nvSpPr>
          <p:cNvPr id="463875" name="Rectangle 3">
            <a:extLst>
              <a:ext uri="{FF2B5EF4-FFF2-40B4-BE49-F238E27FC236}">
                <a16:creationId xmlns:a16="http://schemas.microsoft.com/office/drawing/2014/main" id="{C70EBE3A-98F3-FB76-AE51-64B58130B3B3}"/>
              </a:ext>
            </a:extLst>
          </p:cNvPr>
          <p:cNvSpPr>
            <a:spLocks noGrp="1" noChangeArrowheads="1"/>
          </p:cNvSpPr>
          <p:nvPr>
            <p:ph type="body" idx="1"/>
          </p:nvPr>
        </p:nvSpPr>
        <p:spPr/>
        <p:txBody>
          <a:bodyPr/>
          <a:lstStyle/>
          <a:p>
            <a:r>
              <a:rPr lang="en-US" dirty="0"/>
              <a:t>Best example of the three – flows</a:t>
            </a:r>
          </a:p>
        </p:txBody>
      </p:sp>
    </p:spTree>
    <p:extLst>
      <p:ext uri="{BB962C8B-B14F-4D97-AF65-F5344CB8AC3E}">
        <p14:creationId xmlns:p14="http://schemas.microsoft.com/office/powerpoint/2010/main" val="30013713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D4B21-9B2D-AA7D-6703-4BD4DCD27311}"/>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45391B4-9ACD-899F-A196-99C87E87C44A}"/>
              </a:ext>
            </a:extLst>
          </p:cNvPr>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54</a:t>
            </a:fld>
            <a:endParaRPr lang="en-US" dirty="0">
              <a:solidFill>
                <a:srgbClr val="000000"/>
              </a:solidFill>
              <a:latin typeface="Calibri" panose="020F0502020204030204" pitchFamily="34" charset="0"/>
            </a:endParaRPr>
          </a:p>
        </p:txBody>
      </p:sp>
      <p:sp>
        <p:nvSpPr>
          <p:cNvPr id="463874" name="Rectangle 2">
            <a:extLst>
              <a:ext uri="{FF2B5EF4-FFF2-40B4-BE49-F238E27FC236}">
                <a16:creationId xmlns:a16="http://schemas.microsoft.com/office/drawing/2014/main" id="{37985D81-401F-8561-2098-84F5CE0789EF}"/>
              </a:ext>
            </a:extLst>
          </p:cNvPr>
          <p:cNvSpPr>
            <a:spLocks noGrp="1" noRot="1" noChangeAspect="1" noChangeArrowheads="1" noTextEdit="1"/>
          </p:cNvSpPr>
          <p:nvPr>
            <p:ph type="sldImg"/>
          </p:nvPr>
        </p:nvSpPr>
        <p:spPr>
          <a:ln/>
        </p:spPr>
      </p:sp>
      <p:sp>
        <p:nvSpPr>
          <p:cNvPr id="463875" name="Rectangle 3">
            <a:extLst>
              <a:ext uri="{FF2B5EF4-FFF2-40B4-BE49-F238E27FC236}">
                <a16:creationId xmlns:a16="http://schemas.microsoft.com/office/drawing/2014/main" id="{7CDC7752-4E4F-7937-4469-9DAD2FD8C064}"/>
              </a:ext>
            </a:extLst>
          </p:cNvPr>
          <p:cNvSpPr>
            <a:spLocks noGrp="1" noChangeArrowheads="1"/>
          </p:cNvSpPr>
          <p:nvPr>
            <p:ph type="body" idx="1"/>
          </p:nvPr>
        </p:nvSpPr>
        <p:spPr/>
        <p:txBody>
          <a:bodyPr/>
          <a:lstStyle/>
          <a:p>
            <a:r>
              <a:rPr lang="en-US" dirty="0"/>
              <a:t>Best example of the three – flows</a:t>
            </a:r>
          </a:p>
        </p:txBody>
      </p:sp>
    </p:spTree>
    <p:extLst>
      <p:ext uri="{BB962C8B-B14F-4D97-AF65-F5344CB8AC3E}">
        <p14:creationId xmlns:p14="http://schemas.microsoft.com/office/powerpoint/2010/main" val="21956061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8B4B2-2368-A1D9-B089-E283AE9C8B5C}"/>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9D8C371-8C71-4C5E-B2C8-3D4E75F3503D}"/>
              </a:ext>
            </a:extLst>
          </p:cNvPr>
          <p:cNvSpPr>
            <a:spLocks noGrp="1" noChangeArrowheads="1"/>
          </p:cNvSpPr>
          <p:nvPr>
            <p:ph type="sldNum" sz="quarter" idx="5"/>
          </p:nvPr>
        </p:nvSpPr>
        <p:spPr>
          <a:ln/>
        </p:spPr>
        <p:txBody>
          <a:bodyPr/>
          <a:lstStyle/>
          <a:p>
            <a:pPr defTabSz="993463" fontAlgn="base">
              <a:spcBef>
                <a:spcPct val="0"/>
              </a:spcBef>
              <a:spcAft>
                <a:spcPct val="0"/>
              </a:spcAft>
              <a:defRPr/>
            </a:pPr>
            <a:fld id="{9B9AAC28-D37D-4861-846E-9BFF0CADDEC8}" type="slidenum">
              <a:rPr lang="en-US">
                <a:solidFill>
                  <a:srgbClr val="000000"/>
                </a:solidFill>
                <a:latin typeface="Calibri" panose="020F0502020204030204" pitchFamily="34" charset="0"/>
              </a:rPr>
              <a:pPr defTabSz="993463" fontAlgn="base">
                <a:spcBef>
                  <a:spcPct val="0"/>
                </a:spcBef>
                <a:spcAft>
                  <a:spcPct val="0"/>
                </a:spcAft>
                <a:defRPr/>
              </a:pPr>
              <a:t>55</a:t>
            </a:fld>
            <a:endParaRPr lang="en-US" dirty="0">
              <a:solidFill>
                <a:srgbClr val="000000"/>
              </a:solidFill>
              <a:latin typeface="Calibri" panose="020F0502020204030204" pitchFamily="34" charset="0"/>
            </a:endParaRPr>
          </a:p>
        </p:txBody>
      </p:sp>
      <p:sp>
        <p:nvSpPr>
          <p:cNvPr id="463874" name="Rectangle 2">
            <a:extLst>
              <a:ext uri="{FF2B5EF4-FFF2-40B4-BE49-F238E27FC236}">
                <a16:creationId xmlns:a16="http://schemas.microsoft.com/office/drawing/2014/main" id="{E3EC4222-F9AB-35C1-20AA-7116350BD50A}"/>
              </a:ext>
            </a:extLst>
          </p:cNvPr>
          <p:cNvSpPr>
            <a:spLocks noGrp="1" noRot="1" noChangeAspect="1" noChangeArrowheads="1" noTextEdit="1"/>
          </p:cNvSpPr>
          <p:nvPr>
            <p:ph type="sldImg"/>
          </p:nvPr>
        </p:nvSpPr>
        <p:spPr>
          <a:ln/>
        </p:spPr>
      </p:sp>
      <p:sp>
        <p:nvSpPr>
          <p:cNvPr id="463875" name="Rectangle 3">
            <a:extLst>
              <a:ext uri="{FF2B5EF4-FFF2-40B4-BE49-F238E27FC236}">
                <a16:creationId xmlns:a16="http://schemas.microsoft.com/office/drawing/2014/main" id="{38F81435-C9E3-A6DD-3192-E14169628AB8}"/>
              </a:ext>
            </a:extLst>
          </p:cNvPr>
          <p:cNvSpPr>
            <a:spLocks noGrp="1" noChangeArrowheads="1"/>
          </p:cNvSpPr>
          <p:nvPr>
            <p:ph type="body" idx="1"/>
          </p:nvPr>
        </p:nvSpPr>
        <p:spPr/>
        <p:txBody>
          <a:bodyPr/>
          <a:lstStyle/>
          <a:p>
            <a:r>
              <a:rPr lang="en-US" dirty="0"/>
              <a:t>Best example of the three – flows</a:t>
            </a:r>
          </a:p>
        </p:txBody>
      </p:sp>
    </p:spTree>
    <p:extLst>
      <p:ext uri="{BB962C8B-B14F-4D97-AF65-F5344CB8AC3E}">
        <p14:creationId xmlns:p14="http://schemas.microsoft.com/office/powerpoint/2010/main" val="10024547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56</a:t>
            </a:fld>
            <a:endParaRPr lang="en-US" sz="1400">
              <a:solidFill>
                <a:prstClr val="black"/>
              </a:solidFill>
              <a:latin typeface="Calibri"/>
            </a:endParaRPr>
          </a:p>
        </p:txBody>
      </p:sp>
    </p:spTree>
    <p:extLst>
      <p:ext uri="{BB962C8B-B14F-4D97-AF65-F5344CB8AC3E}">
        <p14:creationId xmlns:p14="http://schemas.microsoft.com/office/powerpoint/2010/main" val="37270879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57</a:t>
            </a:fld>
            <a:endParaRPr lang="en-US" sz="1400">
              <a:solidFill>
                <a:prstClr val="black"/>
              </a:solidFill>
              <a:latin typeface="Calibri"/>
            </a:endParaRPr>
          </a:p>
        </p:txBody>
      </p:sp>
    </p:spTree>
    <p:extLst>
      <p:ext uri="{BB962C8B-B14F-4D97-AF65-F5344CB8AC3E}">
        <p14:creationId xmlns:p14="http://schemas.microsoft.com/office/powerpoint/2010/main" val="38674327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58</a:t>
            </a:fld>
            <a:endParaRPr lang="en-US" sz="1400">
              <a:solidFill>
                <a:prstClr val="black"/>
              </a:solidFill>
              <a:latin typeface="Calibri"/>
            </a:endParaRPr>
          </a:p>
        </p:txBody>
      </p:sp>
    </p:spTree>
    <p:extLst>
      <p:ext uri="{BB962C8B-B14F-4D97-AF65-F5344CB8AC3E}">
        <p14:creationId xmlns:p14="http://schemas.microsoft.com/office/powerpoint/2010/main" val="3580552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Talk to manufacturers about perforated inlet boxes</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59</a:t>
            </a:fld>
            <a:endParaRPr lang="en-US" sz="1400">
              <a:solidFill>
                <a:prstClr val="black"/>
              </a:solidFill>
              <a:latin typeface="Calibri"/>
            </a:endParaRPr>
          </a:p>
        </p:txBody>
      </p:sp>
    </p:spTree>
    <p:extLst>
      <p:ext uri="{BB962C8B-B14F-4D97-AF65-F5344CB8AC3E}">
        <p14:creationId xmlns:p14="http://schemas.microsoft.com/office/powerpoint/2010/main" val="160838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pPr defTabSz="1020981" fontAlgn="base">
              <a:spcBef>
                <a:spcPct val="0"/>
              </a:spcBef>
              <a:spcAft>
                <a:spcPct val="0"/>
              </a:spcAft>
              <a:defRPr/>
            </a:pPr>
            <a:fld id="{5629E0A3-923D-46D9-811A-CC9FB79B50EE}" type="slidenum">
              <a:rPr lang="en-US">
                <a:solidFill>
                  <a:prstClr val="black"/>
                </a:solidFill>
                <a:latin typeface="Calibri (body)"/>
              </a:rPr>
              <a:pPr defTabSz="1020981" fontAlgn="base">
                <a:spcBef>
                  <a:spcPct val="0"/>
                </a:spcBef>
                <a:spcAft>
                  <a:spcPct val="0"/>
                </a:spcAft>
                <a:defRPr/>
              </a:pPr>
              <a:t>60</a:t>
            </a:fld>
            <a:endParaRPr lang="en-US" dirty="0">
              <a:solidFill>
                <a:prstClr val="black"/>
              </a:solidFill>
              <a:latin typeface="Calibri (body)"/>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800421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https://eschooltoday.com/learn/infiltration/ </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61</a:t>
            </a:fld>
            <a:endParaRPr lang="en-US" sz="1400">
              <a:solidFill>
                <a:prstClr val="black"/>
              </a:solidFill>
              <a:latin typeface="Calibri"/>
            </a:endParaRPr>
          </a:p>
        </p:txBody>
      </p:sp>
    </p:spTree>
    <p:extLst>
      <p:ext uri="{BB962C8B-B14F-4D97-AF65-F5344CB8AC3E}">
        <p14:creationId xmlns:p14="http://schemas.microsoft.com/office/powerpoint/2010/main" val="34758546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C</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62</a:t>
            </a:fld>
            <a:endParaRPr lang="en-US" sz="1400">
              <a:solidFill>
                <a:prstClr val="black"/>
              </a:solidFill>
              <a:latin typeface="Calibri"/>
            </a:endParaRPr>
          </a:p>
        </p:txBody>
      </p:sp>
    </p:spTree>
    <p:extLst>
      <p:ext uri="{BB962C8B-B14F-4D97-AF65-F5344CB8AC3E}">
        <p14:creationId xmlns:p14="http://schemas.microsoft.com/office/powerpoint/2010/main" val="187644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6</a:t>
            </a:fld>
            <a:endParaRPr lang="en-US" sz="1400">
              <a:solidFill>
                <a:prstClr val="black"/>
              </a:solidFill>
              <a:latin typeface="Calibri"/>
            </a:endParaRPr>
          </a:p>
        </p:txBody>
      </p:sp>
    </p:spTree>
    <p:extLst>
      <p:ext uri="{BB962C8B-B14F-4D97-AF65-F5344CB8AC3E}">
        <p14:creationId xmlns:p14="http://schemas.microsoft.com/office/powerpoint/2010/main" val="32890585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C</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63</a:t>
            </a:fld>
            <a:endParaRPr lang="en-US" sz="1400">
              <a:solidFill>
                <a:prstClr val="black"/>
              </a:solidFill>
              <a:latin typeface="Calibri"/>
            </a:endParaRPr>
          </a:p>
        </p:txBody>
      </p:sp>
    </p:spTree>
    <p:extLst>
      <p:ext uri="{BB962C8B-B14F-4D97-AF65-F5344CB8AC3E}">
        <p14:creationId xmlns:p14="http://schemas.microsoft.com/office/powerpoint/2010/main" val="19150788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B. infiltration/detention basin designed by engineer</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64</a:t>
            </a:fld>
            <a:endParaRPr lang="en-US" sz="1400">
              <a:solidFill>
                <a:prstClr val="black"/>
              </a:solidFill>
              <a:latin typeface="Calibri"/>
            </a:endParaRPr>
          </a:p>
        </p:txBody>
      </p:sp>
    </p:spTree>
    <p:extLst>
      <p:ext uri="{BB962C8B-B14F-4D97-AF65-F5344CB8AC3E}">
        <p14:creationId xmlns:p14="http://schemas.microsoft.com/office/powerpoint/2010/main" val="4437975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C</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65</a:t>
            </a:fld>
            <a:endParaRPr lang="en-US" sz="1400">
              <a:solidFill>
                <a:prstClr val="black"/>
              </a:solidFill>
              <a:latin typeface="Calibri"/>
            </a:endParaRPr>
          </a:p>
        </p:txBody>
      </p:sp>
    </p:spTree>
    <p:extLst>
      <p:ext uri="{BB962C8B-B14F-4D97-AF65-F5344CB8AC3E}">
        <p14:creationId xmlns:p14="http://schemas.microsoft.com/office/powerpoint/2010/main" val="16634794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C</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66</a:t>
            </a:fld>
            <a:endParaRPr lang="en-US" sz="1400">
              <a:solidFill>
                <a:prstClr val="black"/>
              </a:solidFill>
              <a:latin typeface="Calibri"/>
            </a:endParaRPr>
          </a:p>
        </p:txBody>
      </p:sp>
    </p:spTree>
    <p:extLst>
      <p:ext uri="{BB962C8B-B14F-4D97-AF65-F5344CB8AC3E}">
        <p14:creationId xmlns:p14="http://schemas.microsoft.com/office/powerpoint/2010/main" val="29986762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C</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67</a:t>
            </a:fld>
            <a:endParaRPr lang="en-US" sz="1400">
              <a:solidFill>
                <a:prstClr val="black"/>
              </a:solidFill>
              <a:latin typeface="Calibri"/>
            </a:endParaRPr>
          </a:p>
        </p:txBody>
      </p:sp>
    </p:spTree>
    <p:extLst>
      <p:ext uri="{BB962C8B-B14F-4D97-AF65-F5344CB8AC3E}">
        <p14:creationId xmlns:p14="http://schemas.microsoft.com/office/powerpoint/2010/main" val="39211986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C</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68</a:t>
            </a:fld>
            <a:endParaRPr lang="en-US" sz="1400">
              <a:solidFill>
                <a:prstClr val="black"/>
              </a:solidFill>
              <a:latin typeface="Calibri"/>
            </a:endParaRPr>
          </a:p>
        </p:txBody>
      </p:sp>
    </p:spTree>
    <p:extLst>
      <p:ext uri="{BB962C8B-B14F-4D97-AF65-F5344CB8AC3E}">
        <p14:creationId xmlns:p14="http://schemas.microsoft.com/office/powerpoint/2010/main" val="4590353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C</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69</a:t>
            </a:fld>
            <a:endParaRPr lang="en-US" sz="1400">
              <a:solidFill>
                <a:prstClr val="black"/>
              </a:solidFill>
              <a:latin typeface="Calibri"/>
            </a:endParaRPr>
          </a:p>
        </p:txBody>
      </p:sp>
    </p:spTree>
    <p:extLst>
      <p:ext uri="{BB962C8B-B14F-4D97-AF65-F5344CB8AC3E}">
        <p14:creationId xmlns:p14="http://schemas.microsoft.com/office/powerpoint/2010/main" val="12206245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C</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70</a:t>
            </a:fld>
            <a:endParaRPr lang="en-US" sz="1400">
              <a:solidFill>
                <a:prstClr val="black"/>
              </a:solidFill>
              <a:latin typeface="Calibri"/>
            </a:endParaRPr>
          </a:p>
        </p:txBody>
      </p:sp>
    </p:spTree>
    <p:extLst>
      <p:ext uri="{BB962C8B-B14F-4D97-AF65-F5344CB8AC3E}">
        <p14:creationId xmlns:p14="http://schemas.microsoft.com/office/powerpoint/2010/main" val="992378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1020981" fontAlgn="base">
              <a:spcBef>
                <a:spcPct val="0"/>
              </a:spcBef>
              <a:spcAft>
                <a:spcPct val="0"/>
              </a:spcAft>
              <a:defRPr/>
            </a:pPr>
            <a:fld id="{9B9AAC28-D37D-4861-846E-9BFF0CADDEC8}" type="slidenum">
              <a:rPr lang="en-US">
                <a:solidFill>
                  <a:srgbClr val="000000"/>
                </a:solidFill>
                <a:latin typeface="Calibri (body)"/>
              </a:rPr>
              <a:pPr defTabSz="1020981" fontAlgn="base">
                <a:spcBef>
                  <a:spcPct val="0"/>
                </a:spcBef>
                <a:spcAft>
                  <a:spcPct val="0"/>
                </a:spcAft>
                <a:defRPr/>
              </a:pPr>
              <a:t>71</a:t>
            </a:fld>
            <a:endParaRPr lang="en-US" dirty="0">
              <a:solidFill>
                <a:srgbClr val="000000"/>
              </a:solidFill>
              <a:latin typeface="Calibri (body)"/>
            </a:endParaRPr>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159242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C</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81</a:t>
            </a:fld>
            <a:endParaRPr lang="en-US" sz="1400">
              <a:solidFill>
                <a:prstClr val="black"/>
              </a:solidFill>
              <a:latin typeface="Calibri"/>
            </a:endParaRPr>
          </a:p>
        </p:txBody>
      </p:sp>
    </p:spTree>
    <p:extLst>
      <p:ext uri="{BB962C8B-B14F-4D97-AF65-F5344CB8AC3E}">
        <p14:creationId xmlns:p14="http://schemas.microsoft.com/office/powerpoint/2010/main" val="4106543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FB69022B-32CD-4720-948A-96C21BF8BA6A}" type="slidenum">
              <a:rPr lang="en-US">
                <a:solidFill>
                  <a:prstClr val="black"/>
                </a:solidFill>
                <a:latin typeface="Calibri" panose="020F0502020204030204" pitchFamily="34" charset="0"/>
              </a:rPr>
              <a:pPr defTabSz="966612" fontAlgn="base">
                <a:spcBef>
                  <a:spcPct val="0"/>
                </a:spcBef>
                <a:spcAft>
                  <a:spcPct val="0"/>
                </a:spcAft>
                <a:defRPr/>
              </a:pPr>
              <a:t>7</a:t>
            </a:fld>
            <a:endParaRPr lang="en-US">
              <a:solidFill>
                <a:prstClr val="black"/>
              </a:solidFill>
              <a:latin typeface="Calibri" panose="020F0502020204030204" pitchFamily="34" charset="0"/>
            </a:endParaRPr>
          </a:p>
        </p:txBody>
      </p:sp>
      <p:sp>
        <p:nvSpPr>
          <p:cNvPr id="199683" name="Rectangle 2"/>
          <p:cNvSpPr>
            <a:spLocks noGrp="1" noRot="1" noChangeAspect="1" noChangeArrowheads="1" noTextEdit="1"/>
          </p:cNvSpPr>
          <p:nvPr>
            <p:ph type="sldImg"/>
          </p:nvPr>
        </p:nvSpPr>
        <p:spPr>
          <a:xfrm>
            <a:off x="3154363" y="914400"/>
            <a:ext cx="3292475" cy="2468563"/>
          </a:xfrm>
          <a:ln/>
        </p:spPr>
      </p:sp>
      <p:sp>
        <p:nvSpPr>
          <p:cNvPr id="199684" name="Rectangle 3"/>
          <p:cNvSpPr>
            <a:spLocks noGrp="1" noChangeArrowheads="1"/>
          </p:cNvSpPr>
          <p:nvPr>
            <p:ph type="body" idx="1"/>
          </p:nvPr>
        </p:nvSpPr>
        <p:spPr>
          <a:noFill/>
          <a:ln/>
        </p:spPr>
        <p:txBody>
          <a:bodyPr/>
          <a:lstStyle/>
          <a:p>
            <a:pPr eaLnBrk="1" hangingPunct="1"/>
            <a:r>
              <a:rPr lang="en-US" b="1"/>
              <a:t>Discussed in “Banks”</a:t>
            </a:r>
          </a:p>
          <a:p>
            <a:pPr eaLnBrk="1" hangingPunct="1"/>
            <a:endParaRPr lang="en-US"/>
          </a:p>
          <a:p>
            <a:pPr eaLnBrk="1" hangingPunct="1"/>
            <a:r>
              <a:rPr lang="en-US"/>
              <a:t>We talked about these buried drains in the “Banks” section.</a:t>
            </a:r>
          </a:p>
          <a:p>
            <a:pPr eaLnBrk="1" hangingPunct="1"/>
            <a:endParaRPr lang="en-US"/>
          </a:p>
        </p:txBody>
      </p:sp>
    </p:spTree>
    <p:extLst>
      <p:ext uri="{BB962C8B-B14F-4D97-AF65-F5344CB8AC3E}">
        <p14:creationId xmlns:p14="http://schemas.microsoft.com/office/powerpoint/2010/main" val="21316661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Project C</a:t>
            </a:r>
          </a:p>
        </p:txBody>
      </p:sp>
      <p:sp>
        <p:nvSpPr>
          <p:cNvPr id="4" name="Slide Number Placeholder 3"/>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82</a:t>
            </a:fld>
            <a:endParaRPr lang="en-US" sz="1400">
              <a:solidFill>
                <a:prstClr val="black"/>
              </a:solidFill>
              <a:latin typeface="Calibri"/>
            </a:endParaRPr>
          </a:p>
        </p:txBody>
      </p:sp>
    </p:spTree>
    <p:extLst>
      <p:ext uri="{BB962C8B-B14F-4D97-AF65-F5344CB8AC3E}">
        <p14:creationId xmlns:p14="http://schemas.microsoft.com/office/powerpoint/2010/main" val="25701634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FD033-CB6E-CF8C-5690-6B1F750C0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7411F-4A62-7343-1F32-E6C505205647}"/>
              </a:ext>
            </a:extLst>
          </p:cNvPr>
          <p:cNvSpPr>
            <a:spLocks noGrp="1" noRot="1" noChangeAspect="1"/>
          </p:cNvSpPr>
          <p:nvPr>
            <p:ph type="sldImg"/>
          </p:nvPr>
        </p:nvSpPr>
        <p:spPr>
          <a:xfrm>
            <a:off x="3154363" y="914400"/>
            <a:ext cx="3292475" cy="2468563"/>
          </a:xfrm>
        </p:spPr>
      </p:sp>
      <p:sp>
        <p:nvSpPr>
          <p:cNvPr id="3" name="Notes Placeholder 2">
            <a:extLst>
              <a:ext uri="{FF2B5EF4-FFF2-40B4-BE49-F238E27FC236}">
                <a16:creationId xmlns:a16="http://schemas.microsoft.com/office/drawing/2014/main" id="{D408B39F-0A0F-43F4-554C-6F5D5FBDC6E6}"/>
              </a:ext>
            </a:extLst>
          </p:cNvPr>
          <p:cNvSpPr>
            <a:spLocks noGrp="1"/>
          </p:cNvSpPr>
          <p:nvPr>
            <p:ph type="body" idx="1"/>
          </p:nvPr>
        </p:nvSpPr>
        <p:spPr/>
        <p:txBody>
          <a:bodyPr/>
          <a:lstStyle/>
          <a:p>
            <a:r>
              <a:rPr lang="en-US" dirty="0"/>
              <a:t>Project C</a:t>
            </a:r>
          </a:p>
        </p:txBody>
      </p:sp>
      <p:sp>
        <p:nvSpPr>
          <p:cNvPr id="4" name="Slide Number Placeholder 3">
            <a:extLst>
              <a:ext uri="{FF2B5EF4-FFF2-40B4-BE49-F238E27FC236}">
                <a16:creationId xmlns:a16="http://schemas.microsoft.com/office/drawing/2014/main" id="{2D95653B-FC2D-3033-B84F-698997644408}"/>
              </a:ext>
            </a:extLst>
          </p:cNvPr>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83</a:t>
            </a:fld>
            <a:endParaRPr lang="en-US" sz="1400">
              <a:solidFill>
                <a:prstClr val="black"/>
              </a:solidFill>
              <a:latin typeface="Calibri"/>
            </a:endParaRPr>
          </a:p>
        </p:txBody>
      </p:sp>
    </p:spTree>
    <p:extLst>
      <p:ext uri="{BB962C8B-B14F-4D97-AF65-F5344CB8AC3E}">
        <p14:creationId xmlns:p14="http://schemas.microsoft.com/office/powerpoint/2010/main" val="33028776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0023B-5C87-86CB-BDB7-4A333D50D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F7AF2-31F8-396C-9C98-A13CF0FAA303}"/>
              </a:ext>
            </a:extLst>
          </p:cNvPr>
          <p:cNvSpPr>
            <a:spLocks noGrp="1" noRot="1" noChangeAspect="1"/>
          </p:cNvSpPr>
          <p:nvPr>
            <p:ph type="sldImg"/>
          </p:nvPr>
        </p:nvSpPr>
        <p:spPr>
          <a:xfrm>
            <a:off x="3154363" y="914400"/>
            <a:ext cx="3292475" cy="2468563"/>
          </a:xfrm>
        </p:spPr>
      </p:sp>
      <p:sp>
        <p:nvSpPr>
          <p:cNvPr id="3" name="Notes Placeholder 2">
            <a:extLst>
              <a:ext uri="{FF2B5EF4-FFF2-40B4-BE49-F238E27FC236}">
                <a16:creationId xmlns:a16="http://schemas.microsoft.com/office/drawing/2014/main" id="{238E2A7A-C265-5DC6-9041-B0422E4B9AF9}"/>
              </a:ext>
            </a:extLst>
          </p:cNvPr>
          <p:cNvSpPr>
            <a:spLocks noGrp="1"/>
          </p:cNvSpPr>
          <p:nvPr>
            <p:ph type="body" idx="1"/>
          </p:nvPr>
        </p:nvSpPr>
        <p:spPr/>
        <p:txBody>
          <a:bodyPr/>
          <a:lstStyle/>
          <a:p>
            <a:r>
              <a:rPr lang="en-US" dirty="0"/>
              <a:t>Project C</a:t>
            </a:r>
          </a:p>
        </p:txBody>
      </p:sp>
      <p:sp>
        <p:nvSpPr>
          <p:cNvPr id="4" name="Slide Number Placeholder 3">
            <a:extLst>
              <a:ext uri="{FF2B5EF4-FFF2-40B4-BE49-F238E27FC236}">
                <a16:creationId xmlns:a16="http://schemas.microsoft.com/office/drawing/2014/main" id="{70323820-8508-41B5-350B-36C63683B701}"/>
              </a:ext>
            </a:extLst>
          </p:cNvPr>
          <p:cNvSpPr>
            <a:spLocks noGrp="1"/>
          </p:cNvSpPr>
          <p:nvPr>
            <p:ph type="sldNum" sz="quarter" idx="10"/>
          </p:nvPr>
        </p:nvSpPr>
        <p:spPr/>
        <p:txBody>
          <a:bodyPr/>
          <a:lstStyle/>
          <a:p>
            <a:pPr defTabSz="966612">
              <a:defRPr/>
            </a:pPr>
            <a:fld id="{90A477BF-A8E4-4833-AF49-6E93FC1B5881}" type="slidenum">
              <a:rPr lang="en-US" sz="1400">
                <a:solidFill>
                  <a:prstClr val="black"/>
                </a:solidFill>
                <a:latin typeface="Calibri"/>
              </a:rPr>
              <a:pPr defTabSz="966612">
                <a:defRPr/>
              </a:pPr>
              <a:t>84</a:t>
            </a:fld>
            <a:endParaRPr lang="en-US" sz="1400">
              <a:solidFill>
                <a:prstClr val="black"/>
              </a:solidFill>
              <a:latin typeface="Calibri"/>
            </a:endParaRPr>
          </a:p>
        </p:txBody>
      </p:sp>
    </p:spTree>
    <p:extLst>
      <p:ext uri="{BB962C8B-B14F-4D97-AF65-F5344CB8AC3E}">
        <p14:creationId xmlns:p14="http://schemas.microsoft.com/office/powerpoint/2010/main" val="18376141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xfrm>
            <a:off x="5438458" y="6948171"/>
            <a:ext cx="4160520" cy="365760"/>
          </a:xfrm>
          <a:prstGeom prst="rect">
            <a:avLst/>
          </a:prstGeom>
          <a:noFill/>
        </p:spPr>
        <p:txBody>
          <a:bodyPr/>
          <a:lstStyle/>
          <a:p>
            <a:pPr algn="l" defTabSz="966612" eaLnBrk="0" fontAlgn="base" hangingPunct="0">
              <a:spcBef>
                <a:spcPct val="0"/>
              </a:spcBef>
              <a:spcAft>
                <a:spcPct val="0"/>
              </a:spcAft>
              <a:defRPr/>
            </a:pPr>
            <a:fld id="{031A7E5E-8CB9-4064-8476-2876F70061B3}" type="slidenum">
              <a:rPr lang="en-US" sz="2500">
                <a:solidFill>
                  <a:srgbClr val="000000"/>
                </a:solidFill>
                <a:latin typeface="Calibri" panose="020F0502020204030204" pitchFamily="34" charset="0"/>
              </a:rPr>
              <a:pPr algn="l" defTabSz="966612" eaLnBrk="0" fontAlgn="base" hangingPunct="0">
                <a:spcBef>
                  <a:spcPct val="0"/>
                </a:spcBef>
                <a:spcAft>
                  <a:spcPct val="0"/>
                </a:spcAft>
                <a:defRPr/>
              </a:pPr>
              <a:t>85</a:t>
            </a:fld>
            <a:endParaRPr lang="en-US" sz="2500" dirty="0">
              <a:solidFill>
                <a:srgbClr val="000000"/>
              </a:solidFill>
              <a:latin typeface="Calibri" panose="020F0502020204030204" pitchFamily="34" charset="0"/>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905875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33986495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4092B-DEEF-0748-FEF2-9F0C4458FB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639D2-A164-3A16-B25A-90EC52FE8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AAE6F-A688-E7CF-5E13-E72431BC2F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A45C35-4FDF-713F-3525-B24F1E4E349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44D2B8DF-DF20-09F9-3A8F-D199081DA133}"/>
              </a:ext>
            </a:extLst>
          </p:cNvPr>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28787942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4833296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AA99C-1A66-537A-37E4-04E0B1B13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7A9AF-6174-2135-5BA7-2D5B161256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DECD4C-CF5D-7149-C8AA-342B9FCCAF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2CC1F4-A44A-4E1C-8C73-B71FB14B4DD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7E47A992-F0A7-3B64-5506-D3BBD7D89DCD}"/>
              </a:ext>
            </a:extLst>
          </p:cNvPr>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28821144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73397-72E7-9FF1-7CA6-8EE2A9A5EE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CD122-907C-32FA-7689-0F2DFCC4F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85DEB-7ABE-85AF-D805-790958EBBC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2B9AAE-8E36-EAB4-960D-6BAFD90894B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9D288F69-0CA8-3175-DF00-156FAB9F86E2}"/>
              </a:ext>
            </a:extLst>
          </p:cNvPr>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32214251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0E14B-2B45-AC8E-FBC5-C675466119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873F5-3183-8E5A-BEDB-493F72E33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93E031-2596-6359-E507-07F3A079DD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BD5777-4C4E-BC60-2407-A5BB5812F34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B9222B5F-EE4E-0183-0BF1-3617C6185266}"/>
              </a:ext>
            </a:extLst>
          </p:cNvPr>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708491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72B95C1A-63E7-43B0-828C-632B1DBDE34B}" type="slidenum">
              <a:rPr lang="en-US">
                <a:solidFill>
                  <a:srgbClr val="000000"/>
                </a:solidFill>
                <a:latin typeface="Calibri" panose="020F0502020204030204" pitchFamily="34" charset="0"/>
              </a:rPr>
              <a:pPr defTabSz="966612" fontAlgn="base">
                <a:spcBef>
                  <a:spcPct val="0"/>
                </a:spcBef>
                <a:spcAft>
                  <a:spcPct val="0"/>
                </a:spcAft>
                <a:defRPr/>
              </a:pPr>
              <a:t>8</a:t>
            </a:fld>
            <a:endParaRPr lang="en-US">
              <a:solidFill>
                <a:srgbClr val="000000"/>
              </a:solidFill>
              <a:latin typeface="Calibri" panose="020F0502020204030204" pitchFamily="34" charset="0"/>
            </a:endParaRPr>
          </a:p>
        </p:txBody>
      </p:sp>
      <p:sp>
        <p:nvSpPr>
          <p:cNvPr id="306179" name="Rectangle 2"/>
          <p:cNvSpPr>
            <a:spLocks noGrp="1" noRot="1" noChangeAspect="1" noChangeArrowheads="1" noTextEdit="1"/>
          </p:cNvSpPr>
          <p:nvPr>
            <p:ph type="sldImg"/>
          </p:nvPr>
        </p:nvSpPr>
        <p:spPr>
          <a:xfrm>
            <a:off x="3154363" y="914400"/>
            <a:ext cx="3292475" cy="2468563"/>
          </a:xfrm>
          <a:ln/>
        </p:spPr>
      </p:sp>
      <p:sp>
        <p:nvSpPr>
          <p:cNvPr id="306180" name="Rectangle 3"/>
          <p:cNvSpPr>
            <a:spLocks noGrp="1" noChangeArrowheads="1"/>
          </p:cNvSpPr>
          <p:nvPr>
            <p:ph type="body" idx="1"/>
          </p:nvPr>
        </p:nvSpPr>
        <p:spPr>
          <a:noFill/>
          <a:ln/>
        </p:spPr>
        <p:txBody>
          <a:bodyPr/>
          <a:lstStyle/>
          <a:p>
            <a:pPr eaLnBrk="1" hangingPunct="1"/>
            <a:r>
              <a:rPr lang="en-US" b="1"/>
              <a:t>Constructed Underdrain:</a:t>
            </a:r>
          </a:p>
          <a:p>
            <a:pPr eaLnBrk="1" hangingPunct="1">
              <a:buFontTx/>
              <a:buChar char="•"/>
            </a:pPr>
            <a:r>
              <a:rPr lang="en-US" b="1"/>
              <a:t>Built Any Size – For Any Flow</a:t>
            </a:r>
          </a:p>
          <a:p>
            <a:pPr eaLnBrk="1" hangingPunct="1">
              <a:buFontTx/>
              <a:buChar char="•"/>
            </a:pPr>
            <a:r>
              <a:rPr lang="en-US" b="1"/>
              <a:t>Clean Filter Stone Also Carries Water</a:t>
            </a:r>
          </a:p>
          <a:p>
            <a:pPr eaLnBrk="1" hangingPunct="1">
              <a:buFontTx/>
              <a:buChar char="•"/>
            </a:pPr>
            <a:r>
              <a:rPr lang="en-US" b="1" i="1"/>
              <a:t>Slide of Steps of Construction</a:t>
            </a:r>
            <a:r>
              <a:rPr lang="en-US"/>
              <a:t> </a:t>
            </a:r>
          </a:p>
          <a:p>
            <a:pPr eaLnBrk="1" hangingPunct="1"/>
            <a:endParaRPr lang="en-US"/>
          </a:p>
          <a:p>
            <a:pPr eaLnBrk="1" hangingPunct="1"/>
            <a:r>
              <a:rPr lang="en-US"/>
              <a:t>A constructed underdrain can be built to any size, to handle any anticipated flow.  The clean stone surrounding the drain pipe will carry water as well.  I’ve seen a lot of field drains made only of stone.  This slide shows the steps of constructing an underdrain.</a:t>
            </a:r>
          </a:p>
          <a:p>
            <a:pPr eaLnBrk="1" hangingPunct="1"/>
            <a:endParaRPr lang="en-US"/>
          </a:p>
        </p:txBody>
      </p:sp>
    </p:spTree>
    <p:extLst>
      <p:ext uri="{BB962C8B-B14F-4D97-AF65-F5344CB8AC3E}">
        <p14:creationId xmlns:p14="http://schemas.microsoft.com/office/powerpoint/2010/main" val="3312028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pPr defTabSz="966612" fontAlgn="base">
              <a:spcBef>
                <a:spcPct val="0"/>
              </a:spcBef>
              <a:spcAft>
                <a:spcPct val="0"/>
              </a:spcAft>
              <a:defRPr/>
            </a:pPr>
            <a:fld id="{91A46F25-5FCC-439D-A469-2180B0DE9E44}" type="slidenum">
              <a:rPr lang="en-US">
                <a:solidFill>
                  <a:srgbClr val="000000"/>
                </a:solidFill>
                <a:latin typeface="Calibri" panose="020F0502020204030204" pitchFamily="34" charset="0"/>
              </a:rPr>
              <a:pPr defTabSz="966612" fontAlgn="base">
                <a:spcBef>
                  <a:spcPct val="0"/>
                </a:spcBef>
                <a:spcAft>
                  <a:spcPct val="0"/>
                </a:spcAft>
                <a:defRPr/>
              </a:pPr>
              <a:t>9</a:t>
            </a:fld>
            <a:endParaRPr lang="en-US">
              <a:solidFill>
                <a:srgbClr val="000000"/>
              </a:solidFill>
              <a:latin typeface="Calibri" panose="020F0502020204030204" pitchFamily="34" charset="0"/>
            </a:endParaRPr>
          </a:p>
        </p:txBody>
      </p:sp>
      <p:sp>
        <p:nvSpPr>
          <p:cNvPr id="308227" name="Rectangle 2"/>
          <p:cNvSpPr>
            <a:spLocks noGrp="1" noRot="1" noChangeAspect="1" noChangeArrowheads="1" noTextEdit="1"/>
          </p:cNvSpPr>
          <p:nvPr>
            <p:ph type="sldImg"/>
          </p:nvPr>
        </p:nvSpPr>
        <p:spPr>
          <a:xfrm>
            <a:off x="3154363" y="914400"/>
            <a:ext cx="3292475" cy="2468563"/>
          </a:xfrm>
          <a:ln/>
        </p:spPr>
      </p:sp>
      <p:sp>
        <p:nvSpPr>
          <p:cNvPr id="308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27062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2801" y="8391"/>
            <a:ext cx="5787705" cy="372611"/>
          </a:xfrm>
          <a:prstGeom prst="rect">
            <a:avLst/>
          </a:prstGeom>
        </p:spPr>
        <p:txBody>
          <a:bodyPr/>
          <a:lstStyle/>
          <a:p>
            <a:r>
              <a:rPr lang="en-US" dirty="0"/>
              <a:t>Click to edit Master title style</a:t>
            </a:r>
          </a:p>
        </p:txBody>
      </p:sp>
      <p:sp>
        <p:nvSpPr>
          <p:cNvPr id="3" name="Subtitle 2"/>
          <p:cNvSpPr>
            <a:spLocks noGrp="1"/>
          </p:cNvSpPr>
          <p:nvPr>
            <p:ph type="subTitle" idx="1" hasCustomPrompt="1"/>
          </p:nvPr>
        </p:nvSpPr>
        <p:spPr>
          <a:xfrm>
            <a:off x="533400" y="685800"/>
            <a:ext cx="8229600" cy="4953000"/>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Fifth level</a:t>
            </a:r>
          </a:p>
        </p:txBody>
      </p:sp>
    </p:spTree>
    <p:extLst>
      <p:ext uri="{BB962C8B-B14F-4D97-AF65-F5344CB8AC3E}">
        <p14:creationId xmlns:p14="http://schemas.microsoft.com/office/powerpoint/2010/main" val="9500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9ABDCD26-1652-4F5E-A640-339501CFDF18}" type="datetimeFigureOut">
              <a:rPr lang="en-US" smtClean="0"/>
              <a:t>2/15/2024</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30433289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2D8CC9E-8E69-4BC9-B0A6-657773EDE943}" type="datetimeFigureOut">
              <a:rPr lang="en-US" smtClean="0">
                <a:solidFill>
                  <a:srgbClr val="000000"/>
                </a:solidFill>
              </a:rPr>
              <a:pPr/>
              <a:t>2/15/2024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00CF02C-2268-429C-B3E9-A6EC91310CA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57079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2D8CC9E-8E69-4BC9-B0A6-657773EDE943}" type="datetimeFigureOut">
              <a:rPr lang="en-US" smtClean="0">
                <a:solidFill>
                  <a:srgbClr val="000000"/>
                </a:solidFill>
              </a:rPr>
              <a:pPr/>
              <a:t>2/15/2024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00CF02C-2268-429C-B3E9-A6EC91310CA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13355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2D8CC9E-8E69-4BC9-B0A6-657773EDE943}" type="datetimeFigureOut">
              <a:rPr lang="en-US" smtClean="0">
                <a:solidFill>
                  <a:srgbClr val="000000"/>
                </a:solidFill>
              </a:rPr>
              <a:pPr/>
              <a:t>2/15/2024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00CF02C-2268-429C-B3E9-A6EC91310CA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32003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126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fld id="{12D8CC9E-8E69-4BC9-B0A6-657773EDE943}" type="datetimeFigureOut">
              <a:rPr lang="en-US" smtClean="0">
                <a:solidFill>
                  <a:srgbClr val="000000"/>
                </a:solidFill>
              </a:rPr>
              <a:pPr/>
              <a:t>2/15/2024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00CF02C-2268-429C-B3E9-A6EC91310CA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806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2D8CC9E-8E69-4BC9-B0A6-657773EDE943}" type="datetimeFigureOut">
              <a:rPr lang="en-US" smtClean="0">
                <a:solidFill>
                  <a:srgbClr val="000000"/>
                </a:solidFill>
              </a:rPr>
              <a:pPr/>
              <a:t>2/15/2024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00CF02C-2268-429C-B3E9-A6EC91310CA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34009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8389"/>
            <a:ext cx="5787705" cy="372611"/>
          </a:xfrm>
        </p:spPr>
        <p:txBody>
          <a:bodyPr/>
          <a:lstStyle/>
          <a:p>
            <a:r>
              <a:rPr lang="en-US" dirty="0"/>
              <a:t>Click to edit Master title style</a:t>
            </a:r>
          </a:p>
        </p:txBody>
      </p:sp>
      <p:sp>
        <p:nvSpPr>
          <p:cNvPr id="3" name="Subtitle 2"/>
          <p:cNvSpPr>
            <a:spLocks noGrp="1"/>
          </p:cNvSpPr>
          <p:nvPr>
            <p:ph type="subTitle" idx="1" hasCustomPrompt="1"/>
          </p:nvPr>
        </p:nvSpPr>
        <p:spPr>
          <a:xfrm>
            <a:off x="533400" y="685800"/>
            <a:ext cx="8229600" cy="4953000"/>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Fifth level</a:t>
            </a:r>
          </a:p>
        </p:txBody>
      </p:sp>
    </p:spTree>
    <p:extLst>
      <p:ext uri="{BB962C8B-B14F-4D97-AF65-F5344CB8AC3E}">
        <p14:creationId xmlns:p14="http://schemas.microsoft.com/office/powerpoint/2010/main" val="15962220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1"/>
            <a:ext cx="5943600" cy="457200"/>
          </a:xfrm>
        </p:spPr>
        <p:txBody>
          <a:bodyPr/>
          <a:lstStyle/>
          <a:p>
            <a:r>
              <a:rPr lang="en-US" dirty="0"/>
              <a:t>Click to edit Master title style</a:t>
            </a:r>
          </a:p>
        </p:txBody>
      </p:sp>
      <p:sp>
        <p:nvSpPr>
          <p:cNvPr id="3" name="Subtitle 2"/>
          <p:cNvSpPr>
            <a:spLocks noGrp="1"/>
          </p:cNvSpPr>
          <p:nvPr>
            <p:ph type="subTitle" idx="1" hasCustomPrompt="1"/>
          </p:nvPr>
        </p:nvSpPr>
        <p:spPr>
          <a:xfrm>
            <a:off x="457200" y="762000"/>
            <a:ext cx="8229600" cy="5791200"/>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Fifth level</a:t>
            </a:r>
          </a:p>
        </p:txBody>
      </p:sp>
    </p:spTree>
    <p:extLst>
      <p:ext uri="{BB962C8B-B14F-4D97-AF65-F5344CB8AC3E}">
        <p14:creationId xmlns:p14="http://schemas.microsoft.com/office/powerpoint/2010/main" val="32344952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solidFill>
                  <a:prstClr val="black"/>
                </a:solidFill>
              </a:rPr>
              <a:pPr/>
              <a:t>2/15/2024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431310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solidFill>
                  <a:prstClr val="black"/>
                </a:solidFill>
              </a:rPr>
              <a:pPr/>
              <a:t>2/15/2024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579656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solidFill>
                  <a:prstClr val="black"/>
                </a:solidFill>
              </a:rPr>
              <a:pPr/>
              <a:t>2/15/2024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88253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200400" y="-1"/>
            <a:ext cx="5943600" cy="42012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9ABDCD26-1652-4F5E-A640-339501CFDF18}" type="datetimeFigureOut">
              <a:rPr lang="en-US" smtClean="0"/>
              <a:t>2/15/2024</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7649274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solidFill>
                  <a:prstClr val="black"/>
                </a:solidFill>
              </a:rPr>
              <a:pPr/>
              <a:t>2/15/2024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441836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solidFill>
                  <a:prstClr val="black"/>
                </a:solidFill>
              </a:rPr>
              <a:pPr/>
              <a:t>2/15/2024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640372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solidFill>
                  <a:prstClr val="black"/>
                </a:solidFill>
              </a:rPr>
              <a:pPr/>
              <a:t>2/15/2024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343773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solidFill>
                  <a:prstClr val="black"/>
                </a:solidFill>
              </a:rPr>
              <a:pPr/>
              <a:t>2/15/2024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0719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solidFill>
                  <a:prstClr val="black"/>
                </a:solidFill>
              </a:rPr>
              <a:pPr/>
              <a:t>2/15/2024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10922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solidFill>
                  <a:prstClr val="black"/>
                </a:solidFill>
              </a:rPr>
              <a:pPr/>
              <a:t>2/15/2024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349313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solidFill>
                  <a:prstClr val="black"/>
                </a:solidFill>
              </a:rPr>
              <a:pPr/>
              <a:t>2/15/2024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02065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9ABDCD26-1652-4F5E-A640-339501CFDF18}" type="datetimeFigureOut">
              <a:rPr lang="en-US" smtClean="0"/>
              <a:t>2/15/2024</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699886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535B21-925C-4ECB-B3D1-4B80789CCDBA}" type="slidenum">
              <a:rPr lang="en-US"/>
              <a:pPr>
                <a:defRPr/>
              </a:pPr>
              <a:t>‹#›</a:t>
            </a:fld>
            <a:endParaRPr lang="en-US"/>
          </a:p>
        </p:txBody>
      </p:sp>
    </p:spTree>
    <p:extLst>
      <p:ext uri="{BB962C8B-B14F-4D97-AF65-F5344CB8AC3E}">
        <p14:creationId xmlns:p14="http://schemas.microsoft.com/office/powerpoint/2010/main" val="3846739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D960ED-E86D-4BBA-A11A-C0F269F7905B}" type="slidenum">
              <a:rPr lang="en-US"/>
              <a:pPr>
                <a:defRPr/>
              </a:pPr>
              <a:t>‹#›</a:t>
            </a:fld>
            <a:endParaRPr lang="en-US"/>
          </a:p>
        </p:txBody>
      </p:sp>
    </p:spTree>
    <p:extLst>
      <p:ext uri="{BB962C8B-B14F-4D97-AF65-F5344CB8AC3E}">
        <p14:creationId xmlns:p14="http://schemas.microsoft.com/office/powerpoint/2010/main" val="1626163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AD1DF2-3FF2-4887-9822-E16CA90E6FCD}" type="slidenum">
              <a:rPr lang="en-US"/>
              <a:pPr>
                <a:defRPr/>
              </a:pPr>
              <a:t>‹#›</a:t>
            </a:fld>
            <a:endParaRPr lang="en-US"/>
          </a:p>
        </p:txBody>
      </p:sp>
    </p:spTree>
    <p:extLst>
      <p:ext uri="{BB962C8B-B14F-4D97-AF65-F5344CB8AC3E}">
        <p14:creationId xmlns:p14="http://schemas.microsoft.com/office/powerpoint/2010/main" val="1918102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9CF93B-5B93-4610-BD2A-833EA15AEFFE}" type="slidenum">
              <a:rPr lang="en-US"/>
              <a:pPr>
                <a:defRPr/>
              </a:pPr>
              <a:t>‹#›</a:t>
            </a:fld>
            <a:endParaRPr lang="en-US"/>
          </a:p>
        </p:txBody>
      </p:sp>
    </p:spTree>
    <p:extLst>
      <p:ext uri="{BB962C8B-B14F-4D97-AF65-F5344CB8AC3E}">
        <p14:creationId xmlns:p14="http://schemas.microsoft.com/office/powerpoint/2010/main" val="2579282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679745-A7C1-4B46-B7F0-F421659292A2}" type="slidenum">
              <a:rPr lang="en-US"/>
              <a:pPr>
                <a:defRPr/>
              </a:pPr>
              <a:t>‹#›</a:t>
            </a:fld>
            <a:endParaRPr lang="en-US"/>
          </a:p>
        </p:txBody>
      </p:sp>
    </p:spTree>
    <p:extLst>
      <p:ext uri="{BB962C8B-B14F-4D97-AF65-F5344CB8AC3E}">
        <p14:creationId xmlns:p14="http://schemas.microsoft.com/office/powerpoint/2010/main" val="2576600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BA069C-AA59-42E3-ADE6-17D586290810}" type="slidenum">
              <a:rPr lang="en-US"/>
              <a:pPr>
                <a:defRPr/>
              </a:pPr>
              <a:t>‹#›</a:t>
            </a:fld>
            <a:endParaRPr lang="en-US"/>
          </a:p>
        </p:txBody>
      </p:sp>
    </p:spTree>
    <p:extLst>
      <p:ext uri="{BB962C8B-B14F-4D97-AF65-F5344CB8AC3E}">
        <p14:creationId xmlns:p14="http://schemas.microsoft.com/office/powerpoint/2010/main" val="4292287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5603C0-DA82-4AAB-9191-3C28CFE1F2B7}" type="slidenum">
              <a:rPr lang="en-US"/>
              <a:pPr>
                <a:defRPr/>
              </a:pPr>
              <a:t>‹#›</a:t>
            </a:fld>
            <a:endParaRPr lang="en-US"/>
          </a:p>
        </p:txBody>
      </p:sp>
    </p:spTree>
    <p:extLst>
      <p:ext uri="{BB962C8B-B14F-4D97-AF65-F5344CB8AC3E}">
        <p14:creationId xmlns:p14="http://schemas.microsoft.com/office/powerpoint/2010/main" val="60894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7200" y="762000"/>
            <a:ext cx="8229600" cy="5791200"/>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Fifth level</a:t>
            </a:r>
          </a:p>
        </p:txBody>
      </p:sp>
    </p:spTree>
    <p:extLst>
      <p:ext uri="{BB962C8B-B14F-4D97-AF65-F5344CB8AC3E}">
        <p14:creationId xmlns:p14="http://schemas.microsoft.com/office/powerpoint/2010/main" val="1749128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A5EF10-C18F-46E9-97F9-C64F690D23BF}" type="slidenum">
              <a:rPr lang="en-US"/>
              <a:pPr>
                <a:defRPr/>
              </a:pPr>
              <a:t>‹#›</a:t>
            </a:fld>
            <a:endParaRPr lang="en-US"/>
          </a:p>
        </p:txBody>
      </p:sp>
    </p:spTree>
    <p:extLst>
      <p:ext uri="{BB962C8B-B14F-4D97-AF65-F5344CB8AC3E}">
        <p14:creationId xmlns:p14="http://schemas.microsoft.com/office/powerpoint/2010/main" val="2294766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23FDA8-D2DA-42E6-A747-DACF63753292}" type="slidenum">
              <a:rPr lang="en-US"/>
              <a:pPr>
                <a:defRPr/>
              </a:pPr>
              <a:t>‹#›</a:t>
            </a:fld>
            <a:endParaRPr lang="en-US"/>
          </a:p>
        </p:txBody>
      </p:sp>
    </p:spTree>
    <p:extLst>
      <p:ext uri="{BB962C8B-B14F-4D97-AF65-F5344CB8AC3E}">
        <p14:creationId xmlns:p14="http://schemas.microsoft.com/office/powerpoint/2010/main" val="3468422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B5859-3011-4E13-BFE4-DC8B84C9078D}" type="slidenum">
              <a:rPr lang="en-US"/>
              <a:pPr>
                <a:defRPr/>
              </a:pPr>
              <a:t>‹#›</a:t>
            </a:fld>
            <a:endParaRPr lang="en-US"/>
          </a:p>
        </p:txBody>
      </p:sp>
    </p:spTree>
    <p:extLst>
      <p:ext uri="{BB962C8B-B14F-4D97-AF65-F5344CB8AC3E}">
        <p14:creationId xmlns:p14="http://schemas.microsoft.com/office/powerpoint/2010/main" val="3047571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8B06B9-27C2-4DBA-9672-138A02DE85FD}" type="slidenum">
              <a:rPr lang="en-US"/>
              <a:pPr>
                <a:defRPr/>
              </a:pPr>
              <a:t>‹#›</a:t>
            </a:fld>
            <a:endParaRPr lang="en-US"/>
          </a:p>
        </p:txBody>
      </p:sp>
    </p:spTree>
    <p:extLst>
      <p:ext uri="{BB962C8B-B14F-4D97-AF65-F5344CB8AC3E}">
        <p14:creationId xmlns:p14="http://schemas.microsoft.com/office/powerpoint/2010/main" val="2056311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FEB63F-4D7E-46DC-8634-1E5D378EAAF5}" type="slidenum">
              <a:rPr lang="en-US"/>
              <a:pPr>
                <a:defRPr/>
              </a:pPr>
              <a:t>‹#›</a:t>
            </a:fld>
            <a:endParaRPr lang="en-US"/>
          </a:p>
        </p:txBody>
      </p:sp>
    </p:spTree>
    <p:extLst>
      <p:ext uri="{BB962C8B-B14F-4D97-AF65-F5344CB8AC3E}">
        <p14:creationId xmlns:p14="http://schemas.microsoft.com/office/powerpoint/2010/main" val="4110013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4AB449-6512-4D90-AE36-6BC7FFF68E87}" type="slidenum">
              <a:rPr lang="en-US"/>
              <a:pPr>
                <a:defRPr/>
              </a:pPr>
              <a:t>‹#›</a:t>
            </a:fld>
            <a:endParaRPr lang="en-US"/>
          </a:p>
        </p:txBody>
      </p:sp>
    </p:spTree>
    <p:extLst>
      <p:ext uri="{BB962C8B-B14F-4D97-AF65-F5344CB8AC3E}">
        <p14:creationId xmlns:p14="http://schemas.microsoft.com/office/powerpoint/2010/main" val="2952187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9E7A3D4-4C76-48D8-89D1-65723214A48C}" type="slidenum">
              <a:rPr lang="en-US"/>
              <a:pPr>
                <a:defRPr/>
              </a:pPr>
              <a:t>‹#›</a:t>
            </a:fld>
            <a:endParaRPr lang="en-US"/>
          </a:p>
        </p:txBody>
      </p:sp>
    </p:spTree>
    <p:extLst>
      <p:ext uri="{BB962C8B-B14F-4D97-AF65-F5344CB8AC3E}">
        <p14:creationId xmlns:p14="http://schemas.microsoft.com/office/powerpoint/2010/main" val="2962549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EEEBB1-0A48-4201-9E72-C3076A12F5C9}" type="slidenum">
              <a:rPr lang="en-US"/>
              <a:pPr>
                <a:defRPr/>
              </a:pPr>
              <a:t>‹#›</a:t>
            </a:fld>
            <a:endParaRPr lang="en-US"/>
          </a:p>
        </p:txBody>
      </p:sp>
    </p:spTree>
    <p:extLst>
      <p:ext uri="{BB962C8B-B14F-4D97-AF65-F5344CB8AC3E}">
        <p14:creationId xmlns:p14="http://schemas.microsoft.com/office/powerpoint/2010/main" val="3092571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D3511A-948E-4CC6-8FD3-6C8A57DCDE1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83474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0">
              <a:srgbClr val="00B050"/>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0549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9ABDCD26-1652-4F5E-A640-339501CFDF18}" type="datetimeFigureOut">
              <a:rPr lang="en-US" smtClean="0"/>
              <a:t>2/15/2024</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901690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C616A-0269-42AA-AE19-AB3D8B89C25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10082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2D0FD5-7909-4ACC-9EED-1784D2B5E04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9329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E6C7F57-C701-4F76-91B6-0FADA07FF0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3448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99E625-BB56-4D66-9015-601F3D9229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632647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ADA5594-CE75-4EFF-944F-206BD3E01A8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3090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C00F7F-716A-4F7B-BA65-34996CE61E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27458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B4E984-8819-4229-B1A2-060315B8F2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33590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9459FE-EA5F-4F38-A745-962CD0990A9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73788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B7FD21-AAB5-41CB-A5B4-3849F81E927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78382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D9BF44-AB1D-4454-A23A-CA84D0B68E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04246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9ABDCD26-1652-4F5E-A640-339501CFDF18}" type="datetimeFigureOut">
              <a:rPr lang="en-US" smtClean="0"/>
              <a:t>2/15/2024</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8717884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5896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p>
            <a:pPr>
              <a:defRPr/>
            </a:pPr>
            <a:fld id="{75E82D03-3852-4F89-9D56-D127E48CF5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146511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D3511A-948E-4CC6-8FD3-6C8A57DCDE12}" type="slidenum">
              <a:rPr lang="en-US"/>
              <a:pPr>
                <a:defRPr/>
              </a:pPr>
              <a:t>‹#›</a:t>
            </a:fld>
            <a:endParaRPr lang="en-US"/>
          </a:p>
        </p:txBody>
      </p:sp>
    </p:spTree>
    <p:extLst>
      <p:ext uri="{BB962C8B-B14F-4D97-AF65-F5344CB8AC3E}">
        <p14:creationId xmlns:p14="http://schemas.microsoft.com/office/powerpoint/2010/main" val="2197820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471052-1CB9-4977-AA1E-67B41DC7DD7D}" type="slidenum">
              <a:rPr lang="en-US"/>
              <a:pPr>
                <a:defRPr/>
              </a:pPr>
              <a:t>‹#›</a:t>
            </a:fld>
            <a:endParaRPr lang="en-US"/>
          </a:p>
        </p:txBody>
      </p:sp>
    </p:spTree>
    <p:extLst>
      <p:ext uri="{BB962C8B-B14F-4D97-AF65-F5344CB8AC3E}">
        <p14:creationId xmlns:p14="http://schemas.microsoft.com/office/powerpoint/2010/main" val="1880751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AC616A-0269-42AA-AE19-AB3D8B89C25D}" type="slidenum">
              <a:rPr lang="en-US"/>
              <a:pPr>
                <a:defRPr/>
              </a:pPr>
              <a:t>‹#›</a:t>
            </a:fld>
            <a:endParaRPr lang="en-US"/>
          </a:p>
        </p:txBody>
      </p:sp>
    </p:spTree>
    <p:extLst>
      <p:ext uri="{BB962C8B-B14F-4D97-AF65-F5344CB8AC3E}">
        <p14:creationId xmlns:p14="http://schemas.microsoft.com/office/powerpoint/2010/main" val="2971345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2D0FD5-7909-4ACC-9EED-1784D2B5E049}" type="slidenum">
              <a:rPr lang="en-US"/>
              <a:pPr>
                <a:defRPr/>
              </a:pPr>
              <a:t>‹#›</a:t>
            </a:fld>
            <a:endParaRPr lang="en-US"/>
          </a:p>
        </p:txBody>
      </p:sp>
    </p:spTree>
    <p:extLst>
      <p:ext uri="{BB962C8B-B14F-4D97-AF65-F5344CB8AC3E}">
        <p14:creationId xmlns:p14="http://schemas.microsoft.com/office/powerpoint/2010/main" val="4286298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6C7F57-C701-4F76-91B6-0FADA07FF08E}" type="slidenum">
              <a:rPr lang="en-US"/>
              <a:pPr>
                <a:defRPr/>
              </a:pPr>
              <a:t>‹#›</a:t>
            </a:fld>
            <a:endParaRPr lang="en-US"/>
          </a:p>
        </p:txBody>
      </p:sp>
    </p:spTree>
    <p:extLst>
      <p:ext uri="{BB962C8B-B14F-4D97-AF65-F5344CB8AC3E}">
        <p14:creationId xmlns:p14="http://schemas.microsoft.com/office/powerpoint/2010/main" val="596327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99E625-BB56-4D66-9015-601F3D9229E2}" type="slidenum">
              <a:rPr lang="en-US"/>
              <a:pPr>
                <a:defRPr/>
              </a:pPr>
              <a:t>‹#›</a:t>
            </a:fld>
            <a:endParaRPr lang="en-US"/>
          </a:p>
        </p:txBody>
      </p:sp>
    </p:spTree>
    <p:extLst>
      <p:ext uri="{BB962C8B-B14F-4D97-AF65-F5344CB8AC3E}">
        <p14:creationId xmlns:p14="http://schemas.microsoft.com/office/powerpoint/2010/main" val="41506422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DA5594-CE75-4EFF-944F-206BD3E01A83}" type="slidenum">
              <a:rPr lang="en-US"/>
              <a:pPr>
                <a:defRPr/>
              </a:pPr>
              <a:t>‹#›</a:t>
            </a:fld>
            <a:endParaRPr lang="en-US"/>
          </a:p>
        </p:txBody>
      </p:sp>
    </p:spTree>
    <p:extLst>
      <p:ext uri="{BB962C8B-B14F-4D97-AF65-F5344CB8AC3E}">
        <p14:creationId xmlns:p14="http://schemas.microsoft.com/office/powerpoint/2010/main" val="3628057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C00F7F-716A-4F7B-BA65-34996CE61E51}" type="slidenum">
              <a:rPr lang="en-US"/>
              <a:pPr>
                <a:defRPr/>
              </a:pPr>
              <a:t>‹#›</a:t>
            </a:fld>
            <a:endParaRPr lang="en-US"/>
          </a:p>
        </p:txBody>
      </p:sp>
    </p:spTree>
    <p:extLst>
      <p:ext uri="{BB962C8B-B14F-4D97-AF65-F5344CB8AC3E}">
        <p14:creationId xmlns:p14="http://schemas.microsoft.com/office/powerpoint/2010/main" val="53379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00400" y="-1"/>
            <a:ext cx="5943600" cy="42012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9ABDCD26-1652-4F5E-A640-339501CFDF18}" type="datetimeFigureOut">
              <a:rPr lang="en-US" smtClean="0"/>
              <a:t>2/15/2024</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305428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B4E984-8819-4229-B1A2-060315B8F216}" type="slidenum">
              <a:rPr lang="en-US"/>
              <a:pPr>
                <a:defRPr/>
              </a:pPr>
              <a:t>‹#›</a:t>
            </a:fld>
            <a:endParaRPr lang="en-US"/>
          </a:p>
        </p:txBody>
      </p:sp>
    </p:spTree>
    <p:extLst>
      <p:ext uri="{BB962C8B-B14F-4D97-AF65-F5344CB8AC3E}">
        <p14:creationId xmlns:p14="http://schemas.microsoft.com/office/powerpoint/2010/main" val="3334298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9459FE-EA5F-4F38-A745-962CD0990A9D}" type="slidenum">
              <a:rPr lang="en-US"/>
              <a:pPr>
                <a:defRPr/>
              </a:pPr>
              <a:t>‹#›</a:t>
            </a:fld>
            <a:endParaRPr lang="en-US"/>
          </a:p>
        </p:txBody>
      </p:sp>
    </p:spTree>
    <p:extLst>
      <p:ext uri="{BB962C8B-B14F-4D97-AF65-F5344CB8AC3E}">
        <p14:creationId xmlns:p14="http://schemas.microsoft.com/office/powerpoint/2010/main" val="20007684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B7FD21-AAB5-41CB-A5B4-3849F81E927A}" type="slidenum">
              <a:rPr lang="en-US"/>
              <a:pPr>
                <a:defRPr/>
              </a:pPr>
              <a:t>‹#›</a:t>
            </a:fld>
            <a:endParaRPr lang="en-US"/>
          </a:p>
        </p:txBody>
      </p:sp>
    </p:spTree>
    <p:extLst>
      <p:ext uri="{BB962C8B-B14F-4D97-AF65-F5344CB8AC3E}">
        <p14:creationId xmlns:p14="http://schemas.microsoft.com/office/powerpoint/2010/main" val="143495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D9BF44-AB1D-4454-A23A-CA84D0B68E46}" type="slidenum">
              <a:rPr lang="en-US"/>
              <a:pPr>
                <a:defRPr/>
              </a:pPr>
              <a:t>‹#›</a:t>
            </a:fld>
            <a:endParaRPr lang="en-US"/>
          </a:p>
        </p:txBody>
      </p:sp>
    </p:spTree>
    <p:extLst>
      <p:ext uri="{BB962C8B-B14F-4D97-AF65-F5344CB8AC3E}">
        <p14:creationId xmlns:p14="http://schemas.microsoft.com/office/powerpoint/2010/main" val="40696439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5F41AC-E81B-4528-8548-2867C426CCA4}"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A8543-E887-4B95-BBA2-DD14EA9081D3}" type="slidenum">
              <a:rPr lang="en-US" smtClean="0"/>
              <a:t>‹#›</a:t>
            </a:fld>
            <a:endParaRPr lang="en-US"/>
          </a:p>
        </p:txBody>
      </p:sp>
    </p:spTree>
    <p:extLst>
      <p:ext uri="{BB962C8B-B14F-4D97-AF65-F5344CB8AC3E}">
        <p14:creationId xmlns:p14="http://schemas.microsoft.com/office/powerpoint/2010/main" val="14577504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5F41AC-E81B-4528-8548-2867C426CCA4}"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A8543-E887-4B95-BBA2-DD14EA9081D3}" type="slidenum">
              <a:rPr lang="en-US" smtClean="0"/>
              <a:t>‹#›</a:t>
            </a:fld>
            <a:endParaRPr lang="en-US"/>
          </a:p>
        </p:txBody>
      </p:sp>
    </p:spTree>
    <p:extLst>
      <p:ext uri="{BB962C8B-B14F-4D97-AF65-F5344CB8AC3E}">
        <p14:creationId xmlns:p14="http://schemas.microsoft.com/office/powerpoint/2010/main" val="34989361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5F41AC-E81B-4528-8548-2867C426CCA4}"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A8543-E887-4B95-BBA2-DD14EA9081D3}" type="slidenum">
              <a:rPr lang="en-US" smtClean="0"/>
              <a:t>‹#›</a:t>
            </a:fld>
            <a:endParaRPr lang="en-US"/>
          </a:p>
        </p:txBody>
      </p:sp>
    </p:spTree>
    <p:extLst>
      <p:ext uri="{BB962C8B-B14F-4D97-AF65-F5344CB8AC3E}">
        <p14:creationId xmlns:p14="http://schemas.microsoft.com/office/powerpoint/2010/main" val="36015499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5F41AC-E81B-4528-8548-2867C426CCA4}"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A8543-E887-4B95-BBA2-DD14EA9081D3}" type="slidenum">
              <a:rPr lang="en-US" smtClean="0"/>
              <a:t>‹#›</a:t>
            </a:fld>
            <a:endParaRPr lang="en-US"/>
          </a:p>
        </p:txBody>
      </p:sp>
    </p:spTree>
    <p:extLst>
      <p:ext uri="{BB962C8B-B14F-4D97-AF65-F5344CB8AC3E}">
        <p14:creationId xmlns:p14="http://schemas.microsoft.com/office/powerpoint/2010/main" val="35253684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5F41AC-E81B-4528-8548-2867C426CCA4}" type="datetimeFigureOut">
              <a:rPr lang="en-US" smtClean="0"/>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8A8543-E887-4B95-BBA2-DD14EA9081D3}" type="slidenum">
              <a:rPr lang="en-US" smtClean="0"/>
              <a:t>‹#›</a:t>
            </a:fld>
            <a:endParaRPr lang="en-US"/>
          </a:p>
        </p:txBody>
      </p:sp>
    </p:spTree>
    <p:extLst>
      <p:ext uri="{BB962C8B-B14F-4D97-AF65-F5344CB8AC3E}">
        <p14:creationId xmlns:p14="http://schemas.microsoft.com/office/powerpoint/2010/main" val="160661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5F41AC-E81B-4528-8548-2867C426CCA4}" type="datetimeFigureOut">
              <a:rPr lang="en-US" smtClean="0"/>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8A8543-E887-4B95-BBA2-DD14EA9081D3}" type="slidenum">
              <a:rPr lang="en-US" smtClean="0"/>
              <a:t>‹#›</a:t>
            </a:fld>
            <a:endParaRPr lang="en-US"/>
          </a:p>
        </p:txBody>
      </p:sp>
    </p:spTree>
    <p:extLst>
      <p:ext uri="{BB962C8B-B14F-4D97-AF65-F5344CB8AC3E}">
        <p14:creationId xmlns:p14="http://schemas.microsoft.com/office/powerpoint/2010/main" val="1093359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00400" y="-1"/>
            <a:ext cx="5943600" cy="42012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9ABDCD26-1652-4F5E-A640-339501CFDF18}" type="datetimeFigureOut">
              <a:rPr lang="en-US" smtClean="0"/>
              <a:t>2/15/2024</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0046301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5F41AC-E81B-4528-8548-2867C426CCA4}" type="datetimeFigureOut">
              <a:rPr lang="en-US" smtClean="0"/>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8A8543-E887-4B95-BBA2-DD14EA9081D3}" type="slidenum">
              <a:rPr lang="en-US" smtClean="0"/>
              <a:t>‹#›</a:t>
            </a:fld>
            <a:endParaRPr lang="en-US"/>
          </a:p>
        </p:txBody>
      </p:sp>
    </p:spTree>
    <p:extLst>
      <p:ext uri="{BB962C8B-B14F-4D97-AF65-F5344CB8AC3E}">
        <p14:creationId xmlns:p14="http://schemas.microsoft.com/office/powerpoint/2010/main" val="39626787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5F41AC-E81B-4528-8548-2867C426CCA4}"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A8543-E887-4B95-BBA2-DD14EA9081D3}" type="slidenum">
              <a:rPr lang="en-US" smtClean="0"/>
              <a:t>‹#›</a:t>
            </a:fld>
            <a:endParaRPr lang="en-US"/>
          </a:p>
        </p:txBody>
      </p:sp>
    </p:spTree>
    <p:extLst>
      <p:ext uri="{BB962C8B-B14F-4D97-AF65-F5344CB8AC3E}">
        <p14:creationId xmlns:p14="http://schemas.microsoft.com/office/powerpoint/2010/main" val="1567211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5F41AC-E81B-4528-8548-2867C426CCA4}"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A8543-E887-4B95-BBA2-DD14EA9081D3}" type="slidenum">
              <a:rPr lang="en-US" smtClean="0"/>
              <a:t>‹#›</a:t>
            </a:fld>
            <a:endParaRPr lang="en-US"/>
          </a:p>
        </p:txBody>
      </p:sp>
    </p:spTree>
    <p:extLst>
      <p:ext uri="{BB962C8B-B14F-4D97-AF65-F5344CB8AC3E}">
        <p14:creationId xmlns:p14="http://schemas.microsoft.com/office/powerpoint/2010/main" val="2256641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5F41AC-E81B-4528-8548-2867C426CCA4}"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A8543-E887-4B95-BBA2-DD14EA9081D3}" type="slidenum">
              <a:rPr lang="en-US" smtClean="0"/>
              <a:t>‹#›</a:t>
            </a:fld>
            <a:endParaRPr lang="en-US"/>
          </a:p>
        </p:txBody>
      </p:sp>
    </p:spTree>
    <p:extLst>
      <p:ext uri="{BB962C8B-B14F-4D97-AF65-F5344CB8AC3E}">
        <p14:creationId xmlns:p14="http://schemas.microsoft.com/office/powerpoint/2010/main" val="15918313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5F41AC-E81B-4528-8548-2867C426CCA4}"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A8543-E887-4B95-BBA2-DD14EA9081D3}" type="slidenum">
              <a:rPr lang="en-US" smtClean="0"/>
              <a:t>‹#›</a:t>
            </a:fld>
            <a:endParaRPr lang="en-US"/>
          </a:p>
        </p:txBody>
      </p:sp>
    </p:spTree>
    <p:extLst>
      <p:ext uri="{BB962C8B-B14F-4D97-AF65-F5344CB8AC3E}">
        <p14:creationId xmlns:p14="http://schemas.microsoft.com/office/powerpoint/2010/main" val="40716537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D3511A-948E-4CC6-8FD3-6C8A57DCDE12}" type="slidenum">
              <a:rPr lang="en-US"/>
              <a:pPr>
                <a:defRPr/>
              </a:pPr>
              <a:t>‹#›</a:t>
            </a:fld>
            <a:endParaRPr lang="en-US"/>
          </a:p>
        </p:txBody>
      </p:sp>
    </p:spTree>
    <p:extLst>
      <p:ext uri="{BB962C8B-B14F-4D97-AF65-F5344CB8AC3E}">
        <p14:creationId xmlns:p14="http://schemas.microsoft.com/office/powerpoint/2010/main" val="42465933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59573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AC616A-0269-42AA-AE19-AB3D8B89C25D}" type="slidenum">
              <a:rPr lang="en-US"/>
              <a:pPr>
                <a:defRPr/>
              </a:pPr>
              <a:t>‹#›</a:t>
            </a:fld>
            <a:endParaRPr lang="en-US"/>
          </a:p>
        </p:txBody>
      </p:sp>
    </p:spTree>
    <p:extLst>
      <p:ext uri="{BB962C8B-B14F-4D97-AF65-F5344CB8AC3E}">
        <p14:creationId xmlns:p14="http://schemas.microsoft.com/office/powerpoint/2010/main" val="10589935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2D0FD5-7909-4ACC-9EED-1784D2B5E049}" type="slidenum">
              <a:rPr lang="en-US"/>
              <a:pPr>
                <a:defRPr/>
              </a:pPr>
              <a:t>‹#›</a:t>
            </a:fld>
            <a:endParaRPr lang="en-US"/>
          </a:p>
        </p:txBody>
      </p:sp>
    </p:spTree>
    <p:extLst>
      <p:ext uri="{BB962C8B-B14F-4D97-AF65-F5344CB8AC3E}">
        <p14:creationId xmlns:p14="http://schemas.microsoft.com/office/powerpoint/2010/main" val="32433144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6C7F57-C701-4F76-91B6-0FADA07FF08E}" type="slidenum">
              <a:rPr lang="en-US"/>
              <a:pPr>
                <a:defRPr/>
              </a:pPr>
              <a:t>‹#›</a:t>
            </a:fld>
            <a:endParaRPr lang="en-US"/>
          </a:p>
        </p:txBody>
      </p:sp>
    </p:spTree>
    <p:extLst>
      <p:ext uri="{BB962C8B-B14F-4D97-AF65-F5344CB8AC3E}">
        <p14:creationId xmlns:p14="http://schemas.microsoft.com/office/powerpoint/2010/main" val="2639984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00400" y="-1"/>
            <a:ext cx="5943600" cy="42012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9ABDCD26-1652-4F5E-A640-339501CFDF18}" type="datetimeFigureOut">
              <a:rPr lang="en-US" smtClean="0"/>
              <a:t>2/15/2024</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40509540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99E625-BB56-4D66-9015-601F3D9229E2}" type="slidenum">
              <a:rPr lang="en-US"/>
              <a:pPr>
                <a:defRPr/>
              </a:pPr>
              <a:t>‹#›</a:t>
            </a:fld>
            <a:endParaRPr lang="en-US"/>
          </a:p>
        </p:txBody>
      </p:sp>
    </p:spTree>
    <p:extLst>
      <p:ext uri="{BB962C8B-B14F-4D97-AF65-F5344CB8AC3E}">
        <p14:creationId xmlns:p14="http://schemas.microsoft.com/office/powerpoint/2010/main" val="22439404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DA5594-CE75-4EFF-944F-206BD3E01A83}" type="slidenum">
              <a:rPr lang="en-US"/>
              <a:pPr>
                <a:defRPr/>
              </a:pPr>
              <a:t>‹#›</a:t>
            </a:fld>
            <a:endParaRPr lang="en-US"/>
          </a:p>
        </p:txBody>
      </p:sp>
    </p:spTree>
    <p:extLst>
      <p:ext uri="{BB962C8B-B14F-4D97-AF65-F5344CB8AC3E}">
        <p14:creationId xmlns:p14="http://schemas.microsoft.com/office/powerpoint/2010/main" val="12279481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C00F7F-716A-4F7B-BA65-34996CE61E51}" type="slidenum">
              <a:rPr lang="en-US"/>
              <a:pPr>
                <a:defRPr/>
              </a:pPr>
              <a:t>‹#›</a:t>
            </a:fld>
            <a:endParaRPr lang="en-US"/>
          </a:p>
        </p:txBody>
      </p:sp>
    </p:spTree>
    <p:extLst>
      <p:ext uri="{BB962C8B-B14F-4D97-AF65-F5344CB8AC3E}">
        <p14:creationId xmlns:p14="http://schemas.microsoft.com/office/powerpoint/2010/main" val="6556273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B4E984-8819-4229-B1A2-060315B8F216}" type="slidenum">
              <a:rPr lang="en-US"/>
              <a:pPr>
                <a:defRPr/>
              </a:pPr>
              <a:t>‹#›</a:t>
            </a:fld>
            <a:endParaRPr lang="en-US"/>
          </a:p>
        </p:txBody>
      </p:sp>
    </p:spTree>
    <p:extLst>
      <p:ext uri="{BB962C8B-B14F-4D97-AF65-F5344CB8AC3E}">
        <p14:creationId xmlns:p14="http://schemas.microsoft.com/office/powerpoint/2010/main" val="42673455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9459FE-EA5F-4F38-A745-962CD0990A9D}" type="slidenum">
              <a:rPr lang="en-US"/>
              <a:pPr>
                <a:defRPr/>
              </a:pPr>
              <a:t>‹#›</a:t>
            </a:fld>
            <a:endParaRPr lang="en-US"/>
          </a:p>
        </p:txBody>
      </p:sp>
    </p:spTree>
    <p:extLst>
      <p:ext uri="{BB962C8B-B14F-4D97-AF65-F5344CB8AC3E}">
        <p14:creationId xmlns:p14="http://schemas.microsoft.com/office/powerpoint/2010/main" val="9891850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B7FD21-AAB5-41CB-A5B4-3849F81E927A}" type="slidenum">
              <a:rPr lang="en-US"/>
              <a:pPr>
                <a:defRPr/>
              </a:pPr>
              <a:t>‹#›</a:t>
            </a:fld>
            <a:endParaRPr lang="en-US"/>
          </a:p>
        </p:txBody>
      </p:sp>
    </p:spTree>
    <p:extLst>
      <p:ext uri="{BB962C8B-B14F-4D97-AF65-F5344CB8AC3E}">
        <p14:creationId xmlns:p14="http://schemas.microsoft.com/office/powerpoint/2010/main" val="3492941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D9BF44-AB1D-4454-A23A-CA84D0B68E46}" type="slidenum">
              <a:rPr lang="en-US"/>
              <a:pPr>
                <a:defRPr/>
              </a:pPr>
              <a:t>‹#›</a:t>
            </a:fld>
            <a:endParaRPr lang="en-US"/>
          </a:p>
        </p:txBody>
      </p:sp>
    </p:spTree>
    <p:extLst>
      <p:ext uri="{BB962C8B-B14F-4D97-AF65-F5344CB8AC3E}">
        <p14:creationId xmlns:p14="http://schemas.microsoft.com/office/powerpoint/2010/main" val="3692913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5E82D03-3852-4F89-9D56-D127E48CF56F}" type="slidenum">
              <a:rPr lang="en-US" smtClean="0"/>
              <a:pPr>
                <a:defRPr/>
              </a:pPr>
              <a:t>‹#›</a:t>
            </a:fld>
            <a:endParaRPr lang="en-US"/>
          </a:p>
        </p:txBody>
      </p:sp>
    </p:spTree>
    <p:extLst>
      <p:ext uri="{BB962C8B-B14F-4D97-AF65-F5344CB8AC3E}">
        <p14:creationId xmlns:p14="http://schemas.microsoft.com/office/powerpoint/2010/main" val="19642866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D3511A-948E-4CC6-8FD3-6C8A57DCDE1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65418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0">
              <a:srgbClr val="00B050"/>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2830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9ABDCD26-1652-4F5E-A640-339501CFDF18}" type="datetimeFigureOut">
              <a:rPr lang="en-US" smtClean="0"/>
              <a:t>2/15/2024</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2911721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C616A-0269-42AA-AE19-AB3D8B89C25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63905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2D0FD5-7909-4ACC-9EED-1784D2B5E04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45619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E6C7F57-C701-4F76-91B6-0FADA07FF0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36364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99E625-BB56-4D66-9015-601F3D9229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39981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ADA5594-CE75-4EFF-944F-206BD3E01A8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86666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C00F7F-716A-4F7B-BA65-34996CE61E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23139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B4E984-8819-4229-B1A2-060315B8F2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929455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9459FE-EA5F-4F38-A745-962CD0990A9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838865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B7FD21-AAB5-41CB-A5B4-3849F81E927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377272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D9BF44-AB1D-4454-A23A-CA84D0B68E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14092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9ABDCD26-1652-4F5E-A640-339501CFDF18}" type="datetimeFigureOut">
              <a:rPr lang="en-US" smtClean="0"/>
              <a:t>2/15/2024</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2046264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57930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p>
            <a:pPr>
              <a:defRPr/>
            </a:pPr>
            <a:fld id="{75E82D03-3852-4F89-9D56-D127E48CF5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82334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12D8CC9E-8E69-4BC9-B0A6-657773EDE943}" type="datetimeFigureOut">
              <a:rPr lang="en-US" smtClean="0">
                <a:solidFill>
                  <a:srgbClr val="000000"/>
                </a:solidFill>
              </a:rPr>
              <a:pPr/>
              <a:t>2/15/2024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00CF02C-2268-429C-B3E9-A6EC91310CA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27873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2D8CC9E-8E69-4BC9-B0A6-657773EDE943}" type="datetimeFigureOut">
              <a:rPr lang="en-US" smtClean="0">
                <a:solidFill>
                  <a:srgbClr val="000000"/>
                </a:solidFill>
              </a:rPr>
              <a:pPr/>
              <a:t>2/15/2024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00CF02C-2268-429C-B3E9-A6EC91310CA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92855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2D8CC9E-8E69-4BC9-B0A6-657773EDE943}" type="datetimeFigureOut">
              <a:rPr lang="en-US" smtClean="0">
                <a:solidFill>
                  <a:srgbClr val="000000"/>
                </a:solidFill>
              </a:rPr>
              <a:pPr/>
              <a:t>2/15/2024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00CF02C-2268-429C-B3E9-A6EC91310CA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79391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2D8CC9E-8E69-4BC9-B0A6-657773EDE943}" type="datetimeFigureOut">
              <a:rPr lang="en-US" smtClean="0">
                <a:solidFill>
                  <a:srgbClr val="000000"/>
                </a:solidFill>
              </a:rPr>
              <a:pPr/>
              <a:t>2/15/2024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00CF02C-2268-429C-B3E9-A6EC91310CA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7820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2D8CC9E-8E69-4BC9-B0A6-657773EDE943}" type="datetimeFigureOut">
              <a:rPr lang="en-US" smtClean="0">
                <a:solidFill>
                  <a:srgbClr val="000000"/>
                </a:solidFill>
              </a:rPr>
              <a:pPr/>
              <a:t>2/15/2024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00CF02C-2268-429C-B3E9-A6EC91310CA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57354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12D8CC9E-8E69-4BC9-B0A6-657773EDE943}" type="datetimeFigureOut">
              <a:rPr lang="en-US" smtClean="0">
                <a:solidFill>
                  <a:srgbClr val="000000"/>
                </a:solidFill>
              </a:rPr>
              <a:pPr/>
              <a:t>2/15/2024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00CF02C-2268-429C-B3E9-A6EC91310CA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64358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2D8CC9E-8E69-4BC9-B0A6-657773EDE943}" type="datetimeFigureOut">
              <a:rPr lang="en-US" smtClean="0">
                <a:solidFill>
                  <a:srgbClr val="000000"/>
                </a:solidFill>
              </a:rPr>
              <a:pPr/>
              <a:t>2/15/2024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00CF02C-2268-429C-B3E9-A6EC91310CA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38477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2D8CC9E-8E69-4BC9-B0A6-657773EDE943}" type="datetimeFigureOut">
              <a:rPr lang="en-US" smtClean="0">
                <a:solidFill>
                  <a:srgbClr val="000000"/>
                </a:solidFill>
              </a:rPr>
              <a:pPr/>
              <a:t>2/15/2024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00CF02C-2268-429C-B3E9-A6EC91310CA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021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7.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9.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85802"/>
            <a:ext cx="8229600" cy="5440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4800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2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Calibri" panose="020F050202020403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Calibri" panose="020F050202020403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Calibri" panose="020F0502020204030204" pitchFamily="34" charset="0"/>
              </a:defRPr>
            </a:lvl1pPr>
          </a:lstStyle>
          <a:p>
            <a:pPr>
              <a:defRPr/>
            </a:pPr>
            <a:fld id="{88D73281-F29E-4BB7-813F-FD02D669DD44}" type="slidenum">
              <a:rPr lang="en-US" smtClean="0"/>
              <a:pPr>
                <a:defRPr/>
              </a:pPr>
              <a:t>‹#›</a:t>
            </a:fld>
            <a:endParaRPr lang="en-US"/>
          </a:p>
        </p:txBody>
      </p:sp>
    </p:spTree>
    <p:extLst>
      <p:ext uri="{BB962C8B-B14F-4D97-AF65-F5344CB8AC3E}">
        <p14:creationId xmlns:p14="http://schemas.microsoft.com/office/powerpoint/2010/main" val="14541982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rgbClr val="FFFFCC"/>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endParaRPr>
          </a:p>
        </p:txBody>
      </p:sp>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body)"/>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body)"/>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body)"/>
              </a:defRPr>
            </a:lvl1pPr>
          </a:lstStyle>
          <a:p>
            <a:pPr>
              <a:defRPr/>
            </a:pPr>
            <a:fld id="{A163CA67-2C29-4B5B-BACB-C3C24B00C9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932487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rgbClr val="FFFFCC"/>
              </a:gs>
              <a:gs pos="100000">
                <a:schemeClr val="bg1"/>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163CA67-2C29-4B5B-BACB-C3C24B00C951}" type="slidenum">
              <a:rPr lang="en-US"/>
              <a:pPr>
                <a:defRPr/>
              </a:pPr>
              <a:t>‹#›</a:t>
            </a:fld>
            <a:endParaRPr lang="en-US"/>
          </a:p>
        </p:txBody>
      </p:sp>
      <p:sp>
        <p:nvSpPr>
          <p:cNvPr id="10" name="Rectangle 9"/>
          <p:cNvSpPr/>
          <p:nvPr userDrawn="1"/>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9138972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5F41AC-E81B-4528-8548-2867C426CCA4}" type="datetimeFigureOut">
              <a:rPr lang="en-US" smtClean="0"/>
              <a:t>2/15/2024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A8543-E887-4B95-BBA2-DD14EA9081D3}" type="slidenum">
              <a:rPr lang="en-US" smtClean="0"/>
              <a:t>‹#›</a:t>
            </a:fld>
            <a:endParaRPr lang="en-US"/>
          </a:p>
        </p:txBody>
      </p:sp>
    </p:spTree>
    <p:extLst>
      <p:ext uri="{BB962C8B-B14F-4D97-AF65-F5344CB8AC3E}">
        <p14:creationId xmlns:p14="http://schemas.microsoft.com/office/powerpoint/2010/main" val="281560646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rgbClr val="FFFFCC"/>
              </a:gs>
              <a:gs pos="100000">
                <a:schemeClr val="bg1"/>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163CA67-2C29-4B5B-BACB-C3C24B00C951}" type="slidenum">
              <a:rPr lang="en-US"/>
              <a:pPr>
                <a:defRPr/>
              </a:pPr>
              <a:t>‹#›</a:t>
            </a:fld>
            <a:endParaRPr lang="en-US"/>
          </a:p>
        </p:txBody>
      </p:sp>
      <p:sp>
        <p:nvSpPr>
          <p:cNvPr id="10" name="Rectangle 9"/>
          <p:cNvSpPr/>
          <p:nvPr userDrawn="1"/>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54942455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rgbClr val="FFFFCC"/>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endParaRPr>
          </a:p>
        </p:txBody>
      </p:sp>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anose="020F0502020204030204" pitchFamily="34"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anose="020F0502020204030204" pitchFamily="34" charset="0"/>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A163CA67-2C29-4B5B-BACB-C3C24B00C9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215336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Calibri" panose="020F0502020204030204" pitchFamily="34" charset="0"/>
              </a:defRPr>
            </a:lvl1pPr>
          </a:lstStyle>
          <a:p>
            <a:pPr eaLnBrk="1" fontAlgn="auto" hangingPunct="1">
              <a:spcBef>
                <a:spcPts val="0"/>
              </a:spcBef>
              <a:spcAft>
                <a:spcPts val="0"/>
              </a:spcAft>
            </a:pPr>
            <a:fld id="{12D8CC9E-8E69-4BC9-B0A6-657773EDE943}" type="datetimeFigureOut">
              <a:rPr lang="en-US" smtClean="0">
                <a:solidFill>
                  <a:srgbClr val="000000"/>
                </a:solidFill>
              </a:rPr>
              <a:pPr eaLnBrk="1" fontAlgn="auto" hangingPunct="1">
                <a:spcBef>
                  <a:spcPts val="0"/>
                </a:spcBef>
                <a:spcAft>
                  <a:spcPts val="0"/>
                </a:spcAft>
              </a:pPr>
              <a:t>2/15/2024</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Calibri" panose="020F0502020204030204" pitchFamily="34" charset="0"/>
              </a:defRPr>
            </a:lvl1pPr>
          </a:lstStyle>
          <a:p>
            <a:pPr eaLnBrk="1" fontAlgn="auto" hangingPunct="1">
              <a:spcBef>
                <a:spcPts val="0"/>
              </a:spcBef>
              <a:spcAft>
                <a:spcPts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Calibri" panose="020F0502020204030204" pitchFamily="34" charset="0"/>
              </a:defRPr>
            </a:lvl1pPr>
          </a:lstStyle>
          <a:p>
            <a:pPr eaLnBrk="1" fontAlgn="auto" hangingPunct="1">
              <a:spcBef>
                <a:spcPts val="0"/>
              </a:spcBef>
              <a:spcAft>
                <a:spcPts val="0"/>
              </a:spcAft>
            </a:pPr>
            <a:fld id="{900CF02C-2268-429C-B3E9-A6EC91310CAC}" type="slidenum">
              <a:rPr lang="en-US" smtClean="0">
                <a:solidFill>
                  <a:srgbClr val="000000"/>
                </a:solidFill>
              </a:rPr>
              <a:pPr eaLnBrk="1" fontAlgn="auto" hangingPunct="1">
                <a:spcBef>
                  <a:spcPts val="0"/>
                </a:spcBef>
                <a:spcAft>
                  <a:spcPts val="0"/>
                </a:spcAft>
              </a:pPr>
              <a:t>‹#›</a:t>
            </a:fld>
            <a:endParaRPr lang="en-US">
              <a:solidFill>
                <a:srgbClr val="000000"/>
              </a:solidFill>
            </a:endParaRPr>
          </a:p>
        </p:txBody>
      </p:sp>
    </p:spTree>
    <p:extLst>
      <p:ext uri="{BB962C8B-B14F-4D97-AF65-F5344CB8AC3E}">
        <p14:creationId xmlns:p14="http://schemas.microsoft.com/office/powerpoint/2010/main" val="304540418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85800"/>
            <a:ext cx="8229600" cy="5440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3200400" y="-1"/>
            <a:ext cx="5943600" cy="42012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377210112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ctr" defTabSz="914400" rtl="0" eaLnBrk="1" latinLnBrk="0" hangingPunct="1">
        <a:spcBef>
          <a:spcPct val="0"/>
        </a:spcBef>
        <a:buNone/>
        <a:defRPr sz="2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jpeg"/><Relationship Id="rId17" Type="http://schemas.openxmlformats.org/officeDocument/2006/relationships/image" Target="../media/image45.png"/><Relationship Id="rId2" Type="http://schemas.openxmlformats.org/officeDocument/2006/relationships/notesSlide" Target="../notesSlides/notesSlide31.xml"/><Relationship Id="rId16" Type="http://schemas.openxmlformats.org/officeDocument/2006/relationships/image" Target="../media/image44.sv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svg"/></Relationships>
</file>

<file path=ppt/slides/_rels/slide35.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svg"/><Relationship Id="rId18" Type="http://schemas.openxmlformats.org/officeDocument/2006/relationships/image" Target="../media/image31.pn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notesSlide" Target="../notesSlides/notesSlide32.xml"/><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png"/><Relationship Id="rId15" Type="http://schemas.openxmlformats.org/officeDocument/2006/relationships/image" Target="../media/image44.sv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jpeg"/><Relationship Id="rId1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79.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3.xml"/><Relationship Id="rId1" Type="http://schemas.openxmlformats.org/officeDocument/2006/relationships/slideLayout" Target="../slideLayouts/slideLayout92.xml"/></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4.xml"/><Relationship Id="rId1" Type="http://schemas.openxmlformats.org/officeDocument/2006/relationships/slideLayout" Target="../slideLayouts/slideLayout107.xml"/><Relationship Id="rId4" Type="http://schemas.openxmlformats.org/officeDocument/2006/relationships/image" Target="../media/image97.svg"/></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107.xml"/><Relationship Id="rId4" Type="http://schemas.openxmlformats.org/officeDocument/2006/relationships/image" Target="../media/image97.svg"/></Relationships>
</file>

<file path=ppt/slides/_rels/slide8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76.xml"/><Relationship Id="rId1" Type="http://schemas.openxmlformats.org/officeDocument/2006/relationships/slideLayout" Target="../slideLayouts/slideLayout107.xml"/><Relationship Id="rId4" Type="http://schemas.openxmlformats.org/officeDocument/2006/relationships/image" Target="../media/image99.emf"/></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7.xml"/><Relationship Id="rId1" Type="http://schemas.openxmlformats.org/officeDocument/2006/relationships/slideLayout" Target="../slideLayouts/slideLayout10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8.xml"/><Relationship Id="rId1" Type="http://schemas.openxmlformats.org/officeDocument/2006/relationships/slideLayout" Target="../slideLayouts/slideLayout107.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9.xml"/><Relationship Id="rId1" Type="http://schemas.openxmlformats.org/officeDocument/2006/relationships/slideLayout" Target="../slideLayouts/slideLayout107.xml"/><Relationship Id="rId4" Type="http://schemas.openxmlformats.org/officeDocument/2006/relationships/image" Target="../media/image9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black tarp on a gravel road&#10;&#10;Description automatically generated">
            <a:extLst>
              <a:ext uri="{FF2B5EF4-FFF2-40B4-BE49-F238E27FC236}">
                <a16:creationId xmlns:a16="http://schemas.microsoft.com/office/drawing/2014/main" id="{678E4F66-348E-80A5-E257-504F96CF090A}"/>
              </a:ext>
            </a:extLst>
          </p:cNvPr>
          <p:cNvPicPr>
            <a:picLocks noChangeAspect="1"/>
          </p:cNvPicPr>
          <p:nvPr/>
        </p:nvPicPr>
        <p:blipFill rotWithShape="1">
          <a:blip r:embed="rId3" cstate="email">
            <a:alphaModFix amt="85000"/>
            <a:extLst>
              <a:ext uri="{28A0092B-C50C-407E-A947-70E740481C1C}">
                <a14:useLocalDpi xmlns:a14="http://schemas.microsoft.com/office/drawing/2010/main"/>
              </a:ext>
            </a:extLst>
          </a:blip>
          <a:srcRect/>
          <a:stretch/>
        </p:blipFill>
        <p:spPr>
          <a:xfrm rot="5400000">
            <a:off x="1143000" y="-1143000"/>
            <a:ext cx="6858000" cy="9144000"/>
          </a:xfrm>
          <a:prstGeom prst="rect">
            <a:avLst/>
          </a:prstGeom>
        </p:spPr>
      </p:pic>
      <p:sp>
        <p:nvSpPr>
          <p:cNvPr id="12" name="TextBox 11"/>
          <p:cNvSpPr txBox="1"/>
          <p:nvPr/>
        </p:nvSpPr>
        <p:spPr>
          <a:xfrm>
            <a:off x="-203200" y="-177800"/>
            <a:ext cx="9144000" cy="156966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00"/>
                </a:solidFill>
                <a:effectLst>
                  <a:glow rad="63500">
                    <a:srgbClr val="FFFFFF">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Underdrain, Storm Sewer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00"/>
                </a:solidFill>
                <a:effectLst>
                  <a:glow rad="63500">
                    <a:srgbClr val="FFFFFF">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&amp; Infiltration</a:t>
            </a:r>
          </a:p>
        </p:txBody>
      </p:sp>
    </p:spTree>
    <p:extLst>
      <p:ext uri="{BB962C8B-B14F-4D97-AF65-F5344CB8AC3E}">
        <p14:creationId xmlns:p14="http://schemas.microsoft.com/office/powerpoint/2010/main" val="626169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rt road with a tractor on it&#10;&#10;Description automatically generated">
            <a:extLst>
              <a:ext uri="{FF2B5EF4-FFF2-40B4-BE49-F238E27FC236}">
                <a16:creationId xmlns:a16="http://schemas.microsoft.com/office/drawing/2014/main" id="{B877959B-AA63-5D2A-631C-8DA5309549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15"/>
            <a:ext cx="9151620" cy="6863715"/>
          </a:xfrm>
          <a:prstGeom prst="rect">
            <a:avLst/>
          </a:prstGeom>
        </p:spPr>
      </p:pic>
      <p:sp>
        <p:nvSpPr>
          <p:cNvPr id="10" name="Rectangle 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12" name="Text Box 6"/>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err="1">
                <a:solidFill>
                  <a:srgbClr val="003300"/>
                </a:solidFill>
                <a:latin typeface="Calibri" panose="020F0502020204030204" pitchFamily="34" charset="0"/>
              </a:rPr>
              <a:t>Underdrains</a:t>
            </a:r>
            <a:endParaRPr lang="en-US" sz="2200">
              <a:solidFill>
                <a:srgbClr val="003300"/>
              </a:solidFill>
              <a:latin typeface="Calibri" panose="020F0502020204030204" pitchFamily="34" charset="0"/>
            </a:endParaRPr>
          </a:p>
        </p:txBody>
      </p:sp>
      <p:sp>
        <p:nvSpPr>
          <p:cNvPr id="20" name="Text Box 24"/>
          <p:cNvSpPr txBox="1">
            <a:spLocks noChangeArrowheads="1"/>
          </p:cNvSpPr>
          <p:nvPr/>
        </p:nvSpPr>
        <p:spPr bwMode="auto">
          <a:xfrm>
            <a:off x="85891" y="457939"/>
            <a:ext cx="898003" cy="400110"/>
          </a:xfrm>
          <a:prstGeom prst="rect">
            <a:avLst/>
          </a:prstGeom>
          <a:solidFill>
            <a:schemeClr val="bg1"/>
          </a:solidFill>
          <a:ln w="9525" algn="ctr">
            <a:solidFill>
              <a:schemeClr val="tx1"/>
            </a:solidFill>
            <a:miter lim="800000"/>
            <a:headEnd/>
            <a:tailEnd/>
          </a:ln>
        </p:spPr>
        <p:txBody>
          <a:bodyPr wrap="non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During</a:t>
            </a:r>
          </a:p>
        </p:txBody>
      </p:sp>
      <p:sp>
        <p:nvSpPr>
          <p:cNvPr id="21" name="Text Box 24"/>
          <p:cNvSpPr txBox="1">
            <a:spLocks noChangeArrowheads="1"/>
          </p:cNvSpPr>
          <p:nvPr/>
        </p:nvSpPr>
        <p:spPr bwMode="auto">
          <a:xfrm>
            <a:off x="3445975" y="436602"/>
            <a:ext cx="2589620" cy="400110"/>
          </a:xfrm>
          <a:prstGeom prst="rect">
            <a:avLst/>
          </a:prstGeom>
          <a:solidFill>
            <a:schemeClr val="bg1"/>
          </a:solidFill>
          <a:ln w="9525" algn="ctr">
            <a:solidFill>
              <a:schemeClr val="tx1"/>
            </a:solidFill>
            <a:miter lim="800000"/>
            <a:headEnd/>
            <a:tailEnd/>
          </a:ln>
        </p:spPr>
        <p:txBody>
          <a:bodyPr wrap="non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Underdrain excavation</a:t>
            </a:r>
          </a:p>
        </p:txBody>
      </p:sp>
      <p:sp>
        <p:nvSpPr>
          <p:cNvPr id="4" name="Text Box 24">
            <a:extLst>
              <a:ext uri="{FF2B5EF4-FFF2-40B4-BE49-F238E27FC236}">
                <a16:creationId xmlns:a16="http://schemas.microsoft.com/office/drawing/2014/main" id="{918CC5A7-0E5A-8A6A-3FC4-3D913AFA4500}"/>
              </a:ext>
            </a:extLst>
          </p:cNvPr>
          <p:cNvSpPr txBox="1">
            <a:spLocks noChangeArrowheads="1"/>
          </p:cNvSpPr>
          <p:nvPr/>
        </p:nvSpPr>
        <p:spPr bwMode="auto">
          <a:xfrm>
            <a:off x="888492" y="1062094"/>
            <a:ext cx="3078480" cy="707886"/>
          </a:xfrm>
          <a:prstGeom prst="rect">
            <a:avLst/>
          </a:prstGeom>
          <a:solidFill>
            <a:schemeClr val="bg1"/>
          </a:solidFill>
          <a:ln w="9525" algn="ctr">
            <a:solidFill>
              <a:schemeClr val="tx1"/>
            </a:solidFill>
            <a:miter lim="800000"/>
            <a:headEnd/>
            <a:tailEnd/>
          </a:ln>
        </p:spPr>
        <p:txBody>
          <a:bodyPr wrap="square" anchor="ctr">
            <a:spAutoFit/>
          </a:bodyPr>
          <a:lstStyle/>
          <a:p>
            <a:pPr algn="ctr" fontAlgn="base">
              <a:spcBef>
                <a:spcPct val="0"/>
              </a:spcBef>
              <a:spcAft>
                <a:spcPct val="0"/>
              </a:spcAft>
            </a:pPr>
            <a:r>
              <a:rPr lang="en-US" sz="2000" b="1" dirty="0">
                <a:solidFill>
                  <a:prstClr val="black"/>
                </a:solidFill>
                <a:latin typeface="Calibri" panose="020F0502020204030204" pitchFamily="34" charset="0"/>
                <a:cs typeface="Calibri" panose="020F0502020204030204" pitchFamily="34" charset="0"/>
              </a:rPr>
              <a:t>Ensure trench has positive drainage.  Use Laser Level!</a:t>
            </a:r>
          </a:p>
        </p:txBody>
      </p:sp>
      <p:sp>
        <p:nvSpPr>
          <p:cNvPr id="5" name="Oval 4">
            <a:extLst>
              <a:ext uri="{FF2B5EF4-FFF2-40B4-BE49-F238E27FC236}">
                <a16:creationId xmlns:a16="http://schemas.microsoft.com/office/drawing/2014/main" id="{98787A70-11AD-BDE6-1D32-F708608F167C}"/>
              </a:ext>
            </a:extLst>
          </p:cNvPr>
          <p:cNvSpPr/>
          <p:nvPr/>
        </p:nvSpPr>
        <p:spPr bwMode="auto">
          <a:xfrm>
            <a:off x="4419600" y="1416037"/>
            <a:ext cx="622300" cy="830997"/>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3600" b="1">
              <a:solidFill>
                <a:srgbClr val="000000"/>
              </a:solidFill>
              <a:latin typeface="Times New Roman" pitchFamily="18" charset="0"/>
            </a:endParaRPr>
          </a:p>
        </p:txBody>
      </p:sp>
      <p:cxnSp>
        <p:nvCxnSpPr>
          <p:cNvPr id="7" name="Straight Arrow Connector 6">
            <a:extLst>
              <a:ext uri="{FF2B5EF4-FFF2-40B4-BE49-F238E27FC236}">
                <a16:creationId xmlns:a16="http://schemas.microsoft.com/office/drawing/2014/main" id="{EF12A6C1-A1BD-B5AC-B158-EEB7F6A7C657}"/>
              </a:ext>
            </a:extLst>
          </p:cNvPr>
          <p:cNvCxnSpPr>
            <a:cxnSpLocks/>
            <a:stCxn id="4" idx="3"/>
            <a:endCxn id="5" idx="2"/>
          </p:cNvCxnSpPr>
          <p:nvPr/>
        </p:nvCxnSpPr>
        <p:spPr>
          <a:xfrm>
            <a:off x="3966972" y="1416037"/>
            <a:ext cx="452628" cy="415499"/>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663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rt road with trees and a tractor&#10;&#10;Description automatically generated">
            <a:extLst>
              <a:ext uri="{FF2B5EF4-FFF2-40B4-BE49-F238E27FC236}">
                <a16:creationId xmlns:a16="http://schemas.microsoft.com/office/drawing/2014/main" id="{582A3E9D-2EA8-7134-91DD-872CFD72D4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12" name="Text Box 6"/>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err="1">
                <a:solidFill>
                  <a:srgbClr val="003300"/>
                </a:solidFill>
                <a:latin typeface="Calibri" panose="020F0502020204030204" pitchFamily="34" charset="0"/>
              </a:rPr>
              <a:t>Underdrains</a:t>
            </a:r>
            <a:endParaRPr lang="en-US" sz="2200">
              <a:solidFill>
                <a:srgbClr val="003300"/>
              </a:solidFill>
              <a:latin typeface="Calibri" panose="020F0502020204030204" pitchFamily="34" charset="0"/>
            </a:endParaRPr>
          </a:p>
        </p:txBody>
      </p:sp>
      <p:sp>
        <p:nvSpPr>
          <p:cNvPr id="4" name="Text Box 24">
            <a:extLst>
              <a:ext uri="{FF2B5EF4-FFF2-40B4-BE49-F238E27FC236}">
                <a16:creationId xmlns:a16="http://schemas.microsoft.com/office/drawing/2014/main" id="{3723B557-FEDC-D240-5633-1B85D69541C9}"/>
              </a:ext>
            </a:extLst>
          </p:cNvPr>
          <p:cNvSpPr txBox="1">
            <a:spLocks noChangeArrowheads="1"/>
          </p:cNvSpPr>
          <p:nvPr/>
        </p:nvSpPr>
        <p:spPr bwMode="auto">
          <a:xfrm>
            <a:off x="85891" y="457939"/>
            <a:ext cx="898003" cy="400110"/>
          </a:xfrm>
          <a:prstGeom prst="rect">
            <a:avLst/>
          </a:prstGeom>
          <a:solidFill>
            <a:schemeClr val="bg1"/>
          </a:solidFill>
          <a:ln w="9525" algn="ctr">
            <a:solidFill>
              <a:schemeClr val="tx1"/>
            </a:solidFill>
            <a:miter lim="800000"/>
            <a:headEnd/>
            <a:tailEnd/>
          </a:ln>
        </p:spPr>
        <p:txBody>
          <a:bodyPr wrap="non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During</a:t>
            </a:r>
          </a:p>
        </p:txBody>
      </p:sp>
      <p:sp>
        <p:nvSpPr>
          <p:cNvPr id="5" name="Text Box 24">
            <a:extLst>
              <a:ext uri="{FF2B5EF4-FFF2-40B4-BE49-F238E27FC236}">
                <a16:creationId xmlns:a16="http://schemas.microsoft.com/office/drawing/2014/main" id="{BCE00FAC-9401-793B-2E69-C41022AC7631}"/>
              </a:ext>
            </a:extLst>
          </p:cNvPr>
          <p:cNvSpPr txBox="1">
            <a:spLocks noChangeArrowheads="1"/>
          </p:cNvSpPr>
          <p:nvPr/>
        </p:nvSpPr>
        <p:spPr bwMode="auto">
          <a:xfrm>
            <a:off x="2099687" y="436602"/>
            <a:ext cx="5282216" cy="400110"/>
          </a:xfrm>
          <a:prstGeom prst="rect">
            <a:avLst/>
          </a:prstGeom>
          <a:solidFill>
            <a:schemeClr val="bg1"/>
          </a:solidFill>
          <a:ln w="9525" algn="ctr">
            <a:solidFill>
              <a:schemeClr val="tx1"/>
            </a:solidFill>
            <a:miter lim="800000"/>
            <a:headEnd/>
            <a:tailEnd/>
          </a:ln>
        </p:spPr>
        <p:txBody>
          <a:bodyPr wrap="non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Non-Woven Fabric &amp; Perforated Pipe Placement</a:t>
            </a:r>
          </a:p>
        </p:txBody>
      </p:sp>
      <p:sp>
        <p:nvSpPr>
          <p:cNvPr id="6" name="Rectangle 13">
            <a:extLst>
              <a:ext uri="{FF2B5EF4-FFF2-40B4-BE49-F238E27FC236}">
                <a16:creationId xmlns:a16="http://schemas.microsoft.com/office/drawing/2014/main" id="{7C9B1373-22B4-B3D3-9EA7-AD4B5F233FA4}"/>
              </a:ext>
            </a:extLst>
          </p:cNvPr>
          <p:cNvSpPr>
            <a:spLocks noChangeArrowheads="1"/>
          </p:cNvSpPr>
          <p:nvPr/>
        </p:nvSpPr>
        <p:spPr bwMode="auto">
          <a:xfrm>
            <a:off x="5910951" y="5257800"/>
            <a:ext cx="3240670" cy="1569660"/>
          </a:xfrm>
          <a:prstGeom prst="rect">
            <a:avLst/>
          </a:prstGeom>
          <a:solidFill>
            <a:srgbClr val="FFFF99"/>
          </a:solidFill>
          <a:ln w="76200" algn="ctr">
            <a:solidFill>
              <a:srgbClr val="FF0000"/>
            </a:solidFill>
            <a:miter lim="800000"/>
            <a:headEnd/>
            <a:tailEnd/>
          </a:ln>
          <a:effectLst/>
        </p:spPr>
        <p:txBody>
          <a:bodyPr wrap="square">
            <a:spAutoFit/>
          </a:bodyPr>
          <a:lstStyle/>
          <a:p>
            <a:pPr algn="ctr" fontAlgn="base">
              <a:spcBef>
                <a:spcPct val="0"/>
              </a:spcBef>
              <a:spcAft>
                <a:spcPct val="0"/>
              </a:spcAft>
              <a:defRPr/>
            </a:pPr>
            <a:r>
              <a:rPr lang="en-US" sz="2400" b="1" u="sng" dirty="0">
                <a:solidFill>
                  <a:srgbClr val="FF0000"/>
                </a:solidFill>
                <a:latin typeface="Calibri" panose="020F0502020204030204" pitchFamily="34" charset="0"/>
                <a:cs typeface="Calibri" panose="020F0502020204030204" pitchFamily="34" charset="0"/>
              </a:rPr>
              <a:t>Non-Woven</a:t>
            </a:r>
            <a:r>
              <a:rPr lang="en-US" sz="2400" b="1" u="sng" dirty="0">
                <a:solidFill>
                  <a:srgbClr val="000000"/>
                </a:solidFill>
                <a:latin typeface="Calibri" panose="020F0502020204030204" pitchFamily="34" charset="0"/>
                <a:cs typeface="Calibri" panose="020F0502020204030204" pitchFamily="34" charset="0"/>
              </a:rPr>
              <a:t> Fabric</a:t>
            </a:r>
          </a:p>
          <a:p>
            <a:pPr algn="ctr" fontAlgn="base">
              <a:spcBef>
                <a:spcPct val="0"/>
              </a:spcBef>
              <a:spcAft>
                <a:spcPct val="0"/>
              </a:spcAft>
              <a:defRPr/>
            </a:pPr>
            <a:r>
              <a:rPr lang="en-US" sz="2400" dirty="0">
                <a:solidFill>
                  <a:srgbClr val="000000"/>
                </a:solidFill>
                <a:latin typeface="Calibri" panose="020F0502020204030204" pitchFamily="34" charset="0"/>
                <a:cs typeface="Calibri" panose="020F0502020204030204" pitchFamily="34" charset="0"/>
              </a:rPr>
              <a:t>- separates</a:t>
            </a:r>
          </a:p>
          <a:p>
            <a:pPr algn="ctr" fontAlgn="base">
              <a:spcBef>
                <a:spcPct val="0"/>
              </a:spcBef>
              <a:spcAft>
                <a:spcPct val="0"/>
              </a:spcAft>
              <a:buFontTx/>
              <a:buChar char="-"/>
              <a:defRPr/>
            </a:pPr>
            <a:r>
              <a:rPr lang="en-US" sz="2400" dirty="0">
                <a:solidFill>
                  <a:srgbClr val="000000"/>
                </a:solidFill>
                <a:latin typeface="Calibri" panose="020F0502020204030204" pitchFamily="34" charset="0"/>
                <a:cs typeface="Calibri" panose="020F0502020204030204" pitchFamily="34" charset="0"/>
              </a:rPr>
              <a:t> filters</a:t>
            </a:r>
          </a:p>
          <a:p>
            <a:pPr algn="ctr" fontAlgn="base">
              <a:spcBef>
                <a:spcPct val="0"/>
              </a:spcBef>
              <a:spcAft>
                <a:spcPct val="0"/>
              </a:spcAft>
              <a:buFontTx/>
              <a:buChar char="-"/>
              <a:defRPr/>
            </a:pPr>
            <a:endParaRPr lang="en-US" sz="2400" dirty="0">
              <a:solidFill>
                <a:srgbClr val="000000"/>
              </a:solidFill>
              <a:latin typeface="Calibri" panose="020F0502020204030204" pitchFamily="34" charset="0"/>
              <a:cs typeface="Calibri" panose="020F0502020204030204" pitchFamily="34" charset="0"/>
            </a:endParaRPr>
          </a:p>
        </p:txBody>
      </p:sp>
      <p:pic>
        <p:nvPicPr>
          <p:cNvPr id="7" name="Picture 14" descr="landscapeFabric">
            <a:extLst>
              <a:ext uri="{FF2B5EF4-FFF2-40B4-BE49-F238E27FC236}">
                <a16:creationId xmlns:a16="http://schemas.microsoft.com/office/drawing/2014/main" id="{7E13FDF9-F2CE-14D9-2DE2-8A1C459CFCD6}"/>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08688" y="5684130"/>
            <a:ext cx="1048419" cy="1173488"/>
          </a:xfrm>
          <a:prstGeom prst="rect">
            <a:avLst/>
          </a:prstGeom>
          <a:noFill/>
          <a:ln w="28575">
            <a:noFill/>
            <a:miter lim="800000"/>
            <a:headEnd/>
            <a:tailEnd/>
          </a:ln>
        </p:spPr>
      </p:pic>
    </p:spTree>
    <p:extLst>
      <p:ext uri="{BB962C8B-B14F-4D97-AF65-F5344CB8AC3E}">
        <p14:creationId xmlns:p14="http://schemas.microsoft.com/office/powerpoint/2010/main" val="413639811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 working on a black plastic pipe&#10;&#10;Description automatically generated">
            <a:extLst>
              <a:ext uri="{FF2B5EF4-FFF2-40B4-BE49-F238E27FC236}">
                <a16:creationId xmlns:a16="http://schemas.microsoft.com/office/drawing/2014/main" id="{B45D6DDC-F047-17B3-6617-73D8CF657D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12" name="Text Box 6"/>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err="1">
                <a:solidFill>
                  <a:srgbClr val="003300"/>
                </a:solidFill>
                <a:latin typeface="Calibri" panose="020F0502020204030204" pitchFamily="34" charset="0"/>
              </a:rPr>
              <a:t>Underdrains</a:t>
            </a:r>
            <a:endParaRPr lang="en-US" sz="2200">
              <a:solidFill>
                <a:srgbClr val="003300"/>
              </a:solidFill>
              <a:latin typeface="Calibri" panose="020F0502020204030204" pitchFamily="34" charset="0"/>
            </a:endParaRPr>
          </a:p>
        </p:txBody>
      </p:sp>
      <p:sp>
        <p:nvSpPr>
          <p:cNvPr id="5" name="Text Box 24">
            <a:extLst>
              <a:ext uri="{FF2B5EF4-FFF2-40B4-BE49-F238E27FC236}">
                <a16:creationId xmlns:a16="http://schemas.microsoft.com/office/drawing/2014/main" id="{AEDE078F-62FC-F2C7-1D66-F951E887BFD1}"/>
              </a:ext>
            </a:extLst>
          </p:cNvPr>
          <p:cNvSpPr txBox="1">
            <a:spLocks noChangeArrowheads="1"/>
          </p:cNvSpPr>
          <p:nvPr/>
        </p:nvSpPr>
        <p:spPr bwMode="auto">
          <a:xfrm>
            <a:off x="85891" y="457939"/>
            <a:ext cx="898003" cy="400110"/>
          </a:xfrm>
          <a:prstGeom prst="rect">
            <a:avLst/>
          </a:prstGeom>
          <a:solidFill>
            <a:schemeClr val="bg1"/>
          </a:solidFill>
          <a:ln w="9525" algn="ctr">
            <a:solidFill>
              <a:schemeClr val="tx1"/>
            </a:solidFill>
            <a:miter lim="800000"/>
            <a:headEnd/>
            <a:tailEnd/>
          </a:ln>
        </p:spPr>
        <p:txBody>
          <a:bodyPr wrap="non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During</a:t>
            </a:r>
          </a:p>
        </p:txBody>
      </p:sp>
      <p:sp>
        <p:nvSpPr>
          <p:cNvPr id="6" name="Text Box 24">
            <a:extLst>
              <a:ext uri="{FF2B5EF4-FFF2-40B4-BE49-F238E27FC236}">
                <a16:creationId xmlns:a16="http://schemas.microsoft.com/office/drawing/2014/main" id="{51A2980F-26DA-2F5D-B012-696AA6B1EA79}"/>
              </a:ext>
            </a:extLst>
          </p:cNvPr>
          <p:cNvSpPr txBox="1">
            <a:spLocks noChangeArrowheads="1"/>
          </p:cNvSpPr>
          <p:nvPr/>
        </p:nvSpPr>
        <p:spPr bwMode="auto">
          <a:xfrm>
            <a:off x="3297010" y="436602"/>
            <a:ext cx="2887586" cy="400110"/>
          </a:xfrm>
          <a:prstGeom prst="rect">
            <a:avLst/>
          </a:prstGeom>
          <a:solidFill>
            <a:schemeClr val="bg1"/>
          </a:solidFill>
          <a:ln w="9525" algn="ctr">
            <a:solidFill>
              <a:schemeClr val="tx1"/>
            </a:solidFill>
            <a:miter lim="800000"/>
            <a:headEnd/>
            <a:tailEnd/>
          </a:ln>
        </p:spPr>
        <p:txBody>
          <a:bodyPr wrap="non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AASHTO #1 Stone Backfill</a:t>
            </a:r>
          </a:p>
        </p:txBody>
      </p:sp>
    </p:spTree>
    <p:extLst>
      <p:ext uri="{BB962C8B-B14F-4D97-AF65-F5344CB8AC3E}">
        <p14:creationId xmlns:p14="http://schemas.microsoft.com/office/powerpoint/2010/main" val="198572196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ad with rocks and a black tarp&#10;&#10;Description automatically generated">
            <a:extLst>
              <a:ext uri="{FF2B5EF4-FFF2-40B4-BE49-F238E27FC236}">
                <a16:creationId xmlns:a16="http://schemas.microsoft.com/office/drawing/2014/main" id="{2873E98C-D6CE-39A0-EF6E-B8B377EEB0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12" name="Text Box 6"/>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err="1">
                <a:solidFill>
                  <a:srgbClr val="003300"/>
                </a:solidFill>
                <a:latin typeface="Calibri" panose="020F0502020204030204" pitchFamily="34" charset="0"/>
              </a:rPr>
              <a:t>Underdrains</a:t>
            </a:r>
            <a:endParaRPr lang="en-US" sz="2200">
              <a:solidFill>
                <a:srgbClr val="003300"/>
              </a:solidFill>
              <a:latin typeface="Calibri" panose="020F0502020204030204" pitchFamily="34" charset="0"/>
            </a:endParaRPr>
          </a:p>
        </p:txBody>
      </p:sp>
      <p:sp>
        <p:nvSpPr>
          <p:cNvPr id="4" name="Text Box 24">
            <a:extLst>
              <a:ext uri="{FF2B5EF4-FFF2-40B4-BE49-F238E27FC236}">
                <a16:creationId xmlns:a16="http://schemas.microsoft.com/office/drawing/2014/main" id="{A6D63EE8-3FAA-056E-E50A-424ECFCA791D}"/>
              </a:ext>
            </a:extLst>
          </p:cNvPr>
          <p:cNvSpPr txBox="1">
            <a:spLocks noChangeArrowheads="1"/>
          </p:cNvSpPr>
          <p:nvPr/>
        </p:nvSpPr>
        <p:spPr bwMode="auto">
          <a:xfrm>
            <a:off x="85891" y="457939"/>
            <a:ext cx="898003" cy="400110"/>
          </a:xfrm>
          <a:prstGeom prst="rect">
            <a:avLst/>
          </a:prstGeom>
          <a:solidFill>
            <a:schemeClr val="bg1"/>
          </a:solidFill>
          <a:ln w="9525" algn="ctr">
            <a:solidFill>
              <a:schemeClr val="tx1"/>
            </a:solidFill>
            <a:miter lim="800000"/>
            <a:headEnd/>
            <a:tailEnd/>
          </a:ln>
        </p:spPr>
        <p:txBody>
          <a:bodyPr wrap="non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During</a:t>
            </a:r>
          </a:p>
        </p:txBody>
      </p:sp>
      <p:sp>
        <p:nvSpPr>
          <p:cNvPr id="5" name="Text Box 24">
            <a:extLst>
              <a:ext uri="{FF2B5EF4-FFF2-40B4-BE49-F238E27FC236}">
                <a16:creationId xmlns:a16="http://schemas.microsoft.com/office/drawing/2014/main" id="{DDC7B7D4-F6CB-2FFB-85C4-807F256AC188}"/>
              </a:ext>
            </a:extLst>
          </p:cNvPr>
          <p:cNvSpPr txBox="1">
            <a:spLocks noChangeArrowheads="1"/>
          </p:cNvSpPr>
          <p:nvPr/>
        </p:nvSpPr>
        <p:spPr bwMode="auto">
          <a:xfrm>
            <a:off x="3297010" y="436602"/>
            <a:ext cx="2887586" cy="400110"/>
          </a:xfrm>
          <a:prstGeom prst="rect">
            <a:avLst/>
          </a:prstGeom>
          <a:solidFill>
            <a:schemeClr val="bg1"/>
          </a:solidFill>
          <a:ln w="9525" algn="ctr">
            <a:solidFill>
              <a:schemeClr val="tx1"/>
            </a:solidFill>
            <a:miter lim="800000"/>
            <a:headEnd/>
            <a:tailEnd/>
          </a:ln>
        </p:spPr>
        <p:txBody>
          <a:bodyPr wrap="non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AASHTO #1 Stone Backfill</a:t>
            </a:r>
          </a:p>
        </p:txBody>
      </p:sp>
    </p:spTree>
    <p:extLst>
      <p:ext uri="{BB962C8B-B14F-4D97-AF65-F5344CB8AC3E}">
        <p14:creationId xmlns:p14="http://schemas.microsoft.com/office/powerpoint/2010/main" val="397575962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vel road with grass and trees&#10;&#10;Description automatically generated">
            <a:extLst>
              <a:ext uri="{FF2B5EF4-FFF2-40B4-BE49-F238E27FC236}">
                <a16:creationId xmlns:a16="http://schemas.microsoft.com/office/drawing/2014/main" id="{A31A8AC4-C57D-F45B-620E-F65D4F3F04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12" name="Text Box 6"/>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Underdrains</a:t>
            </a:r>
          </a:p>
        </p:txBody>
      </p:sp>
      <p:sp>
        <p:nvSpPr>
          <p:cNvPr id="5" name="Text Box 24">
            <a:extLst>
              <a:ext uri="{FF2B5EF4-FFF2-40B4-BE49-F238E27FC236}">
                <a16:creationId xmlns:a16="http://schemas.microsoft.com/office/drawing/2014/main" id="{D5490DD4-9156-9043-C4E5-F1BAC4E55552}"/>
              </a:ext>
            </a:extLst>
          </p:cNvPr>
          <p:cNvSpPr txBox="1">
            <a:spLocks noChangeArrowheads="1"/>
          </p:cNvSpPr>
          <p:nvPr/>
        </p:nvSpPr>
        <p:spPr bwMode="auto">
          <a:xfrm>
            <a:off x="170818" y="457939"/>
            <a:ext cx="728149" cy="400110"/>
          </a:xfrm>
          <a:prstGeom prst="rect">
            <a:avLst/>
          </a:prstGeom>
          <a:solidFill>
            <a:schemeClr val="bg1"/>
          </a:solidFill>
          <a:ln w="9525" algn="ctr">
            <a:solidFill>
              <a:schemeClr val="tx1"/>
            </a:solidFill>
            <a:miter lim="800000"/>
            <a:headEnd/>
            <a:tailEnd/>
          </a:ln>
        </p:spPr>
        <p:txBody>
          <a:bodyPr wrap="non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After</a:t>
            </a:r>
          </a:p>
        </p:txBody>
      </p:sp>
    </p:spTree>
    <p:extLst>
      <p:ext uri="{BB962C8B-B14F-4D97-AF65-F5344CB8AC3E}">
        <p14:creationId xmlns:p14="http://schemas.microsoft.com/office/powerpoint/2010/main" val="87835812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69DA6-ABEB-4928-B84D-7F7041D240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75644"/>
            <a:ext cx="9144000" cy="6482356"/>
          </a:xfrm>
          <a:prstGeom prst="rect">
            <a:avLst/>
          </a:prstGeom>
        </p:spPr>
      </p:pic>
      <p:sp>
        <p:nvSpPr>
          <p:cNvPr id="10" name="Rectangle 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12" name="Text Box 6"/>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Underdrains</a:t>
            </a:r>
          </a:p>
        </p:txBody>
      </p:sp>
      <p:cxnSp>
        <p:nvCxnSpPr>
          <p:cNvPr id="11" name="Straight Arrow Connector 10">
            <a:extLst>
              <a:ext uri="{FF2B5EF4-FFF2-40B4-BE49-F238E27FC236}">
                <a16:creationId xmlns:a16="http://schemas.microsoft.com/office/drawing/2014/main" id="{328E3111-FB28-4773-99A1-56C56E7E603E}"/>
              </a:ext>
            </a:extLst>
          </p:cNvPr>
          <p:cNvCxnSpPr>
            <a:cxnSpLocks/>
          </p:cNvCxnSpPr>
          <p:nvPr/>
        </p:nvCxnSpPr>
        <p:spPr>
          <a:xfrm flipH="1">
            <a:off x="4110087" y="2237058"/>
            <a:ext cx="259296" cy="393020"/>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13" name="Text Box 24">
            <a:extLst>
              <a:ext uri="{FF2B5EF4-FFF2-40B4-BE49-F238E27FC236}">
                <a16:creationId xmlns:a16="http://schemas.microsoft.com/office/drawing/2014/main" id="{F1382EDB-6D19-4E73-85CC-DCB2D2D26DAF}"/>
              </a:ext>
            </a:extLst>
          </p:cNvPr>
          <p:cNvSpPr txBox="1">
            <a:spLocks noChangeArrowheads="1"/>
          </p:cNvSpPr>
          <p:nvPr/>
        </p:nvSpPr>
        <p:spPr bwMode="auto">
          <a:xfrm>
            <a:off x="4369383" y="1809158"/>
            <a:ext cx="1494090" cy="400110"/>
          </a:xfrm>
          <a:prstGeom prst="rect">
            <a:avLst/>
          </a:prstGeom>
          <a:solidFill>
            <a:schemeClr val="bg1"/>
          </a:solidFill>
          <a:ln w="9525" algn="ctr">
            <a:solidFill>
              <a:schemeClr val="tx1"/>
            </a:solidFill>
            <a:miter lim="800000"/>
            <a:headEnd/>
            <a:tailEnd/>
          </a:ln>
        </p:spPr>
        <p:txBody>
          <a:bodyPr wrap="square" anchor="ctr">
            <a:spAutoFit/>
          </a:bodyPr>
          <a:lstStyle/>
          <a:p>
            <a:pP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Pipe outlet</a:t>
            </a:r>
            <a:endParaRPr lang="en-US" sz="2000" b="1" dirty="0">
              <a:solidFill>
                <a:prstClr val="black"/>
              </a:solidFill>
              <a:latin typeface="Calibri" panose="020F0502020204030204" pitchFamily="34" charset="0"/>
              <a:cs typeface="Calibri" panose="020F0502020204030204" pitchFamily="34" charset="0"/>
            </a:endParaRPr>
          </a:p>
        </p:txBody>
      </p:sp>
      <p:cxnSp>
        <p:nvCxnSpPr>
          <p:cNvPr id="15" name="Straight Arrow Connector 14">
            <a:extLst>
              <a:ext uri="{FF2B5EF4-FFF2-40B4-BE49-F238E27FC236}">
                <a16:creationId xmlns:a16="http://schemas.microsoft.com/office/drawing/2014/main" id="{B7E0180E-6736-4E16-B1BB-1E1ED1BF68CB}"/>
              </a:ext>
            </a:extLst>
          </p:cNvPr>
          <p:cNvCxnSpPr>
            <a:cxnSpLocks/>
          </p:cNvCxnSpPr>
          <p:nvPr/>
        </p:nvCxnSpPr>
        <p:spPr>
          <a:xfrm flipH="1">
            <a:off x="911433" y="2677733"/>
            <a:ext cx="259296" cy="620865"/>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16" name="Text Box 24">
            <a:extLst>
              <a:ext uri="{FF2B5EF4-FFF2-40B4-BE49-F238E27FC236}">
                <a16:creationId xmlns:a16="http://schemas.microsoft.com/office/drawing/2014/main" id="{F2D1AD1C-4854-46CA-8A9E-C90BC7DD7FE2}"/>
              </a:ext>
            </a:extLst>
          </p:cNvPr>
          <p:cNvSpPr txBox="1">
            <a:spLocks noChangeArrowheads="1"/>
          </p:cNvSpPr>
          <p:nvPr/>
        </p:nvSpPr>
        <p:spPr bwMode="auto">
          <a:xfrm>
            <a:off x="1178351" y="1662070"/>
            <a:ext cx="1494090" cy="1015663"/>
          </a:xfrm>
          <a:prstGeom prst="rect">
            <a:avLst/>
          </a:prstGeom>
          <a:solidFill>
            <a:schemeClr val="bg1"/>
          </a:solidFill>
          <a:ln w="9525" algn="ctr">
            <a:solidFill>
              <a:schemeClr val="tx1"/>
            </a:solidFill>
            <a:miter lim="800000"/>
            <a:headEnd/>
            <a:tailEnd/>
          </a:ln>
        </p:spPr>
        <p:txBody>
          <a:bodyPr wrap="square" anchor="ctr">
            <a:spAutoFit/>
          </a:bodyPr>
          <a:lstStyle/>
          <a:p>
            <a:pP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Separate underdrain outlet</a:t>
            </a:r>
            <a:endParaRPr lang="en-US" sz="200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042741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plant, tree&#10;&#10;Description automatically generated">
            <a:extLst>
              <a:ext uri="{FF2B5EF4-FFF2-40B4-BE49-F238E27FC236}">
                <a16:creationId xmlns:a16="http://schemas.microsoft.com/office/drawing/2014/main" id="{49B395BB-B7C8-4A5A-9CDC-D59DDFC380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12" name="Text Box 6"/>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Underdrains</a:t>
            </a:r>
          </a:p>
        </p:txBody>
      </p:sp>
      <p:sp>
        <p:nvSpPr>
          <p:cNvPr id="5" name="Text Box 24">
            <a:extLst>
              <a:ext uri="{FF2B5EF4-FFF2-40B4-BE49-F238E27FC236}">
                <a16:creationId xmlns:a16="http://schemas.microsoft.com/office/drawing/2014/main" id="{D5490DD4-9156-9043-C4E5-F1BAC4E55552}"/>
              </a:ext>
            </a:extLst>
          </p:cNvPr>
          <p:cNvSpPr txBox="1">
            <a:spLocks noChangeArrowheads="1"/>
          </p:cNvSpPr>
          <p:nvPr/>
        </p:nvSpPr>
        <p:spPr bwMode="auto">
          <a:xfrm>
            <a:off x="287686" y="370039"/>
            <a:ext cx="4284313" cy="707886"/>
          </a:xfrm>
          <a:prstGeom prst="rect">
            <a:avLst/>
          </a:prstGeom>
          <a:solidFill>
            <a:schemeClr val="bg1"/>
          </a:solidFill>
          <a:ln w="9525" algn="ctr">
            <a:solidFill>
              <a:schemeClr val="tx1"/>
            </a:solidFill>
            <a:miter lim="800000"/>
            <a:headEnd/>
            <a:tailEnd/>
          </a:ln>
        </p:spPr>
        <p:txBody>
          <a:bodyPr wrap="non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Close up of separate underdrain outlet</a:t>
            </a:r>
          </a:p>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Looking from road</a:t>
            </a:r>
          </a:p>
        </p:txBody>
      </p:sp>
    </p:spTree>
    <p:extLst>
      <p:ext uri="{BB962C8B-B14F-4D97-AF65-F5344CB8AC3E}">
        <p14:creationId xmlns:p14="http://schemas.microsoft.com/office/powerpoint/2010/main" val="373848127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nature, plant&#10;&#10;Description automatically generated">
            <a:extLst>
              <a:ext uri="{FF2B5EF4-FFF2-40B4-BE49-F238E27FC236}">
                <a16:creationId xmlns:a16="http://schemas.microsoft.com/office/drawing/2014/main" id="{18AD57B5-2C54-43E8-B3D0-BF5479B002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12" name="Text Box 6"/>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Underdrains</a:t>
            </a:r>
          </a:p>
        </p:txBody>
      </p:sp>
      <p:sp>
        <p:nvSpPr>
          <p:cNvPr id="5" name="Text Box 24">
            <a:extLst>
              <a:ext uri="{FF2B5EF4-FFF2-40B4-BE49-F238E27FC236}">
                <a16:creationId xmlns:a16="http://schemas.microsoft.com/office/drawing/2014/main" id="{D5490DD4-9156-9043-C4E5-F1BAC4E55552}"/>
              </a:ext>
            </a:extLst>
          </p:cNvPr>
          <p:cNvSpPr txBox="1">
            <a:spLocks noChangeArrowheads="1"/>
          </p:cNvSpPr>
          <p:nvPr/>
        </p:nvSpPr>
        <p:spPr bwMode="auto">
          <a:xfrm>
            <a:off x="287686" y="370039"/>
            <a:ext cx="4284313" cy="707886"/>
          </a:xfrm>
          <a:prstGeom prst="rect">
            <a:avLst/>
          </a:prstGeom>
          <a:solidFill>
            <a:schemeClr val="bg1"/>
          </a:solidFill>
          <a:ln w="9525" algn="ctr">
            <a:solidFill>
              <a:schemeClr val="tx1"/>
            </a:solidFill>
            <a:miter lim="800000"/>
            <a:headEnd/>
            <a:tailEnd/>
          </a:ln>
        </p:spPr>
        <p:txBody>
          <a:bodyPr wrap="non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Close up of separate underdrain outlet</a:t>
            </a:r>
          </a:p>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Facing road</a:t>
            </a:r>
          </a:p>
        </p:txBody>
      </p:sp>
    </p:spTree>
    <p:extLst>
      <p:ext uri="{BB962C8B-B14F-4D97-AF65-F5344CB8AC3E}">
        <p14:creationId xmlns:p14="http://schemas.microsoft.com/office/powerpoint/2010/main" val="380278307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ound, grass, road&#10;&#10;Description automatically generated">
            <a:extLst>
              <a:ext uri="{FF2B5EF4-FFF2-40B4-BE49-F238E27FC236}">
                <a16:creationId xmlns:a16="http://schemas.microsoft.com/office/drawing/2014/main" id="{8F3DF599-FA86-FB68-6E4F-E841D4F6A19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47855"/>
            <a:ext cx="9151620" cy="6529600"/>
          </a:xfrm>
          <a:prstGeom prst="rect">
            <a:avLst/>
          </a:prstGeom>
        </p:spPr>
      </p:pic>
      <p:sp>
        <p:nvSpPr>
          <p:cNvPr id="12" name="Rectangle 11"/>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srgbClr val="FFFFFF"/>
              </a:solidFill>
              <a:latin typeface="Calibri" panose="020F0502020204030204" pitchFamily="34" charset="0"/>
            </a:endParaRPr>
          </a:p>
        </p:txBody>
      </p:sp>
      <p:sp>
        <p:nvSpPr>
          <p:cNvPr id="13" name="Text Box 6"/>
          <p:cNvSpPr txBox="1">
            <a:spLocks noChangeArrowheads="1"/>
          </p:cNvSpPr>
          <p:nvPr/>
        </p:nvSpPr>
        <p:spPr bwMode="auto">
          <a:xfrm>
            <a:off x="4591195" y="-55244"/>
            <a:ext cx="4560425" cy="430887"/>
          </a:xfrm>
          <a:prstGeom prst="rect">
            <a:avLst/>
          </a:prstGeom>
          <a:noFill/>
          <a:ln w="9525">
            <a:noFill/>
            <a:miter lim="800000"/>
            <a:headEnd/>
            <a:tailEnd/>
          </a:ln>
        </p:spPr>
        <p:txBody>
          <a:bodyPr wrap="square">
            <a:spAutoFit/>
          </a:bodyPr>
          <a:lstStyle/>
          <a:p>
            <a:pPr algn="ctr">
              <a:tabLst>
                <a:tab pos="4860925" algn="l"/>
              </a:tabLst>
            </a:pPr>
            <a:r>
              <a:rPr lang="en-US" sz="2200" b="0" err="1">
                <a:solidFill>
                  <a:srgbClr val="003300"/>
                </a:solidFill>
                <a:latin typeface="Calibri" panose="020F0502020204030204" pitchFamily="34" charset="0"/>
              </a:rPr>
              <a:t>Underdrains</a:t>
            </a:r>
            <a:endParaRPr lang="en-US" sz="2200" b="0">
              <a:solidFill>
                <a:srgbClr val="003300"/>
              </a:solidFill>
              <a:latin typeface="Calibri" panose="020F0502020204030204" pitchFamily="34" charset="0"/>
            </a:endParaRPr>
          </a:p>
        </p:txBody>
      </p:sp>
      <p:cxnSp>
        <p:nvCxnSpPr>
          <p:cNvPr id="2" name="Straight Arrow Connector 1">
            <a:extLst>
              <a:ext uri="{FF2B5EF4-FFF2-40B4-BE49-F238E27FC236}">
                <a16:creationId xmlns:a16="http://schemas.microsoft.com/office/drawing/2014/main" id="{88E03841-22A4-14D1-8E84-A98F249EA04A}"/>
              </a:ext>
            </a:extLst>
          </p:cNvPr>
          <p:cNvCxnSpPr>
            <a:cxnSpLocks/>
          </p:cNvCxnSpPr>
          <p:nvPr/>
        </p:nvCxnSpPr>
        <p:spPr>
          <a:xfrm>
            <a:off x="3831220" y="2696901"/>
            <a:ext cx="1157469" cy="2476983"/>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4" name="Text Box 24">
            <a:extLst>
              <a:ext uri="{FF2B5EF4-FFF2-40B4-BE49-F238E27FC236}">
                <a16:creationId xmlns:a16="http://schemas.microsoft.com/office/drawing/2014/main" id="{977F63C8-DE6C-A061-C99C-E0DDBF6754E5}"/>
              </a:ext>
            </a:extLst>
          </p:cNvPr>
          <p:cNvSpPr txBox="1">
            <a:spLocks noChangeArrowheads="1"/>
          </p:cNvSpPr>
          <p:nvPr/>
        </p:nvSpPr>
        <p:spPr bwMode="auto">
          <a:xfrm>
            <a:off x="928599" y="1768731"/>
            <a:ext cx="3429753" cy="1015663"/>
          </a:xfrm>
          <a:prstGeom prst="rect">
            <a:avLst/>
          </a:prstGeom>
          <a:solidFill>
            <a:schemeClr val="bg1"/>
          </a:solidFill>
          <a:ln w="9525" algn="ctr">
            <a:solidFill>
              <a:schemeClr val="tx1"/>
            </a:solidFill>
            <a:miter lim="800000"/>
            <a:headEnd/>
            <a:tailEnd/>
          </a:ln>
        </p:spPr>
        <p:txBody>
          <a:bodyPr wrap="square" anchor="ctr">
            <a:spAutoFit/>
          </a:bodyPr>
          <a:lstStyle/>
          <a:p>
            <a:pP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Solid Pipe at Outfall.</a:t>
            </a:r>
          </a:p>
          <a:p>
            <a:pPr marL="177800" indent="-177800" fontAlgn="base">
              <a:spcBef>
                <a:spcPct val="0"/>
              </a:spcBef>
              <a:spcAft>
                <a:spcPct val="0"/>
              </a:spcAft>
              <a:buFont typeface="Arial" panose="020B0604020202020204" pitchFamily="34" charset="0"/>
              <a:buChar char="•"/>
            </a:pPr>
            <a:r>
              <a:rPr lang="en-US" sz="2000" b="1" dirty="0">
                <a:solidFill>
                  <a:prstClr val="black"/>
                </a:solidFill>
                <a:latin typeface="Calibri" panose="020F0502020204030204" pitchFamily="34" charset="0"/>
                <a:cs typeface="Calibri" panose="020F0502020204030204" pitchFamily="34" charset="0"/>
              </a:rPr>
              <a:t>Solid pipe prevents crushing</a:t>
            </a:r>
          </a:p>
          <a:p>
            <a:pPr marL="177800" indent="-177800" fontAlgn="base">
              <a:spcBef>
                <a:spcPct val="0"/>
              </a:spcBef>
              <a:spcAft>
                <a:spcPct val="0"/>
              </a:spcAft>
              <a:buFont typeface="Arial" panose="020B0604020202020204" pitchFamily="34" charset="0"/>
              <a:buChar char="•"/>
            </a:pPr>
            <a:r>
              <a:rPr lang="en-US" sz="2000" b="1" dirty="0">
                <a:solidFill>
                  <a:prstClr val="black"/>
                </a:solidFill>
                <a:latin typeface="Calibri" panose="020F0502020204030204" pitchFamily="34" charset="0"/>
                <a:cs typeface="Calibri" panose="020F0502020204030204" pitchFamily="34" charset="0"/>
              </a:rPr>
              <a:t>Critter guards</a:t>
            </a:r>
          </a:p>
        </p:txBody>
      </p:sp>
    </p:spTree>
    <p:extLst>
      <p:ext uri="{BB962C8B-B14F-4D97-AF65-F5344CB8AC3E}">
        <p14:creationId xmlns:p14="http://schemas.microsoft.com/office/powerpoint/2010/main" val="42270023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12B272-8C1C-43F4-9E32-7F3A871A82D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711" y="0"/>
            <a:ext cx="9126977" cy="6858000"/>
          </a:xfrm>
          <a:prstGeom prst="rect">
            <a:avLst/>
          </a:prstGeom>
        </p:spPr>
      </p:pic>
      <p:cxnSp>
        <p:nvCxnSpPr>
          <p:cNvPr id="8" name="Straight Arrow Connector 7">
            <a:extLst>
              <a:ext uri="{FF2B5EF4-FFF2-40B4-BE49-F238E27FC236}">
                <a16:creationId xmlns:a16="http://schemas.microsoft.com/office/drawing/2014/main" id="{F058FEDF-FA00-4D21-A880-61CA76FC3FCF}"/>
              </a:ext>
            </a:extLst>
          </p:cNvPr>
          <p:cNvCxnSpPr/>
          <p:nvPr/>
        </p:nvCxnSpPr>
        <p:spPr>
          <a:xfrm>
            <a:off x="4382465" y="1618360"/>
            <a:ext cx="609600" cy="681335"/>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71EA08C-429C-4589-BD12-B782C0E7A31D}"/>
              </a:ext>
            </a:extLst>
          </p:cNvPr>
          <p:cNvCxnSpPr>
            <a:cxnSpLocks/>
          </p:cNvCxnSpPr>
          <p:nvPr/>
        </p:nvCxnSpPr>
        <p:spPr>
          <a:xfrm>
            <a:off x="3253933" y="3650527"/>
            <a:ext cx="1469985" cy="926272"/>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10" name="Text Box 24">
            <a:extLst>
              <a:ext uri="{FF2B5EF4-FFF2-40B4-BE49-F238E27FC236}">
                <a16:creationId xmlns:a16="http://schemas.microsoft.com/office/drawing/2014/main" id="{ADFB7685-B070-4096-AE9F-909B9E26B282}"/>
              </a:ext>
            </a:extLst>
          </p:cNvPr>
          <p:cNvSpPr txBox="1">
            <a:spLocks noChangeArrowheads="1"/>
          </p:cNvSpPr>
          <p:nvPr/>
        </p:nvSpPr>
        <p:spPr bwMode="auto">
          <a:xfrm>
            <a:off x="1257300" y="3417464"/>
            <a:ext cx="2286000" cy="461665"/>
          </a:xfrm>
          <a:prstGeom prst="rect">
            <a:avLst/>
          </a:prstGeom>
          <a:solidFill>
            <a:schemeClr val="bg1"/>
          </a:solidFill>
          <a:ln w="9525" algn="ctr">
            <a:solidFill>
              <a:schemeClr val="tx1"/>
            </a:solidFill>
            <a:miter lim="800000"/>
            <a:headEnd/>
            <a:tailEnd/>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Perforated Pipe</a:t>
            </a:r>
          </a:p>
        </p:txBody>
      </p:sp>
      <p:sp>
        <p:nvSpPr>
          <p:cNvPr id="11" name="Text Box 24">
            <a:extLst>
              <a:ext uri="{FF2B5EF4-FFF2-40B4-BE49-F238E27FC236}">
                <a16:creationId xmlns:a16="http://schemas.microsoft.com/office/drawing/2014/main" id="{175F83ED-04DC-4EF8-86AF-561883BA3B45}"/>
              </a:ext>
            </a:extLst>
          </p:cNvPr>
          <p:cNvSpPr txBox="1">
            <a:spLocks noChangeArrowheads="1"/>
          </p:cNvSpPr>
          <p:nvPr/>
        </p:nvSpPr>
        <p:spPr bwMode="auto">
          <a:xfrm>
            <a:off x="2706065" y="1156695"/>
            <a:ext cx="1905000" cy="461665"/>
          </a:xfrm>
          <a:prstGeom prst="rect">
            <a:avLst/>
          </a:prstGeom>
          <a:solidFill>
            <a:schemeClr val="bg1"/>
          </a:solidFill>
          <a:ln w="9525" algn="ctr">
            <a:solidFill>
              <a:schemeClr val="tx1"/>
            </a:solidFill>
            <a:miter lim="800000"/>
            <a:headEnd/>
            <a:tailEnd/>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Clean Stone</a:t>
            </a:r>
          </a:p>
        </p:txBody>
      </p:sp>
      <p:sp>
        <p:nvSpPr>
          <p:cNvPr id="2" name="TextBox 1">
            <a:extLst>
              <a:ext uri="{FF2B5EF4-FFF2-40B4-BE49-F238E27FC236}">
                <a16:creationId xmlns:a16="http://schemas.microsoft.com/office/drawing/2014/main" id="{C48976D2-FF19-E117-EE2E-FB73633A8ABC}"/>
              </a:ext>
            </a:extLst>
          </p:cNvPr>
          <p:cNvSpPr txBox="1"/>
          <p:nvPr/>
        </p:nvSpPr>
        <p:spPr>
          <a:xfrm>
            <a:off x="2420352" y="17992"/>
            <a:ext cx="5372026" cy="461665"/>
          </a:xfrm>
          <a:prstGeom prst="rect">
            <a:avLst/>
          </a:prstGeom>
          <a:solidFill>
            <a:sysClr val="window" lastClr="FFFFFF">
              <a:alpha val="81961"/>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rPr>
              <a:t>Example Project #2: Buried Underdrain</a:t>
            </a:r>
          </a:p>
        </p:txBody>
      </p:sp>
      <p:sp>
        <p:nvSpPr>
          <p:cNvPr id="3" name="Text Box 24">
            <a:extLst>
              <a:ext uri="{FF2B5EF4-FFF2-40B4-BE49-F238E27FC236}">
                <a16:creationId xmlns:a16="http://schemas.microsoft.com/office/drawing/2014/main" id="{0BB2EC39-8F27-170A-0E6B-9465C9BB7898}"/>
              </a:ext>
            </a:extLst>
          </p:cNvPr>
          <p:cNvSpPr txBox="1">
            <a:spLocks noChangeArrowheads="1"/>
          </p:cNvSpPr>
          <p:nvPr/>
        </p:nvSpPr>
        <p:spPr bwMode="auto">
          <a:xfrm>
            <a:off x="0" y="48769"/>
            <a:ext cx="898003" cy="400110"/>
          </a:xfrm>
          <a:prstGeom prst="rect">
            <a:avLst/>
          </a:prstGeom>
          <a:solidFill>
            <a:schemeClr val="bg1"/>
          </a:solidFill>
          <a:ln w="9525" algn="ctr">
            <a:solidFill>
              <a:schemeClr val="tx1"/>
            </a:solidFill>
            <a:miter lim="800000"/>
            <a:headEnd/>
            <a:tailEnd/>
          </a:ln>
        </p:spPr>
        <p:txBody>
          <a:bodyPr wrap="non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During</a:t>
            </a:r>
          </a:p>
        </p:txBody>
      </p:sp>
      <p:cxnSp>
        <p:nvCxnSpPr>
          <p:cNvPr id="12" name="Straight Arrow Connector 11">
            <a:extLst>
              <a:ext uri="{FF2B5EF4-FFF2-40B4-BE49-F238E27FC236}">
                <a16:creationId xmlns:a16="http://schemas.microsoft.com/office/drawing/2014/main" id="{3E41C7A4-F8E0-CB71-5A00-702F2171198B}"/>
              </a:ext>
            </a:extLst>
          </p:cNvPr>
          <p:cNvCxnSpPr>
            <a:cxnSpLocks/>
          </p:cNvCxnSpPr>
          <p:nvPr/>
        </p:nvCxnSpPr>
        <p:spPr>
          <a:xfrm>
            <a:off x="3736533" y="5232191"/>
            <a:ext cx="1469985" cy="926272"/>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13" name="Text Box 24">
            <a:extLst>
              <a:ext uri="{FF2B5EF4-FFF2-40B4-BE49-F238E27FC236}">
                <a16:creationId xmlns:a16="http://schemas.microsoft.com/office/drawing/2014/main" id="{EAC560EA-6745-F7BB-A01D-BCBD36E278AE}"/>
              </a:ext>
            </a:extLst>
          </p:cNvPr>
          <p:cNvSpPr txBox="1">
            <a:spLocks noChangeArrowheads="1"/>
          </p:cNvSpPr>
          <p:nvPr/>
        </p:nvSpPr>
        <p:spPr bwMode="auto">
          <a:xfrm>
            <a:off x="984250" y="4999128"/>
            <a:ext cx="2832100" cy="461665"/>
          </a:xfrm>
          <a:prstGeom prst="rect">
            <a:avLst/>
          </a:prstGeom>
          <a:solidFill>
            <a:schemeClr val="bg1"/>
          </a:solidFill>
          <a:ln w="9525" algn="ctr">
            <a:solidFill>
              <a:schemeClr val="tx1"/>
            </a:solidFill>
            <a:miter lim="800000"/>
            <a:headEnd/>
            <a:tailEnd/>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Wet </a:t>
            </a:r>
            <a:r>
              <a:rPr lang="en-US" sz="2400" b="1" dirty="0">
                <a:solidFill>
                  <a:prstClr val="black"/>
                </a:solidFill>
                <a:latin typeface="Calibri"/>
              </a:rPr>
              <a:t>di</a:t>
            </a:r>
            <a:r>
              <a:rPr kumimoji="0" lang="en-US" sz="2400" b="1" i="0" u="none" strike="noStrike" kern="1200" cap="none" spc="0" normalizeH="0" baseline="0" noProof="0" dirty="0">
                <a:ln>
                  <a:noFill/>
                </a:ln>
                <a:solidFill>
                  <a:prstClr val="black"/>
                </a:solidFill>
                <a:effectLst/>
                <a:uLnTx/>
                <a:uFillTx/>
                <a:latin typeface="Calibri"/>
                <a:ea typeface="+mn-ea"/>
                <a:cs typeface="+mn-cs"/>
              </a:rPr>
              <a:t>tch from seep</a:t>
            </a:r>
          </a:p>
        </p:txBody>
      </p:sp>
    </p:spTree>
    <p:extLst>
      <p:ext uri="{BB962C8B-B14F-4D97-AF65-F5344CB8AC3E}">
        <p14:creationId xmlns:p14="http://schemas.microsoft.com/office/powerpoint/2010/main" val="225817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6628F-F0E3-6DB7-70CF-ABEBAEF18195}"/>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FFFFCC"/>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 name="Text Box 6">
            <a:extLst>
              <a:ext uri="{FF2B5EF4-FFF2-40B4-BE49-F238E27FC236}">
                <a16:creationId xmlns:a16="http://schemas.microsoft.com/office/drawing/2014/main" id="{C7D41DDF-CB74-4331-18F5-5B86CCB73DAA}"/>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mn-ea"/>
                <a:cs typeface="+mn-cs"/>
              </a:rPr>
              <a:t>Introduction</a:t>
            </a:r>
            <a:endParaRPr kumimoji="0" lang="en-US" sz="2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endParaRPr>
          </a:p>
        </p:txBody>
      </p:sp>
      <p:sp>
        <p:nvSpPr>
          <p:cNvPr id="4" name="Text Box 14">
            <a:extLst>
              <a:ext uri="{FF2B5EF4-FFF2-40B4-BE49-F238E27FC236}">
                <a16:creationId xmlns:a16="http://schemas.microsoft.com/office/drawing/2014/main" id="{727A5727-4E23-B76C-B3C9-B72C4270C550}"/>
              </a:ext>
            </a:extLst>
          </p:cNvPr>
          <p:cNvSpPr txBox="1">
            <a:spLocks noChangeArrowheads="1"/>
          </p:cNvSpPr>
          <p:nvPr/>
        </p:nvSpPr>
        <p:spPr bwMode="auto">
          <a:xfrm>
            <a:off x="0" y="340973"/>
            <a:ext cx="9099992" cy="6432530"/>
          </a:xfrm>
          <a:prstGeom prst="rect">
            <a:avLst/>
          </a:prstGeom>
          <a:noFill/>
          <a:ln w="9525">
            <a:noFill/>
            <a:miter lim="800000"/>
            <a:headEnd/>
            <a:tailEnd/>
          </a:ln>
          <a:effectLst>
            <a:outerShdw dist="17961" dir="2700000" algn="ctr" rotWithShape="0">
              <a:schemeClr val="bg1"/>
            </a:outerShdw>
          </a:effectLst>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Underdrain</a:t>
            </a:r>
          </a:p>
          <a:p>
            <a:pPr marL="800100" lvl="1" indent="-342900" fontAlgn="base">
              <a:spcBef>
                <a:spcPct val="0"/>
              </a:spcBef>
              <a:spcAft>
                <a:spcPct val="0"/>
              </a:spcAft>
              <a:buFont typeface="Arial" panose="020B0604020202020204" pitchFamily="34" charset="0"/>
              <a:buChar char="•"/>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Carries: </a:t>
            </a:r>
            <a:r>
              <a:rPr kumimoji="0" lang="en-US" sz="240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groundwater</a:t>
            </a:r>
            <a:endParaRPr kumimoji="0" lang="en-US" sz="24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Requires: </a:t>
            </a:r>
            <a:r>
              <a:rPr lang="en-US" sz="2400" u="sng" dirty="0">
                <a:solidFill>
                  <a:srgbClr val="000000"/>
                </a:solidFill>
                <a:latin typeface="Arial" panose="020B0604020202020204" pitchFamily="34" charset="0"/>
                <a:cs typeface="Arial" panose="020B0604020202020204" pitchFamily="34" charset="0"/>
              </a:rPr>
              <a:t>slope/fall </a:t>
            </a:r>
            <a:r>
              <a:rPr lang="en-US" sz="2400" dirty="0">
                <a:solidFill>
                  <a:srgbClr val="000000"/>
                </a:solidFill>
                <a:latin typeface="Arial" panose="020B0604020202020204" pitchFamily="34" charset="0"/>
                <a:cs typeface="Arial" panose="020B0604020202020204" pitchFamily="34" charset="0"/>
              </a:rPr>
              <a:t>to carry water</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Outlets: </a:t>
            </a:r>
            <a:r>
              <a:rPr lang="en-US" sz="2400" dirty="0">
                <a:solidFill>
                  <a:srgbClr val="000000"/>
                </a:solidFill>
                <a:latin typeface="Arial" panose="020B0604020202020204" pitchFamily="34" charset="0"/>
                <a:cs typeface="Arial" panose="020B0604020202020204" pitchFamily="34" charset="0"/>
              </a:rPr>
              <a:t>on the </a:t>
            </a:r>
            <a:r>
              <a:rPr lang="en-US" sz="2400" u="sng" dirty="0">
                <a:solidFill>
                  <a:srgbClr val="000000"/>
                </a:solidFill>
                <a:latin typeface="Arial" panose="020B0604020202020204" pitchFamily="34" charset="0"/>
                <a:cs typeface="Arial" panose="020B0604020202020204" pitchFamily="34" charset="0"/>
              </a:rPr>
              <a:t>surface</a:t>
            </a:r>
          </a:p>
          <a:p>
            <a:pPr marL="800100" lvl="1" indent="-342900" fontAlgn="base">
              <a:spcBef>
                <a:spcPct val="0"/>
              </a:spcBef>
              <a:spcAft>
                <a:spcPct val="0"/>
              </a:spcAft>
              <a:buFont typeface="Arial" panose="020B0604020202020204" pitchFamily="34" charset="0"/>
              <a:buChar char="•"/>
              <a:defRPr/>
            </a:pPr>
            <a:endParaRPr lang="en-US" sz="2400" u="sng" dirty="0">
              <a:solidFill>
                <a:srgbClr val="000000"/>
              </a:solidFill>
              <a:latin typeface="Arial" panose="020B0604020202020204" pitchFamily="34" charset="0"/>
              <a:cs typeface="Arial" panose="020B0604020202020204" pitchFamily="34" charset="0"/>
            </a:endParaRPr>
          </a:p>
          <a:p>
            <a:pPr lvl="1" fontAlgn="base">
              <a:spcBef>
                <a:spcPct val="0"/>
              </a:spcBef>
              <a:spcAft>
                <a:spcPct val="0"/>
              </a:spcAf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342900" indent="-342900" fontAlgn="base">
              <a:spcBef>
                <a:spcPct val="0"/>
              </a:spcBef>
              <a:spcAft>
                <a:spcPct val="0"/>
              </a:spcAft>
              <a:buFont typeface="Arial" panose="020B0604020202020204" pitchFamily="34" charset="0"/>
              <a:buChar char="•"/>
              <a:defRPr/>
            </a:pPr>
            <a:r>
              <a:rPr kumimoji="0" lang="en-US" sz="2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Storm sewer</a:t>
            </a:r>
          </a:p>
          <a:p>
            <a:pPr marL="800100" lvl="1" indent="-342900" fontAlgn="base">
              <a:spcBef>
                <a:spcPct val="0"/>
              </a:spcBef>
              <a:spcAft>
                <a:spcPct val="0"/>
              </a:spcAft>
              <a:buFont typeface="Arial" panose="020B0604020202020204" pitchFamily="34" charset="0"/>
              <a:buChar char="•"/>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Carries: </a:t>
            </a:r>
            <a:r>
              <a:rPr kumimoji="0" lang="en-US" sz="240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surface</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water underground</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Requires: </a:t>
            </a:r>
            <a:r>
              <a:rPr lang="en-US" sz="2400" u="sng" dirty="0">
                <a:solidFill>
                  <a:srgbClr val="000000"/>
                </a:solidFill>
                <a:latin typeface="Arial" panose="020B0604020202020204" pitchFamily="34" charset="0"/>
                <a:cs typeface="Arial" panose="020B0604020202020204" pitchFamily="34" charset="0"/>
              </a:rPr>
              <a:t>slope/fall </a:t>
            </a:r>
            <a:r>
              <a:rPr lang="en-US" sz="2400" dirty="0">
                <a:solidFill>
                  <a:srgbClr val="000000"/>
                </a:solidFill>
                <a:latin typeface="Arial" panose="020B0604020202020204" pitchFamily="34" charset="0"/>
                <a:cs typeface="Arial" panose="020B0604020202020204" pitchFamily="34" charset="0"/>
              </a:rPr>
              <a:t>to carry water</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Outlets: </a:t>
            </a:r>
            <a:r>
              <a:rPr lang="en-US" sz="2400" dirty="0">
                <a:solidFill>
                  <a:srgbClr val="000000"/>
                </a:solidFill>
                <a:latin typeface="Arial" panose="020B0604020202020204" pitchFamily="34" charset="0"/>
                <a:cs typeface="Arial" panose="020B0604020202020204" pitchFamily="34" charset="0"/>
              </a:rPr>
              <a:t>on the </a:t>
            </a:r>
            <a:r>
              <a:rPr lang="en-US" sz="2400" u="sng" dirty="0">
                <a:solidFill>
                  <a:srgbClr val="000000"/>
                </a:solidFill>
                <a:latin typeface="Arial" panose="020B0604020202020204" pitchFamily="34" charset="0"/>
                <a:cs typeface="Arial" panose="020B0604020202020204" pitchFamily="34" charset="0"/>
              </a:rPr>
              <a:t>surface</a:t>
            </a:r>
          </a:p>
          <a:p>
            <a:pPr marL="800100" lvl="1" indent="-342900" fontAlgn="base">
              <a:spcBef>
                <a:spcPct val="0"/>
              </a:spcBef>
              <a:spcAft>
                <a:spcPct val="0"/>
              </a:spcAft>
              <a:buFont typeface="Arial" panose="020B0604020202020204" pitchFamily="34" charset="0"/>
              <a:buChar char="•"/>
              <a:defRPr/>
            </a:pPr>
            <a:endParaRPr lang="en-US" sz="2400" u="sng" dirty="0">
              <a:solidFill>
                <a:srgbClr val="000000"/>
              </a:solidFill>
              <a:latin typeface="Arial" panose="020B0604020202020204" pitchFamily="34" charset="0"/>
              <a:cs typeface="Arial" panose="020B0604020202020204" pitchFamily="34" charset="0"/>
            </a:endParaRPr>
          </a:p>
          <a:p>
            <a:pPr lvl="1" fontAlgn="base">
              <a:spcBef>
                <a:spcPct val="0"/>
              </a:spcBef>
              <a:spcAft>
                <a:spcPct val="0"/>
              </a:spcAf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342900" indent="-342900" fontAlgn="base">
              <a:spcBef>
                <a:spcPct val="0"/>
              </a:spcBef>
              <a:spcAft>
                <a:spcPct val="0"/>
              </a:spcAft>
              <a:buFont typeface="Arial" panose="020B0604020202020204" pitchFamily="34" charset="0"/>
              <a:buChar char="•"/>
              <a:defRPr/>
            </a:pPr>
            <a:r>
              <a:rPr lang="en-US" sz="2400" b="1" u="sng" dirty="0">
                <a:solidFill>
                  <a:srgbClr val="000000"/>
                </a:solidFill>
                <a:latin typeface="Arial" panose="020B0604020202020204" pitchFamily="34" charset="0"/>
                <a:cs typeface="Arial" panose="020B0604020202020204" pitchFamily="34" charset="0"/>
              </a:rPr>
              <a:t>Infiltration practices</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Carries: </a:t>
            </a:r>
            <a:r>
              <a:rPr lang="en-US" sz="2400" u="sng" dirty="0">
                <a:solidFill>
                  <a:srgbClr val="000000"/>
                </a:solidFill>
                <a:latin typeface="Arial" panose="020B0604020202020204" pitchFamily="34" charset="0"/>
                <a:cs typeface="Arial" panose="020B0604020202020204" pitchFamily="34" charset="0"/>
              </a:rPr>
              <a:t>surface</a:t>
            </a:r>
            <a:r>
              <a:rPr lang="en-US" sz="2400" dirty="0">
                <a:solidFill>
                  <a:srgbClr val="000000"/>
                </a:solidFill>
                <a:latin typeface="Arial" panose="020B0604020202020204" pitchFamily="34" charset="0"/>
                <a:cs typeface="Arial" panose="020B0604020202020204" pitchFamily="34" charset="0"/>
              </a:rPr>
              <a:t> water underground</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Requires: </a:t>
            </a:r>
            <a:r>
              <a:rPr lang="en-US" sz="2400" u="sng" dirty="0">
                <a:solidFill>
                  <a:srgbClr val="000000"/>
                </a:solidFill>
                <a:latin typeface="Arial" panose="020B0604020202020204" pitchFamily="34" charset="0"/>
                <a:cs typeface="Arial" panose="020B0604020202020204" pitchFamily="34" charset="0"/>
              </a:rPr>
              <a:t>flat bottom </a:t>
            </a:r>
            <a:r>
              <a:rPr lang="en-US" sz="2400" dirty="0">
                <a:solidFill>
                  <a:srgbClr val="000000"/>
                </a:solidFill>
                <a:latin typeface="Arial" panose="020B0604020202020204" pitchFamily="34" charset="0"/>
                <a:cs typeface="Arial" panose="020B0604020202020204" pitchFamily="34" charset="0"/>
              </a:rPr>
              <a:t>and correct site conditions to achieve infiltration</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Outlets: </a:t>
            </a:r>
            <a:r>
              <a:rPr lang="en-US" sz="2400" u="sng" dirty="0">
                <a:solidFill>
                  <a:srgbClr val="000000"/>
                </a:solidFill>
                <a:latin typeface="Arial" panose="020B0604020202020204" pitchFamily="34" charset="0"/>
                <a:cs typeface="Arial" panose="020B0604020202020204" pitchFamily="34" charset="0"/>
              </a:rPr>
              <a:t>underground</a:t>
            </a:r>
            <a:r>
              <a:rPr lang="en-US" sz="2400" dirty="0">
                <a:solidFill>
                  <a:srgbClr val="000000"/>
                </a:solidFill>
                <a:latin typeface="Arial" panose="020B0604020202020204" pitchFamily="34" charset="0"/>
                <a:cs typeface="Arial" panose="020B0604020202020204" pitchFamily="34" charset="0"/>
              </a:rPr>
              <a:t> via infiltration</a:t>
            </a:r>
          </a:p>
          <a:p>
            <a:pPr marL="1257300" lvl="2" indent="-342900" fontAlgn="base">
              <a:spcBef>
                <a:spcPct val="0"/>
              </a:spcBef>
              <a:spcAft>
                <a:spcPct val="0"/>
              </a:spcAft>
              <a:buFont typeface="Arial" panose="020B0604020202020204" pitchFamily="34" charset="0"/>
              <a:buChar char="•"/>
              <a:defRPr/>
            </a:pPr>
            <a:r>
              <a:rPr lang="en-US" sz="2400" dirty="0">
                <a:solidFill>
                  <a:srgbClr val="000000"/>
                </a:solidFill>
                <a:latin typeface="Arial" panose="020B0604020202020204" pitchFamily="34" charset="0"/>
                <a:cs typeface="Arial" panose="020B0604020202020204" pitchFamily="34" charset="0"/>
              </a:rPr>
              <a:t>With a surface overflow</a:t>
            </a:r>
          </a:p>
        </p:txBody>
      </p:sp>
    </p:spTree>
    <p:extLst>
      <p:ext uri="{BB962C8B-B14F-4D97-AF65-F5344CB8AC3E}">
        <p14:creationId xmlns:p14="http://schemas.microsoft.com/office/powerpoint/2010/main" val="3435992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869E-4984-48E3-B365-0B042D3C05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0B9667-6103-41E0-BD55-6B61D997BC5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8A8270F-34AF-42EA-980A-7A5410BFD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cxnSp>
        <p:nvCxnSpPr>
          <p:cNvPr id="6" name="Straight Arrow Connector 5">
            <a:extLst>
              <a:ext uri="{FF2B5EF4-FFF2-40B4-BE49-F238E27FC236}">
                <a16:creationId xmlns:a16="http://schemas.microsoft.com/office/drawing/2014/main" id="{734D326D-E334-4887-A097-2CD7180F4AD9}"/>
              </a:ext>
            </a:extLst>
          </p:cNvPr>
          <p:cNvCxnSpPr>
            <a:cxnSpLocks/>
          </p:cNvCxnSpPr>
          <p:nvPr/>
        </p:nvCxnSpPr>
        <p:spPr>
          <a:xfrm>
            <a:off x="3715473" y="1493092"/>
            <a:ext cx="555586" cy="1722058"/>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7" name="Text Box 24">
            <a:extLst>
              <a:ext uri="{FF2B5EF4-FFF2-40B4-BE49-F238E27FC236}">
                <a16:creationId xmlns:a16="http://schemas.microsoft.com/office/drawing/2014/main" id="{5B3B8DC3-19AC-43F7-A323-6B0FDE4B982D}"/>
              </a:ext>
            </a:extLst>
          </p:cNvPr>
          <p:cNvSpPr txBox="1">
            <a:spLocks noChangeArrowheads="1"/>
          </p:cNvSpPr>
          <p:nvPr/>
        </p:nvSpPr>
        <p:spPr bwMode="auto">
          <a:xfrm>
            <a:off x="156258" y="784712"/>
            <a:ext cx="4253697" cy="830997"/>
          </a:xfrm>
          <a:prstGeom prst="rect">
            <a:avLst/>
          </a:prstGeom>
          <a:solidFill>
            <a:schemeClr val="bg1"/>
          </a:solidFill>
          <a:ln w="9525" algn="ctr">
            <a:solidFill>
              <a:schemeClr val="tx1"/>
            </a:solidFill>
            <a:miter lim="800000"/>
            <a:headEnd/>
            <a:tailEnd/>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Topsoil w/ Seeding &amp; Mulching.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Maintain ditch shape/profile.</a:t>
            </a:r>
          </a:p>
        </p:txBody>
      </p:sp>
      <p:sp>
        <p:nvSpPr>
          <p:cNvPr id="8" name="Text Box 24">
            <a:extLst>
              <a:ext uri="{FF2B5EF4-FFF2-40B4-BE49-F238E27FC236}">
                <a16:creationId xmlns:a16="http://schemas.microsoft.com/office/drawing/2014/main" id="{A5F5E650-11CD-1F09-E068-78CB2F907CAF}"/>
              </a:ext>
            </a:extLst>
          </p:cNvPr>
          <p:cNvSpPr txBox="1">
            <a:spLocks noChangeArrowheads="1"/>
          </p:cNvSpPr>
          <p:nvPr/>
        </p:nvSpPr>
        <p:spPr bwMode="auto">
          <a:xfrm>
            <a:off x="0" y="48769"/>
            <a:ext cx="898003" cy="400110"/>
          </a:xfrm>
          <a:prstGeom prst="rect">
            <a:avLst/>
          </a:prstGeom>
          <a:solidFill>
            <a:schemeClr val="bg1"/>
          </a:solidFill>
          <a:ln w="9525" algn="ctr">
            <a:solidFill>
              <a:schemeClr val="tx1"/>
            </a:solidFill>
            <a:miter lim="800000"/>
            <a:headEnd/>
            <a:tailEnd/>
          </a:ln>
        </p:spPr>
        <p:txBody>
          <a:bodyPr wrap="non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During</a:t>
            </a:r>
          </a:p>
        </p:txBody>
      </p:sp>
    </p:spTree>
    <p:extLst>
      <p:ext uri="{BB962C8B-B14F-4D97-AF65-F5344CB8AC3E}">
        <p14:creationId xmlns:p14="http://schemas.microsoft.com/office/powerpoint/2010/main" val="502992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15B1F-DC52-4847-9387-AFD3F3762F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2CC3BF-CE42-4446-9438-772163E9865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26F1E8B-7B90-48DD-A0F6-9DD18E6386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 Box 24">
            <a:extLst>
              <a:ext uri="{FF2B5EF4-FFF2-40B4-BE49-F238E27FC236}">
                <a16:creationId xmlns:a16="http://schemas.microsoft.com/office/drawing/2014/main" id="{330A7B5D-8A22-39CA-C367-E37E1769FC69}"/>
              </a:ext>
            </a:extLst>
          </p:cNvPr>
          <p:cNvSpPr txBox="1">
            <a:spLocks noChangeArrowheads="1"/>
          </p:cNvSpPr>
          <p:nvPr/>
        </p:nvSpPr>
        <p:spPr bwMode="auto">
          <a:xfrm>
            <a:off x="84927" y="48769"/>
            <a:ext cx="728149" cy="400110"/>
          </a:xfrm>
          <a:prstGeom prst="rect">
            <a:avLst/>
          </a:prstGeom>
          <a:solidFill>
            <a:schemeClr val="bg1"/>
          </a:solidFill>
          <a:ln w="9525" algn="ctr">
            <a:solidFill>
              <a:schemeClr val="tx1"/>
            </a:solidFill>
            <a:miter lim="800000"/>
            <a:headEnd/>
            <a:tailEnd/>
          </a:ln>
        </p:spPr>
        <p:txBody>
          <a:bodyPr wrap="non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After</a:t>
            </a:r>
          </a:p>
        </p:txBody>
      </p:sp>
    </p:spTree>
    <p:extLst>
      <p:ext uri="{BB962C8B-B14F-4D97-AF65-F5344CB8AC3E}">
        <p14:creationId xmlns:p14="http://schemas.microsoft.com/office/powerpoint/2010/main" val="2799125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7"/>
          <p:cNvSpPr>
            <a:spLocks noGrp="1" noChangeArrowheads="1"/>
          </p:cNvSpPr>
          <p:nvPr>
            <p:ph idx="1"/>
          </p:nvPr>
        </p:nvSpPr>
        <p:spPr>
          <a:xfrm>
            <a:off x="98676" y="689359"/>
            <a:ext cx="9151620" cy="6168643"/>
          </a:xfrm>
          <a:noFill/>
        </p:spPr>
        <p:txBody>
          <a:bodyPr>
            <a:normAutofit/>
          </a:bodyPr>
          <a:lstStyle/>
          <a:p>
            <a:pPr eaLnBrk="1" hangingPunct="1">
              <a:buFontTx/>
              <a:buNone/>
            </a:pPr>
            <a:r>
              <a:rPr lang="en-US" sz="2800" b="1" u="sng" dirty="0">
                <a:cs typeface="Calibri" panose="020F0502020204030204" pitchFamily="34" charset="0"/>
              </a:rPr>
              <a:t>Considerations:</a:t>
            </a:r>
          </a:p>
          <a:p>
            <a:pPr eaLnBrk="1" hangingPunct="1">
              <a:buFontTx/>
              <a:buNone/>
            </a:pPr>
            <a:endParaRPr lang="en-US" sz="1400" b="1" dirty="0">
              <a:cs typeface="Calibri" panose="020F0502020204030204" pitchFamily="34" charset="0"/>
            </a:endParaRPr>
          </a:p>
          <a:p>
            <a:pPr>
              <a:spcBef>
                <a:spcPts val="0"/>
              </a:spcBef>
              <a:spcAft>
                <a:spcPts val="1800"/>
              </a:spcAft>
            </a:pPr>
            <a:r>
              <a:rPr lang="en-US" sz="2600" b="1" dirty="0">
                <a:cs typeface="Calibri" panose="020F0502020204030204" pitchFamily="34" charset="0"/>
              </a:rPr>
              <a:t>Use clean stone (with no fines) – AASHTO 1 a good choice</a:t>
            </a:r>
          </a:p>
          <a:p>
            <a:pPr>
              <a:spcBef>
                <a:spcPts val="0"/>
              </a:spcBef>
              <a:spcAft>
                <a:spcPts val="1800"/>
              </a:spcAft>
            </a:pPr>
            <a:r>
              <a:rPr lang="en-US" sz="2600" b="1" dirty="0">
                <a:cs typeface="Calibri" panose="020F0502020204030204" pitchFamily="34" charset="0"/>
              </a:rPr>
              <a:t>Small stone (such as 2A) that is exposed at surface is prone to washouts and clogging.</a:t>
            </a:r>
          </a:p>
          <a:p>
            <a:pPr>
              <a:spcBef>
                <a:spcPts val="0"/>
              </a:spcBef>
              <a:spcAft>
                <a:spcPts val="1800"/>
              </a:spcAft>
            </a:pPr>
            <a:r>
              <a:rPr lang="en-US" sz="2600" b="1" dirty="0">
                <a:cs typeface="Calibri" panose="020F0502020204030204" pitchFamily="34" charset="0"/>
              </a:rPr>
              <a:t>Cover with min 1’ material – avoid reusing ditch spoils</a:t>
            </a:r>
          </a:p>
          <a:p>
            <a:pPr>
              <a:spcBef>
                <a:spcPts val="0"/>
              </a:spcBef>
              <a:spcAft>
                <a:spcPts val="1800"/>
              </a:spcAft>
            </a:pPr>
            <a:r>
              <a:rPr lang="en-US" sz="2600" b="1" dirty="0">
                <a:cs typeface="Calibri" panose="020F0502020204030204" pitchFamily="34" charset="0"/>
              </a:rPr>
              <a:t>Use caution installing on slopes – often not needed here</a:t>
            </a:r>
          </a:p>
          <a:p>
            <a:pPr>
              <a:spcBef>
                <a:spcPts val="0"/>
              </a:spcBef>
              <a:spcAft>
                <a:spcPts val="1800"/>
              </a:spcAft>
            </a:pPr>
            <a:r>
              <a:rPr lang="en-US" sz="2600" b="1" dirty="0">
                <a:cs typeface="Calibri" panose="020F0502020204030204" pitchFamily="34" charset="0"/>
              </a:rPr>
              <a:t>Use constructed stone underdrains wrapped in non-woven geofabric (use of fabric may be local decision)</a:t>
            </a:r>
          </a:p>
          <a:p>
            <a:pPr>
              <a:spcBef>
                <a:spcPts val="0"/>
              </a:spcBef>
              <a:spcAft>
                <a:spcPts val="1800"/>
              </a:spcAft>
            </a:pPr>
            <a:r>
              <a:rPr lang="en-US" sz="2600" b="1" dirty="0">
                <a:cs typeface="Calibri" panose="020F0502020204030204" pitchFamily="34" charset="0"/>
              </a:rPr>
              <a:t>Outlet separately from ditch drainage when possible</a:t>
            </a:r>
          </a:p>
          <a:p>
            <a:pPr>
              <a:spcBef>
                <a:spcPts val="0"/>
              </a:spcBef>
              <a:spcAft>
                <a:spcPts val="1800"/>
              </a:spcAft>
            </a:pPr>
            <a:r>
              <a:rPr lang="en-US" sz="2600" b="1" dirty="0">
                <a:cs typeface="Calibri" panose="020F0502020204030204" pitchFamily="34" charset="0"/>
              </a:rPr>
              <a:t>Easy to add underdrain with little effort in fill jobs  </a:t>
            </a:r>
          </a:p>
          <a:p>
            <a:pPr eaLnBrk="1" hangingPunct="1"/>
            <a:endParaRPr lang="en-US" sz="2800" b="1" dirty="0">
              <a:cs typeface="Calibri" panose="020F0502020204030204" pitchFamily="34" charset="0"/>
            </a:endParaRPr>
          </a:p>
          <a:p>
            <a:pPr marL="0" indent="0" eaLnBrk="1" hangingPunct="1">
              <a:buNone/>
            </a:pPr>
            <a:endParaRPr lang="en-US" sz="2800" b="1" dirty="0">
              <a:cs typeface="Calibri" panose="020F0502020204030204" pitchFamily="34" charset="0"/>
            </a:endParaRPr>
          </a:p>
          <a:p>
            <a:pPr eaLnBrk="1" hangingPunct="1"/>
            <a:endParaRPr lang="en-US" sz="2800" b="1" dirty="0">
              <a:solidFill>
                <a:schemeClr val="bg1"/>
              </a:solidFill>
              <a:cs typeface="Calibri" panose="020F0502020204030204" pitchFamily="34" charset="0"/>
            </a:endParaRPr>
          </a:p>
          <a:p>
            <a:pPr lvl="1" eaLnBrk="1" hangingPunct="1">
              <a:buFontTx/>
              <a:buNone/>
            </a:pPr>
            <a:endParaRPr lang="en-US" sz="3200" b="1" dirty="0">
              <a:solidFill>
                <a:schemeClr val="bg1"/>
              </a:solidFill>
              <a:cs typeface="Calibri" panose="020F0502020204030204" pitchFamily="34" charset="0"/>
            </a:endParaRPr>
          </a:p>
        </p:txBody>
      </p:sp>
      <p:sp>
        <p:nvSpPr>
          <p:cNvPr id="9" name="Rectangle 8"/>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a:solidFill>
                <a:srgbClr val="FFFFFF"/>
              </a:solidFill>
              <a:latin typeface="Calibri" panose="020F0502020204030204" pitchFamily="34" charset="0"/>
            </a:endParaRPr>
          </a:p>
        </p:txBody>
      </p:sp>
      <p:sp>
        <p:nvSpPr>
          <p:cNvPr id="10" name="Text Box 6"/>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a:solidFill>
                  <a:srgbClr val="003300"/>
                </a:solidFill>
                <a:latin typeface="Calibri" panose="020F0502020204030204" pitchFamily="34" charset="0"/>
              </a:rPr>
              <a:t>Underdrains</a:t>
            </a:r>
          </a:p>
        </p:txBody>
      </p:sp>
      <p:sp>
        <p:nvSpPr>
          <p:cNvPr id="11"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a:solidFill>
                  <a:srgbClr val="FFFFCC"/>
                </a:solidFill>
                <a:latin typeface="Calibri" panose="020F0502020204030204" pitchFamily="34" charset="0"/>
              </a:rPr>
              <a:t>Road Base: ESMPs</a:t>
            </a:r>
          </a:p>
        </p:txBody>
      </p:sp>
      <p:sp>
        <p:nvSpPr>
          <p:cNvPr id="2" name="Oval 1">
            <a:extLst>
              <a:ext uri="{FF2B5EF4-FFF2-40B4-BE49-F238E27FC236}">
                <a16:creationId xmlns:a16="http://schemas.microsoft.com/office/drawing/2014/main" id="{33305DB6-C5D5-6DA2-AE47-D10982C1E7CF}"/>
              </a:ext>
            </a:extLst>
          </p:cNvPr>
          <p:cNvSpPr/>
          <p:nvPr/>
        </p:nvSpPr>
        <p:spPr bwMode="auto">
          <a:xfrm>
            <a:off x="0" y="3553429"/>
            <a:ext cx="9250296" cy="694481"/>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3600" b="1">
              <a:latin typeface="Times New Roman" pitchFamily="18" charset="0"/>
            </a:endParaRPr>
          </a:p>
        </p:txBody>
      </p:sp>
      <p:sp>
        <p:nvSpPr>
          <p:cNvPr id="3" name="TextBox 2">
            <a:extLst>
              <a:ext uri="{FF2B5EF4-FFF2-40B4-BE49-F238E27FC236}">
                <a16:creationId xmlns:a16="http://schemas.microsoft.com/office/drawing/2014/main" id="{DA5A50F6-98D3-5365-7A84-BA1106476EEA}"/>
              </a:ext>
            </a:extLst>
          </p:cNvPr>
          <p:cNvSpPr txBox="1"/>
          <p:nvPr/>
        </p:nvSpPr>
        <p:spPr>
          <a:xfrm>
            <a:off x="4784214" y="513565"/>
            <a:ext cx="3861053" cy="584775"/>
          </a:xfrm>
          <a:prstGeom prst="rect">
            <a:avLst/>
          </a:prstGeom>
          <a:noFill/>
        </p:spPr>
        <p:txBody>
          <a:bodyPr wrap="square">
            <a:spAutoFit/>
          </a:bodyPr>
          <a:lstStyle/>
          <a:p>
            <a:pPr algn="ctr" eaLnBrk="1" hangingPunct="1">
              <a:buFontTx/>
              <a:buNone/>
            </a:pPr>
            <a:r>
              <a:rPr lang="en-US" sz="3200" b="1" i="1" u="sng" dirty="0">
                <a:solidFill>
                  <a:srgbClr val="FF0000"/>
                </a:solidFill>
                <a:latin typeface="Calibri" panose="020F0502020204030204" pitchFamily="34" charset="0"/>
                <a:cs typeface="Calibri" panose="020F0502020204030204" pitchFamily="34" charset="0"/>
              </a:rPr>
              <a:t>FROM ESM TRAINING</a:t>
            </a:r>
          </a:p>
        </p:txBody>
      </p:sp>
    </p:spTree>
    <p:extLst>
      <p:ext uri="{BB962C8B-B14F-4D97-AF65-F5344CB8AC3E}">
        <p14:creationId xmlns:p14="http://schemas.microsoft.com/office/powerpoint/2010/main" val="338536802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7"/>
          <p:cNvSpPr>
            <a:spLocks noGrp="1" noChangeArrowheads="1"/>
          </p:cNvSpPr>
          <p:nvPr>
            <p:ph idx="1"/>
          </p:nvPr>
        </p:nvSpPr>
        <p:spPr>
          <a:xfrm>
            <a:off x="152400" y="685800"/>
            <a:ext cx="4419600" cy="5486400"/>
          </a:xfrm>
          <a:noFill/>
        </p:spPr>
        <p:txBody>
          <a:bodyPr>
            <a:normAutofit/>
          </a:bodyPr>
          <a:lstStyle/>
          <a:p>
            <a:pPr eaLnBrk="1" hangingPunct="1">
              <a:buFontTx/>
              <a:buNone/>
            </a:pPr>
            <a:r>
              <a:rPr lang="en-US" sz="2800" b="1" dirty="0">
                <a:cs typeface="Calibri" panose="020F0502020204030204" pitchFamily="34" charset="0"/>
              </a:rPr>
              <a:t>When </a:t>
            </a:r>
            <a:r>
              <a:rPr lang="en-US" b="1" i="1" u="sng" dirty="0">
                <a:cs typeface="Calibri" panose="020F0502020204030204" pitchFamily="34" charset="0"/>
              </a:rPr>
              <a:t>NOT TO USE</a:t>
            </a:r>
            <a:r>
              <a:rPr lang="en-US" sz="2800" b="1" dirty="0">
                <a:cs typeface="Calibri" panose="020F0502020204030204" pitchFamily="34" charset="0"/>
              </a:rPr>
              <a:t>:</a:t>
            </a:r>
          </a:p>
          <a:p>
            <a:pPr eaLnBrk="1" hangingPunct="1"/>
            <a:endParaRPr lang="en-US" sz="2800" dirty="0">
              <a:cs typeface="Calibri" panose="020F0502020204030204" pitchFamily="34" charset="0"/>
            </a:endParaRPr>
          </a:p>
          <a:p>
            <a:r>
              <a:rPr lang="en-US" sz="2800" b="1" dirty="0">
                <a:cs typeface="Calibri" panose="020F0502020204030204" pitchFamily="34" charset="0"/>
              </a:rPr>
              <a:t>For stormwater runoff.</a:t>
            </a:r>
          </a:p>
          <a:p>
            <a:pPr eaLnBrk="1" hangingPunct="1"/>
            <a:endParaRPr lang="en-US" sz="2800" b="1" dirty="0">
              <a:cs typeface="Calibri" panose="020F0502020204030204" pitchFamily="34" charset="0"/>
            </a:endParaRPr>
          </a:p>
          <a:p>
            <a:pPr eaLnBrk="1" hangingPunct="1"/>
            <a:r>
              <a:rPr lang="en-US" sz="2800" b="1" dirty="0">
                <a:cs typeface="Calibri" panose="020F0502020204030204" pitchFamily="34" charset="0"/>
              </a:rPr>
              <a:t>Where surface runoff has not been addressed.</a:t>
            </a:r>
          </a:p>
          <a:p>
            <a:pPr marL="0" indent="0" eaLnBrk="1" hangingPunct="1">
              <a:buNone/>
            </a:pPr>
            <a:endParaRPr lang="en-US" sz="2800" b="1" dirty="0">
              <a:cs typeface="Calibri" panose="020F0502020204030204" pitchFamily="34" charset="0"/>
            </a:endParaRPr>
          </a:p>
          <a:p>
            <a:pPr eaLnBrk="1" hangingPunct="1"/>
            <a:r>
              <a:rPr lang="en-US" sz="2800" b="1" i="1" u="sng" dirty="0">
                <a:highlight>
                  <a:srgbClr val="FFFF00"/>
                </a:highlight>
                <a:cs typeface="Calibri" panose="020F0502020204030204" pitchFamily="34" charset="0"/>
              </a:rPr>
              <a:t>As storm sewer systems to convey surface runoff.</a:t>
            </a:r>
          </a:p>
          <a:p>
            <a:pPr eaLnBrk="1" hangingPunct="1"/>
            <a:endParaRPr lang="en-US" sz="2800" b="1" dirty="0">
              <a:cs typeface="Calibri" panose="020F0502020204030204" pitchFamily="34" charset="0"/>
            </a:endParaRPr>
          </a:p>
          <a:p>
            <a:pPr eaLnBrk="1" hangingPunct="1"/>
            <a:endParaRPr lang="en-US" sz="2800" b="1" dirty="0">
              <a:cs typeface="Calibri" panose="020F0502020204030204" pitchFamily="34" charset="0"/>
            </a:endParaRPr>
          </a:p>
          <a:p>
            <a:pPr eaLnBrk="1" hangingPunct="1"/>
            <a:endParaRPr lang="en-US" sz="2800" b="1" dirty="0">
              <a:solidFill>
                <a:schemeClr val="bg1"/>
              </a:solidFill>
              <a:cs typeface="Calibri" panose="020F0502020204030204" pitchFamily="34" charset="0"/>
            </a:endParaRPr>
          </a:p>
          <a:p>
            <a:pPr lvl="1" eaLnBrk="1" hangingPunct="1">
              <a:buFontTx/>
              <a:buNone/>
            </a:pPr>
            <a:endParaRPr lang="en-US" sz="3200" b="1" dirty="0">
              <a:solidFill>
                <a:schemeClr val="bg1"/>
              </a:solidFill>
              <a:cs typeface="Calibri" panose="020F0502020204030204" pitchFamily="34" charset="0"/>
            </a:endParaRPr>
          </a:p>
        </p:txBody>
      </p:sp>
      <p:pic>
        <p:nvPicPr>
          <p:cNvPr id="3" name="Picture 2" descr="A picture containing ground, outdoor, rock&#10;&#10;Description automatically generated">
            <a:extLst>
              <a:ext uri="{FF2B5EF4-FFF2-40B4-BE49-F238E27FC236}">
                <a16:creationId xmlns:a16="http://schemas.microsoft.com/office/drawing/2014/main" id="{AC9CFD88-6E33-10AE-8FD2-42EAAF1B9F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63"/>
          <a:stretch/>
        </p:blipFill>
        <p:spPr>
          <a:xfrm>
            <a:off x="4732020" y="375263"/>
            <a:ext cx="4419600" cy="6482357"/>
          </a:xfrm>
          <a:prstGeom prst="rect">
            <a:avLst/>
          </a:prstGeom>
        </p:spPr>
      </p:pic>
      <p:sp>
        <p:nvSpPr>
          <p:cNvPr id="6" name="Rectangle 5">
            <a:extLst>
              <a:ext uri="{FF2B5EF4-FFF2-40B4-BE49-F238E27FC236}">
                <a16:creationId xmlns:a16="http://schemas.microsoft.com/office/drawing/2014/main" id="{DFF300C5-568B-4907-607B-28BDAA0DB331}"/>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a:solidFill>
                <a:srgbClr val="FFFFFF"/>
              </a:solidFill>
              <a:latin typeface="Calibri" panose="020F0502020204030204" pitchFamily="34" charset="0"/>
            </a:endParaRPr>
          </a:p>
        </p:txBody>
      </p:sp>
      <p:sp>
        <p:nvSpPr>
          <p:cNvPr id="7" name="Text Box 6">
            <a:extLst>
              <a:ext uri="{FF2B5EF4-FFF2-40B4-BE49-F238E27FC236}">
                <a16:creationId xmlns:a16="http://schemas.microsoft.com/office/drawing/2014/main" id="{C42F67BA-4214-18EF-7A39-167EC0827C6D}"/>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err="1">
                <a:solidFill>
                  <a:srgbClr val="003300"/>
                </a:solidFill>
                <a:latin typeface="Calibri" panose="020F0502020204030204" pitchFamily="34" charset="0"/>
              </a:rPr>
              <a:t>Underdrains</a:t>
            </a:r>
            <a:endParaRPr lang="en-US" sz="2200">
              <a:solidFill>
                <a:srgbClr val="003300"/>
              </a:solidFill>
              <a:latin typeface="Calibri" panose="020F0502020204030204" pitchFamily="34" charset="0"/>
            </a:endParaRPr>
          </a:p>
        </p:txBody>
      </p:sp>
      <p:sp>
        <p:nvSpPr>
          <p:cNvPr id="8" name="Text Box 6">
            <a:extLst>
              <a:ext uri="{FF2B5EF4-FFF2-40B4-BE49-F238E27FC236}">
                <a16:creationId xmlns:a16="http://schemas.microsoft.com/office/drawing/2014/main" id="{24F17BC2-7720-2668-27F4-D8FCB74C6852}"/>
              </a:ext>
            </a:extLst>
          </p:cNvPr>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a:solidFill>
                  <a:srgbClr val="FFFFCC"/>
                </a:solidFill>
                <a:latin typeface="Calibri" panose="020F0502020204030204" pitchFamily="34" charset="0"/>
              </a:rPr>
              <a:t>Road Base: ESMPs</a:t>
            </a:r>
          </a:p>
        </p:txBody>
      </p:sp>
      <p:sp>
        <p:nvSpPr>
          <p:cNvPr id="12" name="Oval 11">
            <a:extLst>
              <a:ext uri="{FF2B5EF4-FFF2-40B4-BE49-F238E27FC236}">
                <a16:creationId xmlns:a16="http://schemas.microsoft.com/office/drawing/2014/main" id="{04E9D981-3C11-5728-F68F-3E1D1E49F561}"/>
              </a:ext>
            </a:extLst>
          </p:cNvPr>
          <p:cNvSpPr/>
          <p:nvPr/>
        </p:nvSpPr>
        <p:spPr bwMode="auto">
          <a:xfrm>
            <a:off x="53340" y="3935391"/>
            <a:ext cx="4598670" cy="138896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3600" b="1">
              <a:latin typeface="Times New Roman" pitchFamily="18" charset="0"/>
            </a:endParaRPr>
          </a:p>
        </p:txBody>
      </p:sp>
      <p:sp>
        <p:nvSpPr>
          <p:cNvPr id="4" name="TextBox 3">
            <a:extLst>
              <a:ext uri="{FF2B5EF4-FFF2-40B4-BE49-F238E27FC236}">
                <a16:creationId xmlns:a16="http://schemas.microsoft.com/office/drawing/2014/main" id="{176577D3-F6C0-487C-66CD-C6B159CDCAC8}"/>
              </a:ext>
            </a:extLst>
          </p:cNvPr>
          <p:cNvSpPr txBox="1"/>
          <p:nvPr/>
        </p:nvSpPr>
        <p:spPr>
          <a:xfrm>
            <a:off x="4784214" y="361165"/>
            <a:ext cx="3861053" cy="584775"/>
          </a:xfrm>
          <a:prstGeom prst="rect">
            <a:avLst/>
          </a:prstGeom>
          <a:solidFill>
            <a:schemeClr val="bg1"/>
          </a:solidFill>
        </p:spPr>
        <p:txBody>
          <a:bodyPr wrap="square">
            <a:spAutoFit/>
          </a:bodyPr>
          <a:lstStyle/>
          <a:p>
            <a:pPr algn="ctr" eaLnBrk="1" hangingPunct="1">
              <a:buFontTx/>
              <a:buNone/>
            </a:pPr>
            <a:r>
              <a:rPr lang="en-US" sz="3200" b="1" i="1" u="sng" dirty="0">
                <a:solidFill>
                  <a:srgbClr val="FF0000"/>
                </a:solidFill>
                <a:latin typeface="Calibri" panose="020F0502020204030204" pitchFamily="34" charset="0"/>
                <a:cs typeface="Calibri" panose="020F0502020204030204" pitchFamily="34" charset="0"/>
              </a:rPr>
              <a:t>FROM ESM TRAINING</a:t>
            </a:r>
          </a:p>
        </p:txBody>
      </p:sp>
    </p:spTree>
    <p:extLst>
      <p:ext uri="{BB962C8B-B14F-4D97-AF65-F5344CB8AC3E}">
        <p14:creationId xmlns:p14="http://schemas.microsoft.com/office/powerpoint/2010/main" val="313799571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descr="A picture containing grass, sky, outdoor, field&#10;&#10;Description automatically generated">
            <a:extLst>
              <a:ext uri="{FF2B5EF4-FFF2-40B4-BE49-F238E27FC236}">
                <a16:creationId xmlns:a16="http://schemas.microsoft.com/office/drawing/2014/main" id="{EC4E1641-33AC-43E1-B5C5-89AC671767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cxnSp>
        <p:nvCxnSpPr>
          <p:cNvPr id="11" name="Straight Arrow Connector 10">
            <a:extLst>
              <a:ext uri="{FF2B5EF4-FFF2-40B4-BE49-F238E27FC236}">
                <a16:creationId xmlns:a16="http://schemas.microsoft.com/office/drawing/2014/main" id="{EB299E81-C837-26DD-5420-00F907A81D8C}"/>
              </a:ext>
            </a:extLst>
          </p:cNvPr>
          <p:cNvCxnSpPr>
            <a:cxnSpLocks/>
          </p:cNvCxnSpPr>
          <p:nvPr/>
        </p:nvCxnSpPr>
        <p:spPr>
          <a:xfrm>
            <a:off x="2963119" y="1137377"/>
            <a:ext cx="2048719" cy="1247008"/>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12" name="Text Box 24">
            <a:extLst>
              <a:ext uri="{FF2B5EF4-FFF2-40B4-BE49-F238E27FC236}">
                <a16:creationId xmlns:a16="http://schemas.microsoft.com/office/drawing/2014/main" id="{21CEC04C-DE3B-B373-C714-CC07749DEC71}"/>
              </a:ext>
            </a:extLst>
          </p:cNvPr>
          <p:cNvSpPr txBox="1">
            <a:spLocks noChangeArrowheads="1"/>
          </p:cNvSpPr>
          <p:nvPr/>
        </p:nvSpPr>
        <p:spPr bwMode="auto">
          <a:xfrm>
            <a:off x="148996" y="867194"/>
            <a:ext cx="3149789" cy="400110"/>
          </a:xfrm>
          <a:prstGeom prst="rect">
            <a:avLst/>
          </a:prstGeom>
          <a:solidFill>
            <a:schemeClr val="bg1"/>
          </a:solidFill>
          <a:ln w="9525" algn="ctr">
            <a:solidFill>
              <a:schemeClr val="tx1"/>
            </a:solidFill>
            <a:miter lim="800000"/>
            <a:headEnd/>
            <a:tailEnd/>
          </a:ln>
        </p:spPr>
        <p:txBody>
          <a:bodyPr wrap="square" anchor="ctr">
            <a:spAutoFit/>
          </a:bodyPr>
          <a:lstStyle/>
          <a:p>
            <a:pP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Lack of Outlets / Long Runs </a:t>
            </a:r>
            <a:endParaRPr lang="en-US" sz="2000" b="1"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E3FAC0C-50AB-CF5A-5803-7F15BDCA1761}"/>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4" name="Text Box 6">
            <a:extLst>
              <a:ext uri="{FF2B5EF4-FFF2-40B4-BE49-F238E27FC236}">
                <a16:creationId xmlns:a16="http://schemas.microsoft.com/office/drawing/2014/main" id="{0AA592FB-46E2-1798-05DF-77FD26868D85}"/>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Underdrains</a:t>
            </a:r>
          </a:p>
        </p:txBody>
      </p:sp>
    </p:spTree>
    <p:extLst>
      <p:ext uri="{BB962C8B-B14F-4D97-AF65-F5344CB8AC3E}">
        <p14:creationId xmlns:p14="http://schemas.microsoft.com/office/powerpoint/2010/main" val="3771001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vel road with a group of people on it&#10;&#10;Description automatically generated">
            <a:extLst>
              <a:ext uri="{FF2B5EF4-FFF2-40B4-BE49-F238E27FC236}">
                <a16:creationId xmlns:a16="http://schemas.microsoft.com/office/drawing/2014/main" id="{26BA3F3A-B54F-9812-4DBB-573FFA5F10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7"/>
          <a:stretch/>
        </p:blipFill>
        <p:spPr>
          <a:xfrm>
            <a:off x="0" y="347854"/>
            <a:ext cx="9144000" cy="6510146"/>
          </a:xfrm>
          <a:prstGeom prst="rect">
            <a:avLst/>
          </a:prstGeom>
        </p:spPr>
      </p:pic>
      <p:cxnSp>
        <p:nvCxnSpPr>
          <p:cNvPr id="5" name="Straight Arrow Connector 4">
            <a:extLst>
              <a:ext uri="{FF2B5EF4-FFF2-40B4-BE49-F238E27FC236}">
                <a16:creationId xmlns:a16="http://schemas.microsoft.com/office/drawing/2014/main" id="{DA365618-6F0C-2BE9-FD95-BA09A08743CB}"/>
              </a:ext>
            </a:extLst>
          </p:cNvPr>
          <p:cNvCxnSpPr>
            <a:cxnSpLocks/>
          </p:cNvCxnSpPr>
          <p:nvPr/>
        </p:nvCxnSpPr>
        <p:spPr>
          <a:xfrm>
            <a:off x="3437681" y="1458362"/>
            <a:ext cx="1153369" cy="2847422"/>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9" name="Text Box 24">
            <a:extLst>
              <a:ext uri="{FF2B5EF4-FFF2-40B4-BE49-F238E27FC236}">
                <a16:creationId xmlns:a16="http://schemas.microsoft.com/office/drawing/2014/main" id="{FF0B23A2-137F-F3D6-B684-4A9E80727221}"/>
              </a:ext>
            </a:extLst>
          </p:cNvPr>
          <p:cNvSpPr txBox="1">
            <a:spLocks noChangeArrowheads="1"/>
          </p:cNvSpPr>
          <p:nvPr/>
        </p:nvSpPr>
        <p:spPr bwMode="auto">
          <a:xfrm>
            <a:off x="102696" y="442699"/>
            <a:ext cx="5071187" cy="1015663"/>
          </a:xfrm>
          <a:prstGeom prst="rect">
            <a:avLst/>
          </a:prstGeom>
          <a:solidFill>
            <a:schemeClr val="bg1"/>
          </a:solidFill>
          <a:ln w="9525" algn="ctr">
            <a:solidFill>
              <a:schemeClr val="tx1"/>
            </a:solidFill>
            <a:miter lim="800000"/>
            <a:headEnd/>
            <a:tailEnd/>
          </a:ln>
        </p:spPr>
        <p:txBody>
          <a:bodyPr wrap="square" anchor="ctr">
            <a:spAutoFit/>
          </a:bodyPr>
          <a:lstStyle/>
          <a:p>
            <a:pPr marL="342900" indent="-342900" fontAlgn="base">
              <a:spcBef>
                <a:spcPct val="0"/>
              </a:spcBef>
              <a:spcAft>
                <a:spcPct val="0"/>
              </a:spcAft>
              <a:buFont typeface="Arial" panose="020B0604020202020204" pitchFamily="34" charset="0"/>
              <a:buChar char="•"/>
            </a:pPr>
            <a:r>
              <a:rPr lang="en-US" sz="2000" b="1" dirty="0">
                <a:solidFill>
                  <a:srgbClr val="000000"/>
                </a:solidFill>
                <a:latin typeface="Calibri" panose="020F0502020204030204" pitchFamily="34" charset="0"/>
                <a:cs typeface="Calibri" panose="020F0502020204030204" pitchFamily="34" charset="0"/>
              </a:rPr>
              <a:t>Not for Surface Water Runoff!</a:t>
            </a:r>
          </a:p>
          <a:p>
            <a:pPr marL="342900" indent="-342900" fontAlgn="base">
              <a:spcBef>
                <a:spcPct val="0"/>
              </a:spcBef>
              <a:spcAft>
                <a:spcPct val="0"/>
              </a:spcAft>
              <a:buFont typeface="Arial" panose="020B0604020202020204" pitchFamily="34" charset="0"/>
              <a:buChar char="•"/>
            </a:pPr>
            <a:r>
              <a:rPr lang="en-US" sz="2000" b="1" dirty="0">
                <a:solidFill>
                  <a:srgbClr val="000000"/>
                </a:solidFill>
                <a:latin typeface="Calibri" panose="020F0502020204030204" pitchFamily="34" charset="0"/>
                <a:cs typeface="Calibri" panose="020F0502020204030204" pitchFamily="34" charset="0"/>
              </a:rPr>
              <a:t>Underdrains are not Storm Sewer Systems</a:t>
            </a:r>
          </a:p>
          <a:p>
            <a:pPr marL="342900" indent="-342900" fontAlgn="base">
              <a:spcBef>
                <a:spcPct val="0"/>
              </a:spcBef>
              <a:spcAft>
                <a:spcPct val="0"/>
              </a:spcAft>
              <a:buFont typeface="Arial" panose="020B0604020202020204" pitchFamily="34" charset="0"/>
              <a:buChar char="•"/>
            </a:pPr>
            <a:r>
              <a:rPr lang="en-US" sz="2000" b="1" dirty="0">
                <a:solidFill>
                  <a:srgbClr val="000000"/>
                </a:solidFill>
                <a:latin typeface="Calibri" panose="020F0502020204030204" pitchFamily="34" charset="0"/>
                <a:cs typeface="Calibri" panose="020F0502020204030204" pitchFamily="34" charset="0"/>
              </a:rPr>
              <a:t>Lack of Outlets / Long Runs </a:t>
            </a:r>
            <a:endParaRPr lang="en-US" sz="2000" b="1" dirty="0">
              <a:solidFill>
                <a:prstClr val="black"/>
              </a:solidFill>
              <a:latin typeface="Calibri" panose="020F0502020204030204" pitchFamily="34" charset="0"/>
              <a:cs typeface="Calibri" panose="020F0502020204030204" pitchFamily="34" charset="0"/>
            </a:endParaRPr>
          </a:p>
        </p:txBody>
      </p:sp>
      <p:sp>
        <p:nvSpPr>
          <p:cNvPr id="2" name="Text Box 24">
            <a:extLst>
              <a:ext uri="{FF2B5EF4-FFF2-40B4-BE49-F238E27FC236}">
                <a16:creationId xmlns:a16="http://schemas.microsoft.com/office/drawing/2014/main" id="{05D27FA0-B683-BD28-542F-7C2875D9F39C}"/>
              </a:ext>
            </a:extLst>
          </p:cNvPr>
          <p:cNvSpPr txBox="1">
            <a:spLocks noChangeArrowheads="1"/>
          </p:cNvSpPr>
          <p:nvPr/>
        </p:nvSpPr>
        <p:spPr bwMode="auto">
          <a:xfrm>
            <a:off x="2486232" y="6149732"/>
            <a:ext cx="5071187" cy="707886"/>
          </a:xfrm>
          <a:prstGeom prst="rect">
            <a:avLst/>
          </a:prstGeom>
          <a:solidFill>
            <a:schemeClr val="bg1"/>
          </a:solidFill>
          <a:ln w="9525" algn="ctr">
            <a:solidFill>
              <a:schemeClr val="tx1"/>
            </a:solidFill>
            <a:miter lim="800000"/>
            <a:headEnd/>
            <a:tailEnd/>
          </a:ln>
        </p:spPr>
        <p:txBody>
          <a:bodyPr wrap="square" anchor="ctr">
            <a:spAutoFit/>
          </a:bodyPr>
          <a:lstStyle/>
          <a:p>
            <a:pP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If ditch stabilization is needed ensure that rock lining is large enough to stay in place.</a:t>
            </a:r>
            <a:endParaRPr lang="en-US" sz="2000" b="1" dirty="0">
              <a:solidFill>
                <a:prstClr val="black"/>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1D33D57B-264C-BC69-C6D6-8E514B79EC1C}"/>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10" name="Text Box 6">
            <a:extLst>
              <a:ext uri="{FF2B5EF4-FFF2-40B4-BE49-F238E27FC236}">
                <a16:creationId xmlns:a16="http://schemas.microsoft.com/office/drawing/2014/main" id="{FB48A77C-9183-8889-8CBB-129B58B646BD}"/>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Underdrains</a:t>
            </a:r>
          </a:p>
        </p:txBody>
      </p:sp>
    </p:spTree>
    <p:extLst>
      <p:ext uri="{BB962C8B-B14F-4D97-AF65-F5344CB8AC3E}">
        <p14:creationId xmlns:p14="http://schemas.microsoft.com/office/powerpoint/2010/main" val="63297754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idx="4294967295"/>
          </p:nvPr>
        </p:nvSpPr>
        <p:spPr>
          <a:xfrm>
            <a:off x="3200400" y="1"/>
            <a:ext cx="5943600" cy="457200"/>
          </a:xfrm>
          <a:prstGeom prst="rect">
            <a:avLst/>
          </a:prstGeom>
        </p:spPr>
        <p:txBody>
          <a:bodyPr/>
          <a:lstStyle/>
          <a:p>
            <a:endParaRPr lang="en-US" dirty="0"/>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defRPr/>
            </a:pPr>
            <a:endParaRPr lang="en-US" dirty="0">
              <a:solidFill>
                <a:srgbClr val="FFFFCC"/>
              </a:solidFill>
              <a:latin typeface="Calibri"/>
            </a:endParaRPr>
          </a:p>
        </p:txBody>
      </p:sp>
      <p:pic>
        <p:nvPicPr>
          <p:cNvPr id="4" name="Picture 3">
            <a:extLst>
              <a:ext uri="{FF2B5EF4-FFF2-40B4-BE49-F238E27FC236}">
                <a16:creationId xmlns:a16="http://schemas.microsoft.com/office/drawing/2014/main" id="{A3A04128-C241-4EF7-A342-45E602A796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C1F13D87-E6E2-AF25-AAEA-79406A118C49}"/>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3" name="Text Box 6">
            <a:extLst>
              <a:ext uri="{FF2B5EF4-FFF2-40B4-BE49-F238E27FC236}">
                <a16:creationId xmlns:a16="http://schemas.microsoft.com/office/drawing/2014/main" id="{FEA4AF71-128D-704C-4867-519808CC2CC7}"/>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Underdrains</a:t>
            </a:r>
          </a:p>
        </p:txBody>
      </p:sp>
      <p:sp>
        <p:nvSpPr>
          <p:cNvPr id="5" name="Text Box 24">
            <a:extLst>
              <a:ext uri="{FF2B5EF4-FFF2-40B4-BE49-F238E27FC236}">
                <a16:creationId xmlns:a16="http://schemas.microsoft.com/office/drawing/2014/main" id="{8841AF66-6B6C-DBBD-98E2-4772D6CDAB66}"/>
              </a:ext>
            </a:extLst>
          </p:cNvPr>
          <p:cNvSpPr txBox="1">
            <a:spLocks noChangeArrowheads="1"/>
          </p:cNvSpPr>
          <p:nvPr/>
        </p:nvSpPr>
        <p:spPr bwMode="auto">
          <a:xfrm>
            <a:off x="-25400" y="381364"/>
            <a:ext cx="9144000" cy="400110"/>
          </a:xfrm>
          <a:prstGeom prst="rect">
            <a:avLst/>
          </a:prstGeom>
          <a:solidFill>
            <a:schemeClr val="bg1"/>
          </a:solidFill>
          <a:ln w="9525" algn="ctr">
            <a:solidFill>
              <a:schemeClr val="tx1"/>
            </a:solidFill>
            <a:miter lim="800000"/>
            <a:headEnd/>
            <a:tailEnd/>
          </a:ln>
        </p:spPr>
        <p:txBody>
          <a:bodyPr wrap="square" anchor="ctr">
            <a:spAutoFit/>
          </a:bodyPr>
          <a:lstStyle/>
          <a:p>
            <a:pP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If ditch stabilization is needed ensure that rock lining is large enough to stay in place.</a:t>
            </a:r>
            <a:endParaRPr lang="en-US" sz="2000" b="1" dirty="0">
              <a:solidFill>
                <a:prstClr val="black"/>
              </a:solidFill>
              <a:latin typeface="Calibri" panose="020F0502020204030204" pitchFamily="34" charset="0"/>
              <a:cs typeface="Calibri" panose="020F0502020204030204" pitchFamily="34" charset="0"/>
            </a:endParaRPr>
          </a:p>
        </p:txBody>
      </p:sp>
      <p:cxnSp>
        <p:nvCxnSpPr>
          <p:cNvPr id="8" name="Straight Arrow Connector 7">
            <a:extLst>
              <a:ext uri="{FF2B5EF4-FFF2-40B4-BE49-F238E27FC236}">
                <a16:creationId xmlns:a16="http://schemas.microsoft.com/office/drawing/2014/main" id="{C33C76BC-DEE0-A0BB-23AD-746050F1156C}"/>
              </a:ext>
            </a:extLst>
          </p:cNvPr>
          <p:cNvCxnSpPr>
            <a:cxnSpLocks/>
          </p:cNvCxnSpPr>
          <p:nvPr/>
        </p:nvCxnSpPr>
        <p:spPr>
          <a:xfrm flipH="1">
            <a:off x="2273300" y="3616821"/>
            <a:ext cx="2717800" cy="1031379"/>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10" name="Text Box 24">
            <a:extLst>
              <a:ext uri="{FF2B5EF4-FFF2-40B4-BE49-F238E27FC236}">
                <a16:creationId xmlns:a16="http://schemas.microsoft.com/office/drawing/2014/main" id="{A3C3DE4B-C79E-D37E-B472-53723E8EDB91}"/>
              </a:ext>
            </a:extLst>
          </p:cNvPr>
          <p:cNvSpPr txBox="1">
            <a:spLocks noChangeArrowheads="1"/>
          </p:cNvSpPr>
          <p:nvPr/>
        </p:nvSpPr>
        <p:spPr bwMode="auto">
          <a:xfrm>
            <a:off x="4832497" y="3262878"/>
            <a:ext cx="3867003" cy="707886"/>
          </a:xfrm>
          <a:prstGeom prst="rect">
            <a:avLst/>
          </a:prstGeom>
          <a:solidFill>
            <a:schemeClr val="bg1"/>
          </a:solidFill>
          <a:ln w="9525" algn="ctr">
            <a:solidFill>
              <a:schemeClr val="tx1"/>
            </a:solidFill>
            <a:miter lim="800000"/>
            <a:headEnd/>
            <a:tailEnd/>
          </a:ln>
        </p:spPr>
        <p:txBody>
          <a:bodyPr wrap="square" anchor="ctr">
            <a:spAutoFit/>
          </a:bodyPr>
          <a:lstStyle/>
          <a:p>
            <a:pPr marL="342900" indent="-342900" fontAlgn="base">
              <a:spcBef>
                <a:spcPct val="0"/>
              </a:spcBef>
              <a:spcAft>
                <a:spcPct val="0"/>
              </a:spcAft>
              <a:buFont typeface="Arial" panose="020B0604020202020204" pitchFamily="34" charset="0"/>
              <a:buChar char="•"/>
            </a:pPr>
            <a:r>
              <a:rPr lang="en-US" sz="2000" b="1" dirty="0">
                <a:solidFill>
                  <a:srgbClr val="000000"/>
                </a:solidFill>
                <a:latin typeface="Calibri" panose="020F0502020204030204" pitchFamily="34" charset="0"/>
                <a:cs typeface="Calibri" panose="020F0502020204030204" pitchFamily="34" charset="0"/>
              </a:rPr>
              <a:t>Large rock to prevent erosion.</a:t>
            </a:r>
          </a:p>
          <a:p>
            <a:pPr marL="342900" indent="-342900" fontAlgn="base">
              <a:spcBef>
                <a:spcPct val="0"/>
              </a:spcBef>
              <a:spcAft>
                <a:spcPct val="0"/>
              </a:spcAft>
              <a:buFont typeface="Arial" panose="020B0604020202020204" pitchFamily="34" charset="0"/>
              <a:buChar char="•"/>
            </a:pPr>
            <a:r>
              <a:rPr lang="en-US" sz="2000" b="1" dirty="0">
                <a:solidFill>
                  <a:srgbClr val="000000"/>
                </a:solidFill>
                <a:latin typeface="Calibri" panose="020F0502020204030204" pitchFamily="34" charset="0"/>
                <a:cs typeface="Calibri" panose="020F0502020204030204" pitchFamily="34" charset="0"/>
              </a:rPr>
              <a:t>Ditch shape was maintained.</a:t>
            </a:r>
            <a:endParaRPr lang="en-US" sz="200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6250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Text Box 24">
            <a:extLst>
              <a:ext uri="{FF2B5EF4-FFF2-40B4-BE49-F238E27FC236}">
                <a16:creationId xmlns:a16="http://schemas.microsoft.com/office/drawing/2014/main" id="{EB5F9FE9-583F-7FFA-1D99-FD4F55B61E26}"/>
              </a:ext>
            </a:extLst>
          </p:cNvPr>
          <p:cNvSpPr txBox="1">
            <a:spLocks noChangeArrowheads="1"/>
          </p:cNvSpPr>
          <p:nvPr/>
        </p:nvSpPr>
        <p:spPr bwMode="auto">
          <a:xfrm>
            <a:off x="2057030" y="2510254"/>
            <a:ext cx="5029939" cy="1077218"/>
          </a:xfrm>
          <a:prstGeom prst="rect">
            <a:avLst/>
          </a:prstGeom>
          <a:solidFill>
            <a:schemeClr val="bg1"/>
          </a:solidFill>
          <a:ln w="9525" algn="ctr">
            <a:solidFill>
              <a:schemeClr val="tx1"/>
            </a:solidFill>
            <a:miter lim="800000"/>
            <a:headEnd/>
            <a:tailEnd/>
          </a:ln>
        </p:spPr>
        <p:txBody>
          <a:bodyPr wrap="square" anchor="ctr">
            <a:spAutoFit/>
          </a:bodyPr>
          <a:lstStyle/>
          <a:p>
            <a:pPr fontAlgn="base">
              <a:spcBef>
                <a:spcPct val="0"/>
              </a:spcBef>
              <a:spcAft>
                <a:spcPct val="0"/>
              </a:spcAft>
            </a:pPr>
            <a:r>
              <a:rPr lang="en-US" sz="3200" b="1" dirty="0">
                <a:solidFill>
                  <a:srgbClr val="000000"/>
                </a:solidFill>
                <a:latin typeface="Calibri" panose="020F0502020204030204" pitchFamily="34" charset="0"/>
                <a:cs typeface="Calibri" panose="020F0502020204030204" pitchFamily="34" charset="0"/>
              </a:rPr>
              <a:t>Why are underdrains not suitable for storm water?</a:t>
            </a:r>
            <a:endParaRPr lang="en-US" sz="3200" b="1"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2874526-A47E-8BF5-F87D-8ED062D61D9A}"/>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3" name="Text Box 6">
            <a:extLst>
              <a:ext uri="{FF2B5EF4-FFF2-40B4-BE49-F238E27FC236}">
                <a16:creationId xmlns:a16="http://schemas.microsoft.com/office/drawing/2014/main" id="{0BB53878-9FA8-DC86-7109-658B5E560A29}"/>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Underdrains</a:t>
            </a:r>
          </a:p>
        </p:txBody>
      </p:sp>
    </p:spTree>
    <p:extLst>
      <p:ext uri="{BB962C8B-B14F-4D97-AF65-F5344CB8AC3E}">
        <p14:creationId xmlns:p14="http://schemas.microsoft.com/office/powerpoint/2010/main" val="3268707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9" name="Title 1"/>
          <p:cNvSpPr txBox="1">
            <a:spLocks/>
          </p:cNvSpPr>
          <p:nvPr/>
        </p:nvSpPr>
        <p:spPr>
          <a:xfrm>
            <a:off x="5632047" y="53228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defRPr/>
            </a:pPr>
            <a:endParaRPr lang="en-US" dirty="0">
              <a:solidFill>
                <a:srgbClr val="FFFFCC"/>
              </a:solidFill>
              <a:latin typeface="Calibri"/>
            </a:endParaRPr>
          </a:p>
        </p:txBody>
      </p:sp>
      <p:pic>
        <p:nvPicPr>
          <p:cNvPr id="3" name="Picture 2" descr="A picture containing outdoor, grass, sky, ground&#10;&#10;Description automatically generated">
            <a:extLst>
              <a:ext uri="{FF2B5EF4-FFF2-40B4-BE49-F238E27FC236}">
                <a16:creationId xmlns:a16="http://schemas.microsoft.com/office/drawing/2014/main" id="{61BD9816-3E77-4201-B3C9-41581D098E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85" y="317832"/>
            <a:ext cx="4328540" cy="6539782"/>
          </a:xfrm>
          <a:prstGeom prst="rect">
            <a:avLst/>
          </a:prstGeom>
        </p:spPr>
      </p:pic>
      <p:pic>
        <p:nvPicPr>
          <p:cNvPr id="5" name="Picture 4" descr="A picture containing outdoor, sky&#10;&#10;Description automatically generated">
            <a:extLst>
              <a:ext uri="{FF2B5EF4-FFF2-40B4-BE49-F238E27FC236}">
                <a16:creationId xmlns:a16="http://schemas.microsoft.com/office/drawing/2014/main" id="{76427FC1-4B66-4678-9EC4-C1E1BDCBEA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15229" y="296337"/>
            <a:ext cx="4328540" cy="6583054"/>
          </a:xfrm>
          <a:prstGeom prst="rect">
            <a:avLst/>
          </a:prstGeom>
        </p:spPr>
      </p:pic>
      <p:sp>
        <p:nvSpPr>
          <p:cNvPr id="10" name="Oval 9">
            <a:extLst>
              <a:ext uri="{FF2B5EF4-FFF2-40B4-BE49-F238E27FC236}">
                <a16:creationId xmlns:a16="http://schemas.microsoft.com/office/drawing/2014/main" id="{651BB5EE-E7DE-4D81-A9A5-38A807F5FF85}"/>
              </a:ext>
            </a:extLst>
          </p:cNvPr>
          <p:cNvSpPr/>
          <p:nvPr/>
        </p:nvSpPr>
        <p:spPr>
          <a:xfrm rot="16984543">
            <a:off x="4425598" y="2589038"/>
            <a:ext cx="5790779" cy="23976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1E6764E-24AC-0D03-DBBF-E820B65E50F2}"/>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4" name="Text Box 6">
            <a:extLst>
              <a:ext uri="{FF2B5EF4-FFF2-40B4-BE49-F238E27FC236}">
                <a16:creationId xmlns:a16="http://schemas.microsoft.com/office/drawing/2014/main" id="{E6B01A34-721B-000C-4625-E69FE7A4359D}"/>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Underdrains</a:t>
            </a:r>
          </a:p>
        </p:txBody>
      </p:sp>
    </p:spTree>
    <p:extLst>
      <p:ext uri="{BB962C8B-B14F-4D97-AF65-F5344CB8AC3E}">
        <p14:creationId xmlns:p14="http://schemas.microsoft.com/office/powerpoint/2010/main" val="427315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9" name="Title 1"/>
          <p:cNvSpPr txBox="1">
            <a:spLocks/>
          </p:cNvSpPr>
          <p:nvPr/>
        </p:nvSpPr>
        <p:spPr>
          <a:xfrm>
            <a:off x="76200" y="520860"/>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defRPr/>
            </a:pPr>
            <a:endParaRPr lang="en-US" dirty="0">
              <a:solidFill>
                <a:srgbClr val="FFFFCC"/>
              </a:solidFill>
              <a:latin typeface="Calibri"/>
            </a:endParaRPr>
          </a:p>
        </p:txBody>
      </p:sp>
      <p:pic>
        <p:nvPicPr>
          <p:cNvPr id="3" name="Picture 2" descr="A picture containing outdoor, grass, ground, sky&#10;&#10;Description automatically generated">
            <a:extLst>
              <a:ext uri="{FF2B5EF4-FFF2-40B4-BE49-F238E27FC236}">
                <a16:creationId xmlns:a16="http://schemas.microsoft.com/office/drawing/2014/main" id="{C7464010-C065-4473-86FD-DDDA039815C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87952" y="347858"/>
            <a:ext cx="4956048" cy="6535266"/>
          </a:xfrm>
          <a:prstGeom prst="rect">
            <a:avLst/>
          </a:prstGeom>
        </p:spPr>
      </p:pic>
      <p:sp>
        <p:nvSpPr>
          <p:cNvPr id="10" name="Title 1">
            <a:extLst>
              <a:ext uri="{FF2B5EF4-FFF2-40B4-BE49-F238E27FC236}">
                <a16:creationId xmlns:a16="http://schemas.microsoft.com/office/drawing/2014/main" id="{03E83E19-FD6B-FD90-C9C9-0983662038B3}"/>
              </a:ext>
            </a:extLst>
          </p:cNvPr>
          <p:cNvSpPr txBox="1">
            <a:spLocks/>
          </p:cNvSpPr>
          <p:nvPr/>
        </p:nvSpPr>
        <p:spPr>
          <a:xfrm>
            <a:off x="5632047" y="53228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defRPr/>
            </a:pPr>
            <a:endParaRPr lang="en-US" dirty="0">
              <a:solidFill>
                <a:srgbClr val="FFFFCC"/>
              </a:solidFill>
              <a:latin typeface="Calibri"/>
            </a:endParaRPr>
          </a:p>
        </p:txBody>
      </p:sp>
      <p:sp>
        <p:nvSpPr>
          <p:cNvPr id="14" name="Text Box 24">
            <a:extLst>
              <a:ext uri="{FF2B5EF4-FFF2-40B4-BE49-F238E27FC236}">
                <a16:creationId xmlns:a16="http://schemas.microsoft.com/office/drawing/2014/main" id="{5815C122-6B56-D465-0C41-623ECB24FB15}"/>
              </a:ext>
            </a:extLst>
          </p:cNvPr>
          <p:cNvSpPr txBox="1">
            <a:spLocks noChangeArrowheads="1"/>
          </p:cNvSpPr>
          <p:nvPr/>
        </p:nvSpPr>
        <p:spPr bwMode="auto">
          <a:xfrm>
            <a:off x="19050" y="442703"/>
            <a:ext cx="4572000" cy="1200329"/>
          </a:xfrm>
          <a:prstGeom prst="rect">
            <a:avLst/>
          </a:prstGeom>
          <a:noFill/>
          <a:ln w="9525" algn="ctr">
            <a:noFill/>
            <a:miter lim="800000"/>
            <a:headEnd/>
            <a:tailEnd/>
          </a:ln>
        </p:spPr>
        <p:txBody>
          <a:bodyPr wrap="square" anchor="ctr">
            <a:spAutoFit/>
          </a:bodyPr>
          <a:lstStyle/>
          <a:p>
            <a:pPr marL="342900" indent="-342900" fontAlgn="base">
              <a:spcBef>
                <a:spcPct val="0"/>
              </a:spcBef>
              <a:spcAft>
                <a:spcPct val="0"/>
              </a:spcAft>
              <a:buFont typeface="Arial" panose="020B0604020202020204" pitchFamily="34" charset="0"/>
              <a:buChar char="•"/>
            </a:pPr>
            <a:r>
              <a:rPr lang="en-US" sz="2400" b="1" dirty="0">
                <a:solidFill>
                  <a:srgbClr val="000000"/>
                </a:solidFill>
                <a:latin typeface="Calibri" panose="020F0502020204030204" pitchFamily="34" charset="0"/>
                <a:cs typeface="Calibri" panose="020F0502020204030204" pitchFamily="34" charset="0"/>
              </a:rPr>
              <a:t>Lack of Ditch Outlets.</a:t>
            </a:r>
          </a:p>
          <a:p>
            <a:pPr marL="342900" indent="-342900" fontAlgn="base">
              <a:spcBef>
                <a:spcPct val="0"/>
              </a:spcBef>
              <a:spcAft>
                <a:spcPct val="0"/>
              </a:spcAft>
              <a:buFont typeface="Arial" panose="020B0604020202020204" pitchFamily="34" charset="0"/>
              <a:buChar char="•"/>
            </a:pPr>
            <a:r>
              <a:rPr lang="en-US" sz="2400" b="1" dirty="0">
                <a:solidFill>
                  <a:srgbClr val="000000"/>
                </a:solidFill>
                <a:latin typeface="Calibri" panose="020F0502020204030204" pitchFamily="34" charset="0"/>
                <a:cs typeface="Calibri" panose="020F0502020204030204" pitchFamily="34" charset="0"/>
              </a:rPr>
              <a:t>AASHTO #1 is not riprap. </a:t>
            </a:r>
          </a:p>
          <a:p>
            <a:pPr marL="342900" indent="-342900" fontAlgn="base">
              <a:spcBef>
                <a:spcPct val="0"/>
              </a:spcBef>
              <a:spcAft>
                <a:spcPct val="0"/>
              </a:spcAft>
              <a:buFont typeface="Arial" panose="020B0604020202020204" pitchFamily="34" charset="0"/>
              <a:buChar char="•"/>
            </a:pPr>
            <a:r>
              <a:rPr lang="en-US" sz="2400" b="1" dirty="0">
                <a:solidFill>
                  <a:srgbClr val="000000"/>
                </a:solidFill>
                <a:latin typeface="Calibri" panose="020F0502020204030204" pitchFamily="34" charset="0"/>
                <a:cs typeface="Calibri" panose="020F0502020204030204" pitchFamily="34" charset="0"/>
              </a:rPr>
              <a:t>Utilize riprap if needed.</a:t>
            </a:r>
          </a:p>
        </p:txBody>
      </p:sp>
      <p:cxnSp>
        <p:nvCxnSpPr>
          <p:cNvPr id="2" name="Straight Arrow Connector 1">
            <a:extLst>
              <a:ext uri="{FF2B5EF4-FFF2-40B4-BE49-F238E27FC236}">
                <a16:creationId xmlns:a16="http://schemas.microsoft.com/office/drawing/2014/main" id="{34E111F8-B26F-FC24-96DD-AA71D1C31431}"/>
              </a:ext>
            </a:extLst>
          </p:cNvPr>
          <p:cNvCxnSpPr>
            <a:cxnSpLocks/>
          </p:cNvCxnSpPr>
          <p:nvPr/>
        </p:nvCxnSpPr>
        <p:spPr>
          <a:xfrm>
            <a:off x="5296381" y="3447816"/>
            <a:ext cx="2048719" cy="1247008"/>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4" name="Text Box 24">
            <a:extLst>
              <a:ext uri="{FF2B5EF4-FFF2-40B4-BE49-F238E27FC236}">
                <a16:creationId xmlns:a16="http://schemas.microsoft.com/office/drawing/2014/main" id="{683BEE6D-E6BB-E619-2391-EE68F3C22B76}"/>
              </a:ext>
            </a:extLst>
          </p:cNvPr>
          <p:cNvSpPr txBox="1">
            <a:spLocks noChangeArrowheads="1"/>
          </p:cNvSpPr>
          <p:nvPr/>
        </p:nvSpPr>
        <p:spPr bwMode="auto">
          <a:xfrm>
            <a:off x="2482258" y="3023745"/>
            <a:ext cx="3149789" cy="707886"/>
          </a:xfrm>
          <a:prstGeom prst="rect">
            <a:avLst/>
          </a:prstGeom>
          <a:solidFill>
            <a:schemeClr val="bg1"/>
          </a:solidFill>
          <a:ln w="9525" algn="ctr">
            <a:solidFill>
              <a:schemeClr val="tx1"/>
            </a:solidFill>
            <a:miter lim="800000"/>
            <a:headEnd/>
            <a:tailEnd/>
          </a:ln>
        </p:spPr>
        <p:txBody>
          <a:bodyPr wrap="square" anchor="ctr">
            <a:spAutoFit/>
          </a:bodyPr>
          <a:lstStyle/>
          <a:p>
            <a:pP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Surface runoff can expose underdrains.</a:t>
            </a:r>
            <a:endParaRPr lang="en-US" sz="2000" b="1" dirty="0">
              <a:solidFill>
                <a:prstClr val="black"/>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83F85AFF-D2AE-80A1-E984-4A0194AD6BF2}"/>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6" name="Text Box 6">
            <a:extLst>
              <a:ext uri="{FF2B5EF4-FFF2-40B4-BE49-F238E27FC236}">
                <a16:creationId xmlns:a16="http://schemas.microsoft.com/office/drawing/2014/main" id="{C0CF9644-2EDB-9F48-1A0D-4C64D45CF6DF}"/>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Underdrains</a:t>
            </a:r>
          </a:p>
        </p:txBody>
      </p:sp>
    </p:spTree>
    <p:extLst>
      <p:ext uri="{BB962C8B-B14F-4D97-AF65-F5344CB8AC3E}">
        <p14:creationId xmlns:p14="http://schemas.microsoft.com/office/powerpoint/2010/main" val="552076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3E971482-06B6-5FAC-94F4-3A4A3C83790B}"/>
              </a:ext>
            </a:extLst>
          </p:cNvPr>
          <p:cNvSpPr txBox="1"/>
          <p:nvPr/>
        </p:nvSpPr>
        <p:spPr>
          <a:xfrm>
            <a:off x="0" y="0"/>
            <a:ext cx="9144000" cy="1754326"/>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63500">
                    <a:srgbClr val="FFFFFF">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Underdrain, Storm Sewer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63500">
                    <a:srgbClr val="FFFFFF">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&amp; Infiltration</a:t>
            </a:r>
          </a:p>
        </p:txBody>
      </p:sp>
      <p:sp>
        <p:nvSpPr>
          <p:cNvPr id="2" name="Text Box 6">
            <a:extLst>
              <a:ext uri="{FF2B5EF4-FFF2-40B4-BE49-F238E27FC236}">
                <a16:creationId xmlns:a16="http://schemas.microsoft.com/office/drawing/2014/main" id="{105E7CF7-B1B9-31D4-3257-EB96C1DF5F88}"/>
              </a:ext>
            </a:extLst>
          </p:cNvPr>
          <p:cNvSpPr txBox="1">
            <a:spLocks noChangeArrowheads="1"/>
          </p:cNvSpPr>
          <p:nvPr/>
        </p:nvSpPr>
        <p:spPr bwMode="auto">
          <a:xfrm>
            <a:off x="1127760" y="1754326"/>
            <a:ext cx="7802880" cy="4641014"/>
          </a:xfrm>
          <a:prstGeom prst="rect">
            <a:avLst/>
          </a:prstGeom>
          <a:noFill/>
          <a:ln w="9525">
            <a:noFill/>
            <a:miter lim="800000"/>
            <a:headEnd/>
            <a:tailEnd/>
          </a:ln>
        </p:spPr>
        <p:txBody>
          <a:bodyPr wrap="square">
            <a:spAutoFit/>
          </a:bodyPr>
          <a:lstStyle/>
          <a:p>
            <a:pPr marL="0" marR="0" lvl="0" indent="-342900" algn="ctr" defTabSz="914400" rtl="0" eaLnBrk="1" fontAlgn="base" latinLnBrk="0" hangingPunct="1">
              <a:lnSpc>
                <a:spcPts val="5500"/>
              </a:lnSpc>
              <a:spcBef>
                <a:spcPts val="600"/>
              </a:spcBef>
              <a:spcAft>
                <a:spcPct val="0"/>
              </a:spcAft>
              <a:buClrTx/>
              <a:buSzTx/>
              <a:buFontTx/>
              <a:buChar char="-"/>
              <a:tabLst/>
              <a:defRPr/>
            </a:pPr>
            <a:r>
              <a:rPr kumimoji="0" lang="en-US" sz="3200" b="1" i="0" u="none" strike="noStrike" kern="1200" cap="none" spc="0" normalizeH="0" baseline="0" noProof="0" dirty="0">
                <a:ln>
                  <a:noFill/>
                </a:ln>
                <a:solidFill>
                  <a:srgbClr val="000000"/>
                </a:solidFill>
                <a:effectLst/>
                <a:uLnTx/>
                <a:uFillTx/>
                <a:latin typeface="Calibri (body)"/>
                <a:ea typeface="+mn-ea"/>
                <a:cs typeface="+mn-cs"/>
              </a:rPr>
              <a:t>LVR Overview</a:t>
            </a:r>
          </a:p>
          <a:p>
            <a:pPr marL="457200" marR="0" lvl="0" indent="-457200" algn="l" defTabSz="914400" rtl="0" eaLnBrk="1" fontAlgn="base" latinLnBrk="0" hangingPunct="1">
              <a:lnSpc>
                <a:spcPts val="5500"/>
              </a:lnSpc>
              <a:spcBef>
                <a:spcPts val="600"/>
              </a:spcBef>
              <a:spcAft>
                <a:spcPct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FFFF00"/>
                </a:solidFill>
                <a:effectLst/>
                <a:uLnTx/>
                <a:uFillTx/>
                <a:latin typeface="Calibri (body)"/>
                <a:ea typeface="+mn-ea"/>
                <a:cs typeface="+mn-cs"/>
              </a:rPr>
              <a:t>Underdrains</a:t>
            </a:r>
          </a:p>
          <a:p>
            <a:pPr marL="457200" marR="0" lvl="0" indent="-457200" algn="l" defTabSz="914400" rtl="0" eaLnBrk="1" fontAlgn="base" latinLnBrk="0" hangingPunct="1">
              <a:lnSpc>
                <a:spcPts val="5500"/>
              </a:lnSpc>
              <a:spcBef>
                <a:spcPts val="600"/>
              </a:spcBef>
              <a:spcAft>
                <a:spcPct val="0"/>
              </a:spcAft>
              <a:buClrTx/>
              <a:buSzTx/>
              <a:buFont typeface="Arial" panose="020B0604020202020204" pitchFamily="34" charset="0"/>
              <a:buChar char="•"/>
              <a:tabLst/>
              <a:defRPr/>
            </a:pPr>
            <a:r>
              <a:rPr lang="en-US" sz="4400" b="1" dirty="0">
                <a:solidFill>
                  <a:srgbClr val="FFFFFF"/>
                </a:solidFill>
                <a:latin typeface="Calibri (body)"/>
              </a:rPr>
              <a:t>Storm Sewer</a:t>
            </a:r>
          </a:p>
          <a:p>
            <a:pPr marL="457200" marR="0" lvl="0" indent="-457200" algn="l" defTabSz="914400" rtl="0" eaLnBrk="1" fontAlgn="base" latinLnBrk="0" hangingPunct="1">
              <a:lnSpc>
                <a:spcPts val="5500"/>
              </a:lnSpc>
              <a:spcBef>
                <a:spcPts val="600"/>
              </a:spcBef>
              <a:spcAft>
                <a:spcPct val="0"/>
              </a:spcAft>
              <a:buClrTx/>
              <a:buSzTx/>
              <a:buFont typeface="Arial" panose="020B0604020202020204" pitchFamily="34" charset="0"/>
              <a:buChar char="•"/>
              <a:tabLst/>
              <a:defRPr/>
            </a:pPr>
            <a:r>
              <a:rPr lang="en-US" sz="4400" b="1" dirty="0">
                <a:solidFill>
                  <a:schemeClr val="bg1"/>
                </a:solidFill>
                <a:latin typeface="Calibri (body)"/>
              </a:rPr>
              <a:t>Infiltration – Structural BMPs</a:t>
            </a:r>
          </a:p>
          <a:p>
            <a:pPr marL="0" marR="0" lvl="0" indent="0" algn="ctr" defTabSz="914400" rtl="0" eaLnBrk="1" fontAlgn="base" latinLnBrk="0" hangingPunct="1">
              <a:lnSpc>
                <a:spcPts val="5500"/>
              </a:lnSpc>
              <a:spcBef>
                <a:spcPts val="6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Calibri (body)"/>
              <a:ea typeface="+mn-ea"/>
              <a:cs typeface="+mn-cs"/>
            </a:endParaRPr>
          </a:p>
          <a:p>
            <a:pPr marL="0" marR="0" lvl="0" indent="-342900" algn="ctr" defTabSz="914400" rtl="0" eaLnBrk="1" fontAlgn="base" latinLnBrk="0" hangingPunct="1">
              <a:lnSpc>
                <a:spcPts val="5500"/>
              </a:lnSpc>
              <a:spcBef>
                <a:spcPts val="6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Calibri (body)"/>
              <a:ea typeface="+mn-ea"/>
              <a:cs typeface="+mn-cs"/>
            </a:endParaRPr>
          </a:p>
        </p:txBody>
      </p:sp>
    </p:spTree>
    <p:extLst>
      <p:ext uri="{BB962C8B-B14F-4D97-AF65-F5344CB8AC3E}">
        <p14:creationId xmlns:p14="http://schemas.microsoft.com/office/powerpoint/2010/main" val="3326785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066D436-C533-83E5-C3EB-32C5BE74C4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616263" y="1322641"/>
            <a:ext cx="6510146" cy="4560572"/>
          </a:xfrm>
          <a:prstGeom prst="rect">
            <a:avLst/>
          </a:prstGeom>
        </p:spPr>
      </p:pic>
      <p:pic>
        <p:nvPicPr>
          <p:cNvPr id="3" name="Picture 2" descr="A dirt road with grass and dirt&#10;&#10;Description automatically generated">
            <a:extLst>
              <a:ext uri="{FF2B5EF4-FFF2-40B4-BE49-F238E27FC236}">
                <a16:creationId xmlns:a16="http://schemas.microsoft.com/office/drawing/2014/main" id="{ED1797BA-4164-82FB-0449-9A427D60CFB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1013394" y="1364821"/>
            <a:ext cx="6510145" cy="4475448"/>
          </a:xfrm>
          <a:prstGeom prst="rect">
            <a:avLst/>
          </a:prstGeom>
        </p:spPr>
      </p:pic>
      <p:cxnSp>
        <p:nvCxnSpPr>
          <p:cNvPr id="2" name="Straight Arrow Connector 1">
            <a:extLst>
              <a:ext uri="{FF2B5EF4-FFF2-40B4-BE49-F238E27FC236}">
                <a16:creationId xmlns:a16="http://schemas.microsoft.com/office/drawing/2014/main" id="{0C295BA8-463D-F857-F877-CFD7994ECDF2}"/>
              </a:ext>
            </a:extLst>
          </p:cNvPr>
          <p:cNvCxnSpPr>
            <a:cxnSpLocks/>
          </p:cNvCxnSpPr>
          <p:nvPr/>
        </p:nvCxnSpPr>
        <p:spPr>
          <a:xfrm>
            <a:off x="5903827" y="866774"/>
            <a:ext cx="2048719" cy="1247008"/>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46DCE848-3A7D-2697-F35B-DCD4205136B1}"/>
              </a:ext>
            </a:extLst>
          </p:cNvPr>
          <p:cNvCxnSpPr>
            <a:cxnSpLocks/>
          </p:cNvCxnSpPr>
          <p:nvPr/>
        </p:nvCxnSpPr>
        <p:spPr>
          <a:xfrm flipH="1">
            <a:off x="2962656" y="1150589"/>
            <a:ext cx="493776" cy="2141251"/>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4" name="Text Box 24">
            <a:extLst>
              <a:ext uri="{FF2B5EF4-FFF2-40B4-BE49-F238E27FC236}">
                <a16:creationId xmlns:a16="http://schemas.microsoft.com/office/drawing/2014/main" id="{18E9F67B-40A4-6058-B3F1-58523177B623}"/>
              </a:ext>
            </a:extLst>
          </p:cNvPr>
          <p:cNvSpPr txBox="1">
            <a:spLocks noChangeArrowheads="1"/>
          </p:cNvSpPr>
          <p:nvPr/>
        </p:nvSpPr>
        <p:spPr bwMode="auto">
          <a:xfrm>
            <a:off x="3089704" y="442703"/>
            <a:ext cx="4088336" cy="707886"/>
          </a:xfrm>
          <a:prstGeom prst="rect">
            <a:avLst/>
          </a:prstGeom>
          <a:solidFill>
            <a:schemeClr val="bg1"/>
          </a:solidFill>
          <a:ln w="9525" algn="ctr">
            <a:solidFill>
              <a:schemeClr val="tx1"/>
            </a:solidFill>
            <a:miter lim="800000"/>
            <a:headEnd/>
            <a:tailEnd/>
          </a:ln>
        </p:spPr>
        <p:txBody>
          <a:bodyPr wrap="squar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Sediment can close off underdrain &amp; shorten effective life span.</a:t>
            </a:r>
            <a:endParaRPr lang="en-US" sz="2000" b="1" dirty="0">
              <a:solidFill>
                <a:prstClr val="black"/>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54CD0562-6243-E809-43F3-49B119206864}"/>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13" name="Text Box 6">
            <a:extLst>
              <a:ext uri="{FF2B5EF4-FFF2-40B4-BE49-F238E27FC236}">
                <a16:creationId xmlns:a16="http://schemas.microsoft.com/office/drawing/2014/main" id="{774C67FC-88E1-C81B-C747-7236311DCEE5}"/>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Underdrains</a:t>
            </a:r>
          </a:p>
        </p:txBody>
      </p:sp>
    </p:spTree>
    <p:extLst>
      <p:ext uri="{BB962C8B-B14F-4D97-AF65-F5344CB8AC3E}">
        <p14:creationId xmlns:p14="http://schemas.microsoft.com/office/powerpoint/2010/main" val="82232430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DB40F-5FBE-1852-6CB8-876EA5A58DC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348A9D1-906F-A898-985F-AA9FE020A2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790700" y="384037"/>
            <a:ext cx="5562600" cy="6372149"/>
          </a:xfrm>
          <a:prstGeom prst="rect">
            <a:avLst/>
          </a:prstGeom>
          <a:noFill/>
          <a:ln w="12700">
            <a:solidFill>
              <a:schemeClr val="tx1"/>
            </a:solidFill>
          </a:ln>
          <a:effectLst>
            <a:outerShdw blurRad="50800" dist="38100" dir="5400000" algn="t" rotWithShape="0">
              <a:prstClr val="black">
                <a:alpha val="40000"/>
              </a:prstClr>
            </a:outerShdw>
          </a:effectLst>
          <a:extLst>
            <a:ext uri="{53640926-AAD7-44D8-BBD7-CCE9431645EC}">
              <a14:shadowObscured xmlns:a14="http://schemas.microsoft.com/office/drawing/2010/main"/>
            </a:ext>
          </a:extLst>
        </p:spPr>
      </p:pic>
      <p:cxnSp>
        <p:nvCxnSpPr>
          <p:cNvPr id="2" name="Straight Arrow Connector 1">
            <a:extLst>
              <a:ext uri="{FF2B5EF4-FFF2-40B4-BE49-F238E27FC236}">
                <a16:creationId xmlns:a16="http://schemas.microsoft.com/office/drawing/2014/main" id="{BFC1287A-AD65-5F39-F967-1A80CE82CB96}"/>
              </a:ext>
            </a:extLst>
          </p:cNvPr>
          <p:cNvCxnSpPr>
            <a:cxnSpLocks/>
          </p:cNvCxnSpPr>
          <p:nvPr/>
        </p:nvCxnSpPr>
        <p:spPr>
          <a:xfrm>
            <a:off x="3240174" y="796646"/>
            <a:ext cx="2162406" cy="1120495"/>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DE4A1AC-71C5-7365-00E9-8A7F81DED741}"/>
              </a:ext>
            </a:extLst>
          </p:cNvPr>
          <p:cNvCxnSpPr>
            <a:cxnSpLocks/>
          </p:cNvCxnSpPr>
          <p:nvPr/>
        </p:nvCxnSpPr>
        <p:spPr>
          <a:xfrm>
            <a:off x="2743200" y="1150589"/>
            <a:ext cx="868680" cy="2705131"/>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4" name="Text Box 24">
            <a:extLst>
              <a:ext uri="{FF2B5EF4-FFF2-40B4-BE49-F238E27FC236}">
                <a16:creationId xmlns:a16="http://schemas.microsoft.com/office/drawing/2014/main" id="{E41127BD-BDFD-BFDD-FFBD-0D9EF0880B06}"/>
              </a:ext>
            </a:extLst>
          </p:cNvPr>
          <p:cNvSpPr txBox="1">
            <a:spLocks noChangeArrowheads="1"/>
          </p:cNvSpPr>
          <p:nvPr/>
        </p:nvSpPr>
        <p:spPr bwMode="auto">
          <a:xfrm>
            <a:off x="0" y="442703"/>
            <a:ext cx="3240174" cy="707886"/>
          </a:xfrm>
          <a:prstGeom prst="rect">
            <a:avLst/>
          </a:prstGeom>
          <a:solidFill>
            <a:schemeClr val="bg1"/>
          </a:solidFill>
          <a:ln w="9525" algn="ctr">
            <a:solidFill>
              <a:schemeClr val="tx1"/>
            </a:solidFill>
            <a:miter lim="800000"/>
            <a:headEnd/>
            <a:tailEnd/>
          </a:ln>
        </p:spPr>
        <p:txBody>
          <a:bodyPr wrap="squar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Maintain ditch shape and capacity over underdrains.  </a:t>
            </a:r>
            <a:endParaRPr lang="en-US" sz="2000" b="1" dirty="0">
              <a:solidFill>
                <a:prstClr val="black"/>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D5122BAC-554D-ABC8-0B21-4C4636C1A67C}"/>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13" name="Text Box 6">
            <a:extLst>
              <a:ext uri="{FF2B5EF4-FFF2-40B4-BE49-F238E27FC236}">
                <a16:creationId xmlns:a16="http://schemas.microsoft.com/office/drawing/2014/main" id="{70C90DAF-BD64-53AA-F8E2-973A04A25B33}"/>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Underdrains</a:t>
            </a:r>
          </a:p>
        </p:txBody>
      </p:sp>
    </p:spTree>
    <p:extLst>
      <p:ext uri="{BB962C8B-B14F-4D97-AF65-F5344CB8AC3E}">
        <p14:creationId xmlns:p14="http://schemas.microsoft.com/office/powerpoint/2010/main" val="211698732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7"/>
          <p:cNvSpPr>
            <a:spLocks noGrp="1" noChangeArrowheads="1"/>
          </p:cNvSpPr>
          <p:nvPr>
            <p:ph idx="1"/>
          </p:nvPr>
        </p:nvSpPr>
        <p:spPr>
          <a:xfrm>
            <a:off x="152400" y="685800"/>
            <a:ext cx="8991600" cy="5699760"/>
          </a:xfrm>
          <a:noFill/>
        </p:spPr>
        <p:txBody>
          <a:bodyPr>
            <a:normAutofit fontScale="85000" lnSpcReduction="20000"/>
          </a:bodyPr>
          <a:lstStyle/>
          <a:p>
            <a:pPr eaLnBrk="1" hangingPunct="1">
              <a:buFontTx/>
              <a:buNone/>
            </a:pPr>
            <a:r>
              <a:rPr lang="en-US" b="1" dirty="0">
                <a:cs typeface="Calibri" panose="020F0502020204030204" pitchFamily="34" charset="0"/>
              </a:rPr>
              <a:t>UNDERDRAINS ARE NOT STORM SEWER SYSTEMS! </a:t>
            </a:r>
          </a:p>
          <a:p>
            <a:pPr eaLnBrk="1" hangingPunct="1">
              <a:buFontTx/>
              <a:buNone/>
            </a:pPr>
            <a:endParaRPr lang="en-US" b="1" dirty="0">
              <a:cs typeface="Calibri" panose="020F0502020204030204" pitchFamily="34" charset="0"/>
            </a:endParaRPr>
          </a:p>
          <a:p>
            <a:pPr eaLnBrk="1" hangingPunct="1"/>
            <a:r>
              <a:rPr lang="en-US" sz="3300" b="1" dirty="0">
                <a:cs typeface="Calibri" panose="020F0502020204030204" pitchFamily="34" charset="0"/>
              </a:rPr>
              <a:t>Use underdrains to address </a:t>
            </a:r>
            <a:r>
              <a:rPr lang="en-US" sz="3300" b="1" i="1" u="sng" dirty="0">
                <a:cs typeface="Calibri" panose="020F0502020204030204" pitchFamily="34" charset="0"/>
              </a:rPr>
              <a:t>groundwater</a:t>
            </a:r>
            <a:r>
              <a:rPr lang="en-US" sz="3300" b="1" dirty="0">
                <a:cs typeface="Calibri" panose="020F0502020204030204" pitchFamily="34" charset="0"/>
              </a:rPr>
              <a:t>.</a:t>
            </a:r>
          </a:p>
          <a:p>
            <a:pPr marL="0" indent="0" eaLnBrk="1" hangingPunct="1">
              <a:buNone/>
            </a:pPr>
            <a:endParaRPr lang="en-US" sz="3300" b="1" dirty="0">
              <a:cs typeface="Calibri" panose="020F0502020204030204" pitchFamily="34" charset="0"/>
            </a:endParaRPr>
          </a:p>
          <a:p>
            <a:pPr eaLnBrk="1" hangingPunct="1"/>
            <a:r>
              <a:rPr lang="en-US" sz="3300" b="1" dirty="0">
                <a:cs typeface="Calibri" panose="020F0502020204030204" pitchFamily="34" charset="0"/>
              </a:rPr>
              <a:t>Use ditch and/or storm sewers to capture and convey storm water runoff. </a:t>
            </a:r>
          </a:p>
          <a:p>
            <a:pPr marL="457200" lvl="1" indent="0" eaLnBrk="1" hangingPunct="1">
              <a:buNone/>
            </a:pPr>
            <a:endParaRPr lang="en-US" sz="2900" b="1" dirty="0">
              <a:cs typeface="Calibri" panose="020F0502020204030204" pitchFamily="34" charset="0"/>
            </a:endParaRPr>
          </a:p>
          <a:p>
            <a:pPr eaLnBrk="1" hangingPunct="1"/>
            <a:r>
              <a:rPr lang="en-US" sz="3300" b="1" dirty="0">
                <a:cs typeface="Calibri" panose="020F0502020204030204" pitchFamily="34" charset="0"/>
              </a:rPr>
              <a:t>Maintain ditch shape and capacity to convey stormwater flows.</a:t>
            </a:r>
          </a:p>
          <a:p>
            <a:pPr eaLnBrk="1" hangingPunct="1"/>
            <a:endParaRPr lang="en-US" sz="3300" b="1" dirty="0">
              <a:cs typeface="Calibri" panose="020F0502020204030204" pitchFamily="34" charset="0"/>
            </a:endParaRPr>
          </a:p>
          <a:p>
            <a:pPr eaLnBrk="1" hangingPunct="1"/>
            <a:r>
              <a:rPr lang="en-US" sz="3300" b="1" dirty="0">
                <a:cs typeface="Calibri" panose="020F0502020204030204" pitchFamily="34" charset="0"/>
              </a:rPr>
              <a:t>If adequate outlets are not available, then evaluate use of storm sewer systems and/or rock lined ditches. </a:t>
            </a:r>
          </a:p>
          <a:p>
            <a:pPr marL="0" indent="0" eaLnBrk="1" hangingPunct="1">
              <a:buNone/>
            </a:pPr>
            <a:r>
              <a:rPr lang="en-US" sz="3300" b="1" dirty="0">
                <a:highlight>
                  <a:srgbClr val="FFFF00"/>
                </a:highlight>
                <a:cs typeface="Calibri" panose="020F0502020204030204" pitchFamily="34" charset="0"/>
              </a:rPr>
              <a:t> </a:t>
            </a:r>
          </a:p>
          <a:p>
            <a:pPr eaLnBrk="1" hangingPunct="1"/>
            <a:endParaRPr lang="en-US" sz="2800" dirty="0">
              <a:cs typeface="Calibri" panose="020F0502020204030204" pitchFamily="34" charset="0"/>
            </a:endParaRPr>
          </a:p>
          <a:p>
            <a:pPr marL="0" indent="0" eaLnBrk="1" hangingPunct="1">
              <a:buNone/>
            </a:pPr>
            <a:endParaRPr lang="en-US" sz="2800" b="1" dirty="0">
              <a:cs typeface="Calibri" panose="020F0502020204030204" pitchFamily="34" charset="0"/>
            </a:endParaRPr>
          </a:p>
          <a:p>
            <a:pPr eaLnBrk="1" hangingPunct="1"/>
            <a:endParaRPr lang="en-US" sz="2800" b="1" dirty="0">
              <a:cs typeface="Calibri" panose="020F0502020204030204" pitchFamily="34" charset="0"/>
            </a:endParaRPr>
          </a:p>
          <a:p>
            <a:pPr eaLnBrk="1" hangingPunct="1"/>
            <a:endParaRPr lang="en-US" sz="2800" b="1" dirty="0">
              <a:solidFill>
                <a:schemeClr val="bg1"/>
              </a:solidFill>
              <a:cs typeface="Calibri" panose="020F0502020204030204" pitchFamily="34" charset="0"/>
            </a:endParaRPr>
          </a:p>
          <a:p>
            <a:pPr lvl="1" eaLnBrk="1" hangingPunct="1">
              <a:buFontTx/>
              <a:buNone/>
            </a:pPr>
            <a:endParaRPr lang="en-US" sz="3200" b="1" dirty="0">
              <a:solidFill>
                <a:schemeClr val="bg1"/>
              </a:solidFill>
              <a:cs typeface="Calibri" panose="020F0502020204030204" pitchFamily="34" charset="0"/>
            </a:endParaRPr>
          </a:p>
        </p:txBody>
      </p:sp>
      <p:sp>
        <p:nvSpPr>
          <p:cNvPr id="2" name="Rectangle 1">
            <a:extLst>
              <a:ext uri="{FF2B5EF4-FFF2-40B4-BE49-F238E27FC236}">
                <a16:creationId xmlns:a16="http://schemas.microsoft.com/office/drawing/2014/main" id="{DA67F09B-0001-F8F2-7614-527816235D77}"/>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3" name="Text Box 6">
            <a:extLst>
              <a:ext uri="{FF2B5EF4-FFF2-40B4-BE49-F238E27FC236}">
                <a16:creationId xmlns:a16="http://schemas.microsoft.com/office/drawing/2014/main" id="{DC24C58B-1961-369F-AAD9-39251625C462}"/>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Underdrains</a:t>
            </a:r>
          </a:p>
        </p:txBody>
      </p:sp>
    </p:spTree>
    <p:extLst>
      <p:ext uri="{BB962C8B-B14F-4D97-AF65-F5344CB8AC3E}">
        <p14:creationId xmlns:p14="http://schemas.microsoft.com/office/powerpoint/2010/main" val="222099761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3E971482-06B6-5FAC-94F4-3A4A3C83790B}"/>
              </a:ext>
            </a:extLst>
          </p:cNvPr>
          <p:cNvSpPr txBox="1"/>
          <p:nvPr/>
        </p:nvSpPr>
        <p:spPr>
          <a:xfrm>
            <a:off x="0" y="0"/>
            <a:ext cx="9144000" cy="1754326"/>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63500">
                    <a:srgbClr val="FFFFFF">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Underdrain, Storm Sewer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63500">
                    <a:srgbClr val="FFFFFF">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&amp; Infiltration</a:t>
            </a:r>
          </a:p>
        </p:txBody>
      </p:sp>
      <p:sp>
        <p:nvSpPr>
          <p:cNvPr id="2" name="Text Box 6">
            <a:extLst>
              <a:ext uri="{FF2B5EF4-FFF2-40B4-BE49-F238E27FC236}">
                <a16:creationId xmlns:a16="http://schemas.microsoft.com/office/drawing/2014/main" id="{9ACF6A42-3A10-04C8-39B3-BF48550AF77E}"/>
              </a:ext>
            </a:extLst>
          </p:cNvPr>
          <p:cNvSpPr txBox="1">
            <a:spLocks noChangeArrowheads="1"/>
          </p:cNvSpPr>
          <p:nvPr/>
        </p:nvSpPr>
        <p:spPr bwMode="auto">
          <a:xfrm>
            <a:off x="1127760" y="1754326"/>
            <a:ext cx="7802880" cy="4641014"/>
          </a:xfrm>
          <a:prstGeom prst="rect">
            <a:avLst/>
          </a:prstGeom>
          <a:noFill/>
          <a:ln w="9525">
            <a:noFill/>
            <a:miter lim="800000"/>
            <a:headEnd/>
            <a:tailEnd/>
          </a:ln>
        </p:spPr>
        <p:txBody>
          <a:bodyPr wrap="square">
            <a:spAutoFit/>
          </a:bodyPr>
          <a:lstStyle/>
          <a:p>
            <a:pPr marL="0" marR="0" lvl="0" indent="-342900" algn="ctr" defTabSz="914400" rtl="0" eaLnBrk="1" fontAlgn="base" latinLnBrk="0" hangingPunct="1">
              <a:lnSpc>
                <a:spcPts val="5500"/>
              </a:lnSpc>
              <a:spcBef>
                <a:spcPts val="600"/>
              </a:spcBef>
              <a:spcAft>
                <a:spcPct val="0"/>
              </a:spcAft>
              <a:buClrTx/>
              <a:buSzTx/>
              <a:buFontTx/>
              <a:buChar char="-"/>
              <a:tabLst/>
              <a:defRPr/>
            </a:pPr>
            <a:r>
              <a:rPr kumimoji="0" lang="en-US" sz="3200" b="1" i="0" u="none" strike="noStrike" kern="1200" cap="none" spc="0" normalizeH="0" baseline="0" noProof="0" dirty="0">
                <a:ln>
                  <a:noFill/>
                </a:ln>
                <a:solidFill>
                  <a:srgbClr val="000000"/>
                </a:solidFill>
                <a:effectLst/>
                <a:uLnTx/>
                <a:uFillTx/>
                <a:latin typeface="Calibri (body)"/>
                <a:ea typeface="+mn-ea"/>
                <a:cs typeface="+mn-cs"/>
              </a:rPr>
              <a:t>LVR Overview</a:t>
            </a:r>
          </a:p>
          <a:p>
            <a:pPr marL="457200" marR="0" lvl="0" indent="-457200" algn="l" defTabSz="914400" rtl="0" eaLnBrk="1" fontAlgn="base" latinLnBrk="0" hangingPunct="1">
              <a:lnSpc>
                <a:spcPts val="5500"/>
              </a:lnSpc>
              <a:spcBef>
                <a:spcPts val="600"/>
              </a:spcBef>
              <a:spcAft>
                <a:spcPct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FFFFFF"/>
                </a:solidFill>
                <a:effectLst/>
                <a:uLnTx/>
                <a:uFillTx/>
                <a:latin typeface="Calibri (body)"/>
                <a:ea typeface="+mn-ea"/>
                <a:cs typeface="+mn-cs"/>
              </a:rPr>
              <a:t>Underdrains</a:t>
            </a:r>
          </a:p>
          <a:p>
            <a:pPr marL="457200" marR="0" lvl="0" indent="-457200" algn="l" defTabSz="914400" rtl="0" eaLnBrk="1" fontAlgn="base" latinLnBrk="0" hangingPunct="1">
              <a:lnSpc>
                <a:spcPts val="5500"/>
              </a:lnSpc>
              <a:spcBef>
                <a:spcPts val="600"/>
              </a:spcBef>
              <a:spcAft>
                <a:spcPct val="0"/>
              </a:spcAft>
              <a:buClrTx/>
              <a:buSzTx/>
              <a:buFont typeface="Arial" panose="020B0604020202020204" pitchFamily="34" charset="0"/>
              <a:buChar char="•"/>
              <a:tabLst/>
              <a:defRPr/>
            </a:pPr>
            <a:r>
              <a:rPr lang="en-US" sz="4400" b="1" dirty="0">
                <a:solidFill>
                  <a:srgbClr val="FFFF00"/>
                </a:solidFill>
                <a:latin typeface="Calibri (body)"/>
              </a:rPr>
              <a:t>Storm Sewer</a:t>
            </a:r>
          </a:p>
          <a:p>
            <a:pPr marL="457200" marR="0" lvl="0" indent="-457200" algn="l" defTabSz="914400" rtl="0" eaLnBrk="1" fontAlgn="base" latinLnBrk="0" hangingPunct="1">
              <a:lnSpc>
                <a:spcPts val="5500"/>
              </a:lnSpc>
              <a:spcBef>
                <a:spcPts val="600"/>
              </a:spcBef>
              <a:spcAft>
                <a:spcPct val="0"/>
              </a:spcAft>
              <a:buClrTx/>
              <a:buSzTx/>
              <a:buFont typeface="Arial" panose="020B0604020202020204" pitchFamily="34" charset="0"/>
              <a:buChar char="•"/>
              <a:tabLst/>
              <a:defRPr/>
            </a:pPr>
            <a:r>
              <a:rPr lang="en-US" sz="4400" b="1" dirty="0">
                <a:solidFill>
                  <a:schemeClr val="bg1"/>
                </a:solidFill>
                <a:latin typeface="Calibri (body)"/>
              </a:rPr>
              <a:t>Infiltration – Structural BMPs</a:t>
            </a:r>
          </a:p>
          <a:p>
            <a:pPr marL="0" marR="0" lvl="0" indent="0" algn="ctr" defTabSz="914400" rtl="0" eaLnBrk="1" fontAlgn="base" latinLnBrk="0" hangingPunct="1">
              <a:lnSpc>
                <a:spcPts val="5500"/>
              </a:lnSpc>
              <a:spcBef>
                <a:spcPts val="6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Calibri (body)"/>
              <a:ea typeface="+mn-ea"/>
              <a:cs typeface="+mn-cs"/>
            </a:endParaRPr>
          </a:p>
          <a:p>
            <a:pPr marL="0" marR="0" lvl="0" indent="-342900" algn="ctr" defTabSz="914400" rtl="0" eaLnBrk="1" fontAlgn="base" latinLnBrk="0" hangingPunct="1">
              <a:lnSpc>
                <a:spcPts val="5500"/>
              </a:lnSpc>
              <a:spcBef>
                <a:spcPts val="6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Calibri (body)"/>
              <a:ea typeface="+mn-ea"/>
              <a:cs typeface="+mn-cs"/>
            </a:endParaRPr>
          </a:p>
        </p:txBody>
      </p:sp>
    </p:spTree>
    <p:extLst>
      <p:ext uri="{BB962C8B-B14F-4D97-AF65-F5344CB8AC3E}">
        <p14:creationId xmlns:p14="http://schemas.microsoft.com/office/powerpoint/2010/main" val="2901941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6628F-F0E3-6DB7-70CF-ABEBAEF18195}"/>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FFFFCC"/>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4" name="Text Box 6">
            <a:extLst>
              <a:ext uri="{FF2B5EF4-FFF2-40B4-BE49-F238E27FC236}">
                <a16:creationId xmlns:a16="http://schemas.microsoft.com/office/drawing/2014/main" id="{F415BBB2-12E4-C903-3A5C-8F00B5ED9141}"/>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Storm Sewer</a:t>
            </a:r>
          </a:p>
        </p:txBody>
      </p:sp>
      <p:sp>
        <p:nvSpPr>
          <p:cNvPr id="135" name="Freeform 4">
            <a:extLst>
              <a:ext uri="{FF2B5EF4-FFF2-40B4-BE49-F238E27FC236}">
                <a16:creationId xmlns:a16="http://schemas.microsoft.com/office/drawing/2014/main" id="{1A5317F9-5227-4CF0-938F-34F012127396}"/>
              </a:ext>
            </a:extLst>
          </p:cNvPr>
          <p:cNvSpPr>
            <a:spLocks/>
          </p:cNvSpPr>
          <p:nvPr/>
        </p:nvSpPr>
        <p:spPr bwMode="auto">
          <a:xfrm>
            <a:off x="0" y="914400"/>
            <a:ext cx="8985728" cy="5421313"/>
          </a:xfrm>
          <a:custGeom>
            <a:avLst/>
            <a:gdLst>
              <a:gd name="T0" fmla="*/ 2147483647 w 12925"/>
              <a:gd name="T1" fmla="*/ 764886084 h 12672"/>
              <a:gd name="T2" fmla="*/ 0 w 12925"/>
              <a:gd name="T3" fmla="*/ 0 h 12672"/>
              <a:gd name="T4" fmla="*/ 0 w 12925"/>
              <a:gd name="T5" fmla="*/ 337910183 h 12672"/>
              <a:gd name="T6" fmla="*/ 0 w 12925"/>
              <a:gd name="T7" fmla="*/ 772982928 h 12672"/>
              <a:gd name="T8" fmla="*/ 0 w 12925"/>
              <a:gd name="T9" fmla="*/ 1380429326 h 12672"/>
              <a:gd name="T10" fmla="*/ 0 w 12925"/>
              <a:gd name="T11" fmla="*/ 1649786004 h 12672"/>
              <a:gd name="T12" fmla="*/ 1078531211 w 12925"/>
              <a:gd name="T13" fmla="*/ 1824858640 h 12672"/>
              <a:gd name="T14" fmla="*/ 2147483647 w 12925"/>
              <a:gd name="T15" fmla="*/ 2147483647 h 12672"/>
              <a:gd name="T16" fmla="*/ 2147483647 w 12925"/>
              <a:gd name="T17" fmla="*/ 2147483647 h 12672"/>
              <a:gd name="T18" fmla="*/ 2147483647 w 12925"/>
              <a:gd name="T19" fmla="*/ 767585173 h 126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25"/>
              <a:gd name="T31" fmla="*/ 0 h 12672"/>
              <a:gd name="T32" fmla="*/ 12925 w 12925"/>
              <a:gd name="T33" fmla="*/ 12672 h 12672"/>
              <a:gd name="connsiteX0" fmla="*/ 12925 w 12925"/>
              <a:gd name="connsiteY0" fmla="*/ 4251 h 12672"/>
              <a:gd name="connsiteX1" fmla="*/ 0 w 12925"/>
              <a:gd name="connsiteY1" fmla="*/ 0 h 12672"/>
              <a:gd name="connsiteX2" fmla="*/ 0 w 12925"/>
              <a:gd name="connsiteY2" fmla="*/ 1878 h 12672"/>
              <a:gd name="connsiteX3" fmla="*/ 0 w 12925"/>
              <a:gd name="connsiteY3" fmla="*/ 4296 h 12672"/>
              <a:gd name="connsiteX4" fmla="*/ 0 w 12925"/>
              <a:gd name="connsiteY4" fmla="*/ 7672 h 12672"/>
              <a:gd name="connsiteX5" fmla="*/ 0 w 12925"/>
              <a:gd name="connsiteY5" fmla="*/ 9169 h 12672"/>
              <a:gd name="connsiteX6" fmla="*/ 2925 w 12925"/>
              <a:gd name="connsiteY6" fmla="*/ 10142 h 12672"/>
              <a:gd name="connsiteX7" fmla="*/ 8292 w 12925"/>
              <a:gd name="connsiteY7" fmla="*/ 12672 h 12672"/>
              <a:gd name="connsiteX8" fmla="*/ 9079 w 12925"/>
              <a:gd name="connsiteY8" fmla="*/ 12578 h 12672"/>
              <a:gd name="connsiteX9" fmla="*/ 12886 w 12925"/>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9169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8996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12" h="12672">
                <a:moveTo>
                  <a:pt x="12912" y="4467"/>
                </a:moveTo>
                <a:lnTo>
                  <a:pt x="0" y="0"/>
                </a:lnTo>
                <a:lnTo>
                  <a:pt x="0" y="1878"/>
                </a:lnTo>
                <a:lnTo>
                  <a:pt x="0" y="4296"/>
                </a:lnTo>
                <a:lnTo>
                  <a:pt x="0" y="7672"/>
                </a:lnTo>
                <a:lnTo>
                  <a:pt x="0" y="8996"/>
                </a:lnTo>
                <a:lnTo>
                  <a:pt x="2925" y="10142"/>
                </a:lnTo>
                <a:lnTo>
                  <a:pt x="8292" y="12672"/>
                </a:lnTo>
                <a:lnTo>
                  <a:pt x="9079" y="12578"/>
                </a:lnTo>
                <a:lnTo>
                  <a:pt x="12886" y="4482"/>
                </a:lnTo>
              </a:path>
            </a:pathLst>
          </a:custGeom>
          <a:solidFill>
            <a:srgbClr val="33CC33"/>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36" name="Freeform 5">
            <a:extLst>
              <a:ext uri="{FF2B5EF4-FFF2-40B4-BE49-F238E27FC236}">
                <a16:creationId xmlns:a16="http://schemas.microsoft.com/office/drawing/2014/main" id="{3B30EEF7-FB7B-4D6C-A8AC-60579B9894B6}"/>
              </a:ext>
            </a:extLst>
          </p:cNvPr>
          <p:cNvSpPr>
            <a:spLocks/>
          </p:cNvSpPr>
          <p:nvPr/>
        </p:nvSpPr>
        <p:spPr bwMode="auto">
          <a:xfrm>
            <a:off x="0" y="4337031"/>
            <a:ext cx="6327775" cy="2341582"/>
          </a:xfrm>
          <a:custGeom>
            <a:avLst/>
            <a:gdLst>
              <a:gd name="T0" fmla="*/ 1724564005 w 15111"/>
              <a:gd name="T1" fmla="*/ 282701058 h 13487"/>
              <a:gd name="T2" fmla="*/ 914547191 w 15111"/>
              <a:gd name="T3" fmla="*/ 172383352 h 13487"/>
              <a:gd name="T4" fmla="*/ 0 w 15111"/>
              <a:gd name="T5" fmla="*/ 41377067 h 13487"/>
              <a:gd name="T6" fmla="*/ 0 w 15111"/>
              <a:gd name="T7" fmla="*/ 0 h 13487"/>
              <a:gd name="T8" fmla="*/ 75134402 w 15111"/>
              <a:gd name="T9" fmla="*/ 0 h 13487"/>
              <a:gd name="T10" fmla="*/ 244921920 w 15111"/>
              <a:gd name="T11" fmla="*/ 28968113 h 13487"/>
              <a:gd name="T12" fmla="*/ 303712542 w 15111"/>
              <a:gd name="T13" fmla="*/ 27584756 h 13487"/>
              <a:gd name="T14" fmla="*/ 352743818 w 15111"/>
              <a:gd name="T15" fmla="*/ 49656646 h 13487"/>
              <a:gd name="T16" fmla="*/ 437637631 w 15111"/>
              <a:gd name="T17" fmla="*/ 51019154 h 13487"/>
              <a:gd name="T18" fmla="*/ 551926669 w 15111"/>
              <a:gd name="T19" fmla="*/ 74474391 h 13487"/>
              <a:gd name="T20" fmla="*/ 663040773 w 15111"/>
              <a:gd name="T21" fmla="*/ 78603775 h 13487"/>
              <a:gd name="T22" fmla="*/ 770745570 w 15111"/>
              <a:gd name="T23" fmla="*/ 63427954 h 13487"/>
              <a:gd name="T24" fmla="*/ 826360915 w 15111"/>
              <a:gd name="T25" fmla="*/ 81349639 h 13487"/>
              <a:gd name="T26" fmla="*/ 872099985 w 15111"/>
              <a:gd name="T27" fmla="*/ 91012720 h 13487"/>
              <a:gd name="T28" fmla="*/ 878567125 w 15111"/>
              <a:gd name="T29" fmla="*/ 106188522 h 13487"/>
              <a:gd name="T30" fmla="*/ 922660263 w 15111"/>
              <a:gd name="T31" fmla="*/ 106649641 h 13487"/>
              <a:gd name="T32" fmla="*/ 1040829242 w 15111"/>
              <a:gd name="T33" fmla="*/ 139285846 h 13487"/>
              <a:gd name="T34" fmla="*/ 1217671570 w 15111"/>
              <a:gd name="T35" fmla="*/ 148927934 h 13487"/>
              <a:gd name="T36" fmla="*/ 1403920398 w 15111"/>
              <a:gd name="T37" fmla="*/ 164334259 h 13487"/>
              <a:gd name="T38" fmla="*/ 1540550216 w 15111"/>
              <a:gd name="T39" fmla="*/ 194895503 h 13487"/>
              <a:gd name="T40" fmla="*/ 1698344314 w 15111"/>
              <a:gd name="T41" fmla="*/ 216506265 h 13487"/>
              <a:gd name="T42" fmla="*/ 1776770215 w 15111"/>
              <a:gd name="T43" fmla="*/ 227531709 h 13487"/>
              <a:gd name="T44" fmla="*/ 1724564005 w 15111"/>
              <a:gd name="T45" fmla="*/ 238578145 h 13487"/>
              <a:gd name="T46" fmla="*/ 1724564005 w 15111"/>
              <a:gd name="T47" fmla="*/ 282701058 h 134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111"/>
              <a:gd name="T73" fmla="*/ 0 h 13487"/>
              <a:gd name="T74" fmla="*/ 15111 w 15111"/>
              <a:gd name="T75" fmla="*/ 13487 h 13487"/>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2083 w 15111"/>
              <a:gd name="connsiteY5" fmla="*/ 1954 h 14059"/>
              <a:gd name="connsiteX6" fmla="*/ 2583 w 15111"/>
              <a:gd name="connsiteY6" fmla="*/ 1888 h 14059"/>
              <a:gd name="connsiteX7" fmla="*/ 3000 w 15111"/>
              <a:gd name="connsiteY7" fmla="*/ 2941 h 14059"/>
              <a:gd name="connsiteX8" fmla="*/ 3722 w 15111"/>
              <a:gd name="connsiteY8" fmla="*/ 3006 h 14059"/>
              <a:gd name="connsiteX9" fmla="*/ 4694 w 15111"/>
              <a:gd name="connsiteY9" fmla="*/ 4125 h 14059"/>
              <a:gd name="connsiteX10" fmla="*/ 5639 w 15111"/>
              <a:gd name="connsiteY10" fmla="*/ 4322 h 14059"/>
              <a:gd name="connsiteX11" fmla="*/ 6555 w 15111"/>
              <a:gd name="connsiteY11" fmla="*/ 3598 h 14059"/>
              <a:gd name="connsiteX12" fmla="*/ 7028 w 15111"/>
              <a:gd name="connsiteY12" fmla="*/ 4453 h 14059"/>
              <a:gd name="connsiteX13" fmla="*/ 7417 w 15111"/>
              <a:gd name="connsiteY13" fmla="*/ 4914 h 14059"/>
              <a:gd name="connsiteX14" fmla="*/ 7472 w 15111"/>
              <a:gd name="connsiteY14" fmla="*/ 5638 h 14059"/>
              <a:gd name="connsiteX15" fmla="*/ 7847 w 15111"/>
              <a:gd name="connsiteY15" fmla="*/ 5660 h 14059"/>
              <a:gd name="connsiteX16" fmla="*/ 8852 w 15111"/>
              <a:gd name="connsiteY16" fmla="*/ 7217 h 14059"/>
              <a:gd name="connsiteX17" fmla="*/ 10356 w 15111"/>
              <a:gd name="connsiteY17" fmla="*/ 7677 h 14059"/>
              <a:gd name="connsiteX18" fmla="*/ 11940 w 15111"/>
              <a:gd name="connsiteY18" fmla="*/ 8412 h 14059"/>
              <a:gd name="connsiteX19" fmla="*/ 13102 w 15111"/>
              <a:gd name="connsiteY19" fmla="*/ 9870 h 14059"/>
              <a:gd name="connsiteX20" fmla="*/ 14444 w 15111"/>
              <a:gd name="connsiteY20" fmla="*/ 10901 h 14059"/>
              <a:gd name="connsiteX21" fmla="*/ 15111 w 15111"/>
              <a:gd name="connsiteY21" fmla="*/ 11427 h 14059"/>
              <a:gd name="connsiteX22" fmla="*/ 14667 w 15111"/>
              <a:gd name="connsiteY22" fmla="*/ 11954 h 14059"/>
              <a:gd name="connsiteX23" fmla="*/ 14667 w 15111"/>
              <a:gd name="connsiteY23" fmla="*/ 14059 h 14059"/>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1365 w 15111"/>
              <a:gd name="connsiteY5" fmla="*/ 839 h 14059"/>
              <a:gd name="connsiteX6" fmla="*/ 2083 w 15111"/>
              <a:gd name="connsiteY6" fmla="*/ 1954 h 14059"/>
              <a:gd name="connsiteX7" fmla="*/ 2583 w 15111"/>
              <a:gd name="connsiteY7" fmla="*/ 1888 h 14059"/>
              <a:gd name="connsiteX8" fmla="*/ 3000 w 15111"/>
              <a:gd name="connsiteY8" fmla="*/ 2941 h 14059"/>
              <a:gd name="connsiteX9" fmla="*/ 3722 w 15111"/>
              <a:gd name="connsiteY9" fmla="*/ 3006 h 14059"/>
              <a:gd name="connsiteX10" fmla="*/ 4694 w 15111"/>
              <a:gd name="connsiteY10" fmla="*/ 4125 h 14059"/>
              <a:gd name="connsiteX11" fmla="*/ 5639 w 15111"/>
              <a:gd name="connsiteY11" fmla="*/ 4322 h 14059"/>
              <a:gd name="connsiteX12" fmla="*/ 6555 w 15111"/>
              <a:gd name="connsiteY12" fmla="*/ 3598 h 14059"/>
              <a:gd name="connsiteX13" fmla="*/ 7028 w 15111"/>
              <a:gd name="connsiteY13" fmla="*/ 4453 h 14059"/>
              <a:gd name="connsiteX14" fmla="*/ 7417 w 15111"/>
              <a:gd name="connsiteY14" fmla="*/ 4914 h 14059"/>
              <a:gd name="connsiteX15" fmla="*/ 7472 w 15111"/>
              <a:gd name="connsiteY15" fmla="*/ 5638 h 14059"/>
              <a:gd name="connsiteX16" fmla="*/ 7847 w 15111"/>
              <a:gd name="connsiteY16" fmla="*/ 5660 h 14059"/>
              <a:gd name="connsiteX17" fmla="*/ 8852 w 15111"/>
              <a:gd name="connsiteY17" fmla="*/ 7217 h 14059"/>
              <a:gd name="connsiteX18" fmla="*/ 10356 w 15111"/>
              <a:gd name="connsiteY18" fmla="*/ 7677 h 14059"/>
              <a:gd name="connsiteX19" fmla="*/ 11940 w 15111"/>
              <a:gd name="connsiteY19" fmla="*/ 8412 h 14059"/>
              <a:gd name="connsiteX20" fmla="*/ 13102 w 15111"/>
              <a:gd name="connsiteY20" fmla="*/ 9870 h 14059"/>
              <a:gd name="connsiteX21" fmla="*/ 14444 w 15111"/>
              <a:gd name="connsiteY21" fmla="*/ 10901 h 14059"/>
              <a:gd name="connsiteX22" fmla="*/ 15111 w 15111"/>
              <a:gd name="connsiteY22" fmla="*/ 11427 h 14059"/>
              <a:gd name="connsiteX23" fmla="*/ 14667 w 15111"/>
              <a:gd name="connsiteY23" fmla="*/ 11954 h 14059"/>
              <a:gd name="connsiteX24" fmla="*/ 14667 w 15111"/>
              <a:gd name="connsiteY24" fmla="*/ 14059 h 1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11" h="14059">
                <a:moveTo>
                  <a:pt x="14667" y="14059"/>
                </a:moveTo>
                <a:lnTo>
                  <a:pt x="7778" y="8796"/>
                </a:lnTo>
                <a:lnTo>
                  <a:pt x="0" y="2546"/>
                </a:lnTo>
                <a:lnTo>
                  <a:pt x="0" y="572"/>
                </a:lnTo>
                <a:lnTo>
                  <a:pt x="0" y="0"/>
                </a:lnTo>
                <a:lnTo>
                  <a:pt x="1365" y="839"/>
                </a:lnTo>
                <a:lnTo>
                  <a:pt x="2083" y="1954"/>
                </a:lnTo>
                <a:lnTo>
                  <a:pt x="2583" y="1888"/>
                </a:lnTo>
                <a:lnTo>
                  <a:pt x="3000" y="2941"/>
                </a:lnTo>
                <a:lnTo>
                  <a:pt x="3722" y="3006"/>
                </a:lnTo>
                <a:lnTo>
                  <a:pt x="4694" y="4125"/>
                </a:lnTo>
                <a:lnTo>
                  <a:pt x="5639" y="4322"/>
                </a:lnTo>
                <a:lnTo>
                  <a:pt x="6555" y="3598"/>
                </a:lnTo>
                <a:lnTo>
                  <a:pt x="7028" y="4453"/>
                </a:lnTo>
                <a:lnTo>
                  <a:pt x="7417" y="4914"/>
                </a:lnTo>
                <a:cubicBezTo>
                  <a:pt x="7435" y="5155"/>
                  <a:pt x="7454" y="5397"/>
                  <a:pt x="7472" y="5638"/>
                </a:cubicBezTo>
                <a:lnTo>
                  <a:pt x="7847" y="5660"/>
                </a:lnTo>
                <a:lnTo>
                  <a:pt x="8852" y="7217"/>
                </a:lnTo>
                <a:lnTo>
                  <a:pt x="10356" y="7677"/>
                </a:lnTo>
                <a:lnTo>
                  <a:pt x="11940" y="8412"/>
                </a:lnTo>
                <a:lnTo>
                  <a:pt x="13102" y="9870"/>
                </a:lnTo>
                <a:lnTo>
                  <a:pt x="14444" y="10901"/>
                </a:lnTo>
                <a:lnTo>
                  <a:pt x="15111" y="11427"/>
                </a:lnTo>
                <a:lnTo>
                  <a:pt x="14667" y="11954"/>
                </a:lnTo>
                <a:lnTo>
                  <a:pt x="14667" y="14059"/>
                </a:lnTo>
                <a:close/>
              </a:path>
            </a:pathLst>
          </a:custGeom>
          <a:solidFill>
            <a:srgbClr val="0066FF"/>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37" name="Line 6">
            <a:extLst>
              <a:ext uri="{FF2B5EF4-FFF2-40B4-BE49-F238E27FC236}">
                <a16:creationId xmlns:a16="http://schemas.microsoft.com/office/drawing/2014/main" id="{CD39AC03-7BD4-49D8-ADFB-996692022B78}"/>
              </a:ext>
            </a:extLst>
          </p:cNvPr>
          <p:cNvSpPr>
            <a:spLocks noChangeShapeType="1"/>
          </p:cNvSpPr>
          <p:nvPr/>
        </p:nvSpPr>
        <p:spPr bwMode="auto">
          <a:xfrm>
            <a:off x="0" y="4450080"/>
            <a:ext cx="6175375" cy="1923733"/>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38" name="Freeform 7">
            <a:extLst>
              <a:ext uri="{FF2B5EF4-FFF2-40B4-BE49-F238E27FC236}">
                <a16:creationId xmlns:a16="http://schemas.microsoft.com/office/drawing/2014/main" id="{E1ECB320-6428-412E-8493-F49D26A94002}"/>
              </a:ext>
            </a:extLst>
          </p:cNvPr>
          <p:cNvSpPr>
            <a:spLocks/>
          </p:cNvSpPr>
          <p:nvPr/>
        </p:nvSpPr>
        <p:spPr bwMode="auto">
          <a:xfrm>
            <a:off x="6172200" y="2834639"/>
            <a:ext cx="2822575" cy="3843973"/>
          </a:xfrm>
          <a:custGeom>
            <a:avLst/>
            <a:gdLst>
              <a:gd name="T0" fmla="*/ 0 w 1776"/>
              <a:gd name="T1" fmla="*/ 3892550 h 2452"/>
              <a:gd name="T2" fmla="*/ 2819400 w 1776"/>
              <a:gd name="T3" fmla="*/ 2444750 h 2452"/>
              <a:gd name="T4" fmla="*/ 2816225 w 1776"/>
              <a:gd name="T5" fmla="*/ 0 h 2452"/>
              <a:gd name="T6" fmla="*/ 2233613 w 1776"/>
              <a:gd name="T7" fmla="*/ 290512 h 2452"/>
              <a:gd name="T8" fmla="*/ 1755775 w 1776"/>
              <a:gd name="T9" fmla="*/ 808037 h 2452"/>
              <a:gd name="T10" fmla="*/ 1398588 w 1776"/>
              <a:gd name="T11" fmla="*/ 1484312 h 2452"/>
              <a:gd name="T12" fmla="*/ 947738 w 1776"/>
              <a:gd name="T13" fmla="*/ 2332037 h 2452"/>
              <a:gd name="T14" fmla="*/ 762000 w 1776"/>
              <a:gd name="T15" fmla="*/ 2770187 h 2452"/>
              <a:gd name="T16" fmla="*/ 496888 w 1776"/>
              <a:gd name="T17" fmla="*/ 3206749 h 2452"/>
              <a:gd name="T18" fmla="*/ 152400 w 1776"/>
              <a:gd name="T19" fmla="*/ 3511550 h 2452"/>
              <a:gd name="T20" fmla="*/ 0 w 1776"/>
              <a:gd name="T21" fmla="*/ 3587750 h 2452"/>
              <a:gd name="T22" fmla="*/ 0 w 1776"/>
              <a:gd name="T23" fmla="*/ 3892550 h 24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76"/>
              <a:gd name="T37" fmla="*/ 0 h 2452"/>
              <a:gd name="T38" fmla="*/ 1776 w 1776"/>
              <a:gd name="T39" fmla="*/ 2452 h 2452"/>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762 w 10000"/>
              <a:gd name="connsiteY8" fmla="*/ 8238 h 10000"/>
              <a:gd name="connsiteX9" fmla="*/ 541 w 10000"/>
              <a:gd name="connsiteY9" fmla="*/ 9021 h 10000"/>
              <a:gd name="connsiteX10" fmla="*/ 0 w 10000"/>
              <a:gd name="connsiteY10" fmla="*/ 9217 h 10000"/>
              <a:gd name="connsiteX11" fmla="*/ 0 w 10000"/>
              <a:gd name="connsiteY11" fmla="*/ 10000 h 10000"/>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060 w 10000"/>
              <a:gd name="connsiteY8" fmla="*/ 8119 h 10000"/>
              <a:gd name="connsiteX9" fmla="*/ 541 w 10000"/>
              <a:gd name="connsiteY9" fmla="*/ 9021 h 10000"/>
              <a:gd name="connsiteX10" fmla="*/ 0 w 10000"/>
              <a:gd name="connsiteY10" fmla="*/ 9217 h 10000"/>
              <a:gd name="connsiteX11" fmla="*/ 0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0" y="10000"/>
                </a:moveTo>
                <a:lnTo>
                  <a:pt x="10000" y="6281"/>
                </a:lnTo>
                <a:cubicBezTo>
                  <a:pt x="9996" y="4187"/>
                  <a:pt x="9993" y="2094"/>
                  <a:pt x="9989" y="0"/>
                </a:cubicBezTo>
                <a:lnTo>
                  <a:pt x="7922" y="746"/>
                </a:lnTo>
                <a:lnTo>
                  <a:pt x="6227" y="2076"/>
                </a:lnTo>
                <a:lnTo>
                  <a:pt x="4961" y="3813"/>
                </a:lnTo>
                <a:lnTo>
                  <a:pt x="3361" y="5991"/>
                </a:lnTo>
                <a:lnTo>
                  <a:pt x="2136" y="6998"/>
                </a:lnTo>
                <a:cubicBezTo>
                  <a:pt x="2011" y="7411"/>
                  <a:pt x="1185" y="7706"/>
                  <a:pt x="1060" y="8119"/>
                </a:cubicBezTo>
                <a:lnTo>
                  <a:pt x="541" y="9021"/>
                </a:lnTo>
                <a:lnTo>
                  <a:pt x="0" y="9217"/>
                </a:lnTo>
                <a:lnTo>
                  <a:pt x="0" y="10000"/>
                </a:lnTo>
                <a:close/>
              </a:path>
            </a:pathLst>
          </a:custGeom>
          <a:solidFill>
            <a:srgbClr val="996633"/>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39" name="Freeform 8">
            <a:extLst>
              <a:ext uri="{FF2B5EF4-FFF2-40B4-BE49-F238E27FC236}">
                <a16:creationId xmlns:a16="http://schemas.microsoft.com/office/drawing/2014/main" id="{DF01CB72-F356-438C-B8E4-EFB02CF38AB2}"/>
              </a:ext>
            </a:extLst>
          </p:cNvPr>
          <p:cNvSpPr>
            <a:spLocks/>
          </p:cNvSpPr>
          <p:nvPr/>
        </p:nvSpPr>
        <p:spPr bwMode="auto">
          <a:xfrm>
            <a:off x="6473825" y="279876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40" name="Freeform 9">
            <a:extLst>
              <a:ext uri="{FF2B5EF4-FFF2-40B4-BE49-F238E27FC236}">
                <a16:creationId xmlns:a16="http://schemas.microsoft.com/office/drawing/2014/main" id="{F4502889-1273-422B-AAAB-C0D07D526D08}"/>
              </a:ext>
            </a:extLst>
          </p:cNvPr>
          <p:cNvSpPr>
            <a:spLocks/>
          </p:cNvSpPr>
          <p:nvPr/>
        </p:nvSpPr>
        <p:spPr bwMode="auto">
          <a:xfrm>
            <a:off x="7089775" y="30972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41" name="Freeform 10">
            <a:extLst>
              <a:ext uri="{FF2B5EF4-FFF2-40B4-BE49-F238E27FC236}">
                <a16:creationId xmlns:a16="http://schemas.microsoft.com/office/drawing/2014/main" id="{65DBAB2C-A98C-4557-83DF-A92D41305B0C}"/>
              </a:ext>
            </a:extLst>
          </p:cNvPr>
          <p:cNvSpPr>
            <a:spLocks/>
          </p:cNvSpPr>
          <p:nvPr/>
        </p:nvSpPr>
        <p:spPr bwMode="auto">
          <a:xfrm>
            <a:off x="5227638" y="25638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42" name="Freeform 11">
            <a:extLst>
              <a:ext uri="{FF2B5EF4-FFF2-40B4-BE49-F238E27FC236}">
                <a16:creationId xmlns:a16="http://schemas.microsoft.com/office/drawing/2014/main" id="{4AEF4F6E-FFF8-4EAB-895A-1A83C47BBB95}"/>
              </a:ext>
            </a:extLst>
          </p:cNvPr>
          <p:cNvSpPr>
            <a:spLocks/>
          </p:cNvSpPr>
          <p:nvPr/>
        </p:nvSpPr>
        <p:spPr bwMode="auto">
          <a:xfrm>
            <a:off x="6632575" y="26400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43" name="Freeform 12">
            <a:extLst>
              <a:ext uri="{FF2B5EF4-FFF2-40B4-BE49-F238E27FC236}">
                <a16:creationId xmlns:a16="http://schemas.microsoft.com/office/drawing/2014/main" id="{CD453AE8-8A42-46BC-9AC6-366C6901851A}"/>
              </a:ext>
            </a:extLst>
          </p:cNvPr>
          <p:cNvSpPr>
            <a:spLocks/>
          </p:cNvSpPr>
          <p:nvPr/>
        </p:nvSpPr>
        <p:spPr bwMode="auto">
          <a:xfrm>
            <a:off x="4575175" y="2868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44" name="Line 13">
            <a:extLst>
              <a:ext uri="{FF2B5EF4-FFF2-40B4-BE49-F238E27FC236}">
                <a16:creationId xmlns:a16="http://schemas.microsoft.com/office/drawing/2014/main" id="{5C245652-F902-4F2C-84A7-55B5B94B9173}"/>
              </a:ext>
            </a:extLst>
          </p:cNvPr>
          <p:cNvSpPr>
            <a:spLocks noChangeShapeType="1"/>
          </p:cNvSpPr>
          <p:nvPr/>
        </p:nvSpPr>
        <p:spPr bwMode="auto">
          <a:xfrm>
            <a:off x="3051175" y="53070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45" name="Line 14">
            <a:extLst>
              <a:ext uri="{FF2B5EF4-FFF2-40B4-BE49-F238E27FC236}">
                <a16:creationId xmlns:a16="http://schemas.microsoft.com/office/drawing/2014/main" id="{22EBD3EC-F78C-40D5-97EB-EAB32313AC8E}"/>
              </a:ext>
            </a:extLst>
          </p:cNvPr>
          <p:cNvSpPr>
            <a:spLocks noChangeShapeType="1"/>
          </p:cNvSpPr>
          <p:nvPr/>
        </p:nvSpPr>
        <p:spPr bwMode="auto">
          <a:xfrm>
            <a:off x="5146675" y="59039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46" name="Line 15">
            <a:extLst>
              <a:ext uri="{FF2B5EF4-FFF2-40B4-BE49-F238E27FC236}">
                <a16:creationId xmlns:a16="http://schemas.microsoft.com/office/drawing/2014/main" id="{AA5B105C-E0FD-4E5D-9FF6-4D9058A5CA22}"/>
              </a:ext>
            </a:extLst>
          </p:cNvPr>
          <p:cNvSpPr>
            <a:spLocks noChangeShapeType="1"/>
          </p:cNvSpPr>
          <p:nvPr/>
        </p:nvSpPr>
        <p:spPr bwMode="auto">
          <a:xfrm>
            <a:off x="4879975" y="58404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47" name="Line 16">
            <a:extLst>
              <a:ext uri="{FF2B5EF4-FFF2-40B4-BE49-F238E27FC236}">
                <a16:creationId xmlns:a16="http://schemas.microsoft.com/office/drawing/2014/main" id="{0772365E-605F-43B5-A919-9C3703FE0B85}"/>
              </a:ext>
            </a:extLst>
          </p:cNvPr>
          <p:cNvSpPr>
            <a:spLocks noChangeShapeType="1"/>
          </p:cNvSpPr>
          <p:nvPr/>
        </p:nvSpPr>
        <p:spPr bwMode="auto">
          <a:xfrm>
            <a:off x="5413375" y="6081713"/>
            <a:ext cx="457200" cy="1397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48" name="Line 17">
            <a:extLst>
              <a:ext uri="{FF2B5EF4-FFF2-40B4-BE49-F238E27FC236}">
                <a16:creationId xmlns:a16="http://schemas.microsoft.com/office/drawing/2014/main" id="{D44FCBEA-FFE3-4ABA-881B-3C0E60527310}"/>
              </a:ext>
            </a:extLst>
          </p:cNvPr>
          <p:cNvSpPr>
            <a:spLocks noChangeShapeType="1"/>
          </p:cNvSpPr>
          <p:nvPr/>
        </p:nvSpPr>
        <p:spPr bwMode="auto">
          <a:xfrm>
            <a:off x="4117975" y="59166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49" name="Line 18">
            <a:extLst>
              <a:ext uri="{FF2B5EF4-FFF2-40B4-BE49-F238E27FC236}">
                <a16:creationId xmlns:a16="http://schemas.microsoft.com/office/drawing/2014/main" id="{B49FA6CE-42C2-4E86-A818-53B5451C2C71}"/>
              </a:ext>
            </a:extLst>
          </p:cNvPr>
          <p:cNvSpPr>
            <a:spLocks noChangeShapeType="1"/>
          </p:cNvSpPr>
          <p:nvPr/>
        </p:nvSpPr>
        <p:spPr bwMode="auto">
          <a:xfrm>
            <a:off x="3355975" y="56118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50" name="Line 19">
            <a:extLst>
              <a:ext uri="{FF2B5EF4-FFF2-40B4-BE49-F238E27FC236}">
                <a16:creationId xmlns:a16="http://schemas.microsoft.com/office/drawing/2014/main" id="{42BA8623-22C4-4066-86A0-CED9DF2785E7}"/>
              </a:ext>
            </a:extLst>
          </p:cNvPr>
          <p:cNvSpPr>
            <a:spLocks noChangeShapeType="1"/>
          </p:cNvSpPr>
          <p:nvPr/>
        </p:nvSpPr>
        <p:spPr bwMode="auto">
          <a:xfrm>
            <a:off x="4879975" y="60690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51" name="Line 20">
            <a:extLst>
              <a:ext uri="{FF2B5EF4-FFF2-40B4-BE49-F238E27FC236}">
                <a16:creationId xmlns:a16="http://schemas.microsoft.com/office/drawing/2014/main" id="{B277119E-5060-4AA3-A40D-A2FD5B08A3CD}"/>
              </a:ext>
            </a:extLst>
          </p:cNvPr>
          <p:cNvSpPr>
            <a:spLocks noChangeShapeType="1"/>
          </p:cNvSpPr>
          <p:nvPr/>
        </p:nvSpPr>
        <p:spPr bwMode="auto">
          <a:xfrm>
            <a:off x="3889375" y="5764213"/>
            <a:ext cx="533400" cy="1524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52" name="Line 21">
            <a:extLst>
              <a:ext uri="{FF2B5EF4-FFF2-40B4-BE49-F238E27FC236}">
                <a16:creationId xmlns:a16="http://schemas.microsoft.com/office/drawing/2014/main" id="{90D9AECE-8028-4F49-9649-4ED325385FAE}"/>
              </a:ext>
            </a:extLst>
          </p:cNvPr>
          <p:cNvSpPr>
            <a:spLocks noChangeShapeType="1"/>
          </p:cNvSpPr>
          <p:nvPr/>
        </p:nvSpPr>
        <p:spPr bwMode="auto">
          <a:xfrm>
            <a:off x="3736975" y="55356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53" name="Line 22">
            <a:extLst>
              <a:ext uri="{FF2B5EF4-FFF2-40B4-BE49-F238E27FC236}">
                <a16:creationId xmlns:a16="http://schemas.microsoft.com/office/drawing/2014/main" id="{B21D89D8-E1C6-4B12-84C4-CB2A9D47FC3E}"/>
              </a:ext>
            </a:extLst>
          </p:cNvPr>
          <p:cNvSpPr>
            <a:spLocks noChangeShapeType="1"/>
          </p:cNvSpPr>
          <p:nvPr/>
        </p:nvSpPr>
        <p:spPr bwMode="auto">
          <a:xfrm>
            <a:off x="5413375" y="6373813"/>
            <a:ext cx="533400" cy="1524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54" name="Line 23">
            <a:extLst>
              <a:ext uri="{FF2B5EF4-FFF2-40B4-BE49-F238E27FC236}">
                <a16:creationId xmlns:a16="http://schemas.microsoft.com/office/drawing/2014/main" id="{C58B5BAE-00B7-42C2-8EC4-88A43DB2E41B}"/>
              </a:ext>
            </a:extLst>
          </p:cNvPr>
          <p:cNvSpPr>
            <a:spLocks noChangeShapeType="1"/>
          </p:cNvSpPr>
          <p:nvPr/>
        </p:nvSpPr>
        <p:spPr bwMode="auto">
          <a:xfrm>
            <a:off x="4575175" y="60690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55" name="Line 24">
            <a:extLst>
              <a:ext uri="{FF2B5EF4-FFF2-40B4-BE49-F238E27FC236}">
                <a16:creationId xmlns:a16="http://schemas.microsoft.com/office/drawing/2014/main" id="{0C1342A2-7434-4D71-AC53-40557F60637D}"/>
              </a:ext>
            </a:extLst>
          </p:cNvPr>
          <p:cNvSpPr>
            <a:spLocks noChangeShapeType="1"/>
          </p:cNvSpPr>
          <p:nvPr/>
        </p:nvSpPr>
        <p:spPr bwMode="auto">
          <a:xfrm>
            <a:off x="2974975" y="53832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56" name="Freeform 25">
            <a:extLst>
              <a:ext uri="{FF2B5EF4-FFF2-40B4-BE49-F238E27FC236}">
                <a16:creationId xmlns:a16="http://schemas.microsoft.com/office/drawing/2014/main" id="{68CF2AD1-EB1C-42E8-8A00-250A26C560A0}"/>
              </a:ext>
            </a:extLst>
          </p:cNvPr>
          <p:cNvSpPr>
            <a:spLocks/>
          </p:cNvSpPr>
          <p:nvPr/>
        </p:nvSpPr>
        <p:spPr bwMode="auto">
          <a:xfrm>
            <a:off x="5718175" y="3259138"/>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57" name="Freeform 26">
            <a:extLst>
              <a:ext uri="{FF2B5EF4-FFF2-40B4-BE49-F238E27FC236}">
                <a16:creationId xmlns:a16="http://schemas.microsoft.com/office/drawing/2014/main" id="{4A6B400F-DFBF-49E3-8C15-5D29111F57E1}"/>
              </a:ext>
            </a:extLst>
          </p:cNvPr>
          <p:cNvSpPr>
            <a:spLocks/>
          </p:cNvSpPr>
          <p:nvPr/>
        </p:nvSpPr>
        <p:spPr bwMode="auto">
          <a:xfrm>
            <a:off x="6251575" y="2487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58" name="Freeform 27">
            <a:extLst>
              <a:ext uri="{FF2B5EF4-FFF2-40B4-BE49-F238E27FC236}">
                <a16:creationId xmlns:a16="http://schemas.microsoft.com/office/drawing/2014/main" id="{592F124D-6655-47A6-8890-F4E2957FCE1D}"/>
              </a:ext>
            </a:extLst>
          </p:cNvPr>
          <p:cNvSpPr>
            <a:spLocks/>
          </p:cNvSpPr>
          <p:nvPr/>
        </p:nvSpPr>
        <p:spPr bwMode="auto">
          <a:xfrm>
            <a:off x="6403975" y="3597275"/>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59" name="Freeform 28">
            <a:extLst>
              <a:ext uri="{FF2B5EF4-FFF2-40B4-BE49-F238E27FC236}">
                <a16:creationId xmlns:a16="http://schemas.microsoft.com/office/drawing/2014/main" id="{93827B12-DD92-4AC4-8566-BAC754C54ABD}"/>
              </a:ext>
            </a:extLst>
          </p:cNvPr>
          <p:cNvSpPr>
            <a:spLocks/>
          </p:cNvSpPr>
          <p:nvPr/>
        </p:nvSpPr>
        <p:spPr bwMode="auto">
          <a:xfrm>
            <a:off x="5184775" y="25638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60" name="Freeform 30">
            <a:extLst>
              <a:ext uri="{FF2B5EF4-FFF2-40B4-BE49-F238E27FC236}">
                <a16:creationId xmlns:a16="http://schemas.microsoft.com/office/drawing/2014/main" id="{34BB5551-1894-4925-904A-C1EC1E9E3641}"/>
              </a:ext>
            </a:extLst>
          </p:cNvPr>
          <p:cNvSpPr>
            <a:spLocks/>
          </p:cNvSpPr>
          <p:nvPr/>
        </p:nvSpPr>
        <p:spPr bwMode="auto">
          <a:xfrm>
            <a:off x="0" y="1893455"/>
            <a:ext cx="7299325" cy="3261158"/>
          </a:xfrm>
          <a:custGeom>
            <a:avLst/>
            <a:gdLst>
              <a:gd name="T0" fmla="*/ 1831088940 w 20356"/>
              <a:gd name="T1" fmla="*/ 404562449 h 21806"/>
              <a:gd name="T2" fmla="*/ 1849346586 w 20356"/>
              <a:gd name="T3" fmla="*/ 404995042 h 21806"/>
              <a:gd name="T4" fmla="*/ 1864760599 w 20356"/>
              <a:gd name="T5" fmla="*/ 397169129 h 21806"/>
              <a:gd name="T6" fmla="*/ 1867604231 w 20356"/>
              <a:gd name="T7" fmla="*/ 359280837 h 21806"/>
              <a:gd name="T8" fmla="*/ 1688697722 w 20356"/>
              <a:gd name="T9" fmla="*/ 337063298 h 21806"/>
              <a:gd name="T10" fmla="*/ 1550251482 w 20356"/>
              <a:gd name="T11" fmla="*/ 305702863 h 21806"/>
              <a:gd name="T12" fmla="*/ 1434832970 w 20356"/>
              <a:gd name="T13" fmla="*/ 284802101 h 21806"/>
              <a:gd name="T14" fmla="*/ 1296386730 w 20356"/>
              <a:gd name="T15" fmla="*/ 274361150 h 21806"/>
              <a:gd name="T16" fmla="*/ 1149224522 w 20356"/>
              <a:gd name="T17" fmla="*/ 232541110 h 21806"/>
              <a:gd name="T18" fmla="*/ 952977550 w 20356"/>
              <a:gd name="T19" fmla="*/ 184211866 h 21806"/>
              <a:gd name="T20" fmla="*/ 736637355 w 20356"/>
              <a:gd name="T21" fmla="*/ 152851431 h 21806"/>
              <a:gd name="T22" fmla="*/ 626999854 w 20356"/>
              <a:gd name="T23" fmla="*/ 113665049 h 21806"/>
              <a:gd name="T24" fmla="*/ 456809011 w 20356"/>
              <a:gd name="T25" fmla="*/ 77093602 h 21806"/>
              <a:gd name="T26" fmla="*/ 321206707 w 20356"/>
              <a:gd name="T27" fmla="*/ 67950689 h 21806"/>
              <a:gd name="T28" fmla="*/ 220193169 w 20356"/>
              <a:gd name="T29" fmla="*/ 35273400 h 21806"/>
              <a:gd name="T30" fmla="*/ 96151034 w 20356"/>
              <a:gd name="T31" fmla="*/ 19602646 h 21806"/>
              <a:gd name="T32" fmla="*/ 3853505 w 20356"/>
              <a:gd name="T33" fmla="*/ 0 h 21806"/>
              <a:gd name="T34" fmla="*/ 3853505 w 20356"/>
              <a:gd name="T35" fmla="*/ 20900702 h 21806"/>
              <a:gd name="T36" fmla="*/ 950133312 w 20356"/>
              <a:gd name="T37" fmla="*/ 232559901 h 21806"/>
              <a:gd name="T38" fmla="*/ 1804115023 w 20356"/>
              <a:gd name="T39" fmla="*/ 410224845 h 218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356"/>
              <a:gd name="T61" fmla="*/ 0 h 21806"/>
              <a:gd name="T62" fmla="*/ 20356 w 20356"/>
              <a:gd name="T63" fmla="*/ 21806 h 218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356" h="21806">
                <a:moveTo>
                  <a:pt x="19958" y="21505"/>
                </a:moveTo>
                <a:lnTo>
                  <a:pt x="20157" y="21528"/>
                </a:lnTo>
                <a:lnTo>
                  <a:pt x="20325" y="21112"/>
                </a:lnTo>
                <a:cubicBezTo>
                  <a:pt x="20335" y="20441"/>
                  <a:pt x="20346" y="19769"/>
                  <a:pt x="20356" y="19098"/>
                </a:cubicBezTo>
                <a:lnTo>
                  <a:pt x="18406" y="17917"/>
                </a:lnTo>
                <a:lnTo>
                  <a:pt x="16897" y="16250"/>
                </a:lnTo>
                <a:lnTo>
                  <a:pt x="15639" y="15139"/>
                </a:lnTo>
                <a:lnTo>
                  <a:pt x="14130" y="14584"/>
                </a:lnTo>
                <a:lnTo>
                  <a:pt x="12526" y="12361"/>
                </a:lnTo>
                <a:lnTo>
                  <a:pt x="10387" y="9792"/>
                </a:lnTo>
                <a:lnTo>
                  <a:pt x="8029" y="8125"/>
                </a:lnTo>
                <a:lnTo>
                  <a:pt x="6834" y="6042"/>
                </a:lnTo>
                <a:lnTo>
                  <a:pt x="4979" y="4098"/>
                </a:lnTo>
                <a:lnTo>
                  <a:pt x="3501" y="3612"/>
                </a:lnTo>
                <a:lnTo>
                  <a:pt x="2400" y="1875"/>
                </a:lnTo>
                <a:lnTo>
                  <a:pt x="1048" y="1042"/>
                </a:lnTo>
                <a:lnTo>
                  <a:pt x="42" y="0"/>
                </a:lnTo>
                <a:cubicBezTo>
                  <a:pt x="0" y="185"/>
                  <a:pt x="84" y="926"/>
                  <a:pt x="42" y="1111"/>
                </a:cubicBezTo>
                <a:lnTo>
                  <a:pt x="10356" y="12362"/>
                </a:lnTo>
                <a:lnTo>
                  <a:pt x="19664" y="21806"/>
                </a:lnTo>
              </a:path>
            </a:pathLst>
          </a:custGeom>
          <a:solidFill>
            <a:srgbClr val="CC9900"/>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61" name="Line 31">
            <a:extLst>
              <a:ext uri="{FF2B5EF4-FFF2-40B4-BE49-F238E27FC236}">
                <a16:creationId xmlns:a16="http://schemas.microsoft.com/office/drawing/2014/main" id="{E5360BD1-A2C1-4306-BC1F-BE0CDF068BF9}"/>
              </a:ext>
            </a:extLst>
          </p:cNvPr>
          <p:cNvSpPr>
            <a:spLocks noChangeShapeType="1"/>
          </p:cNvSpPr>
          <p:nvPr/>
        </p:nvSpPr>
        <p:spPr bwMode="auto">
          <a:xfrm flipH="1" flipV="1">
            <a:off x="0" y="2118592"/>
            <a:ext cx="5578764" cy="2407226"/>
          </a:xfrm>
          <a:prstGeom prst="line">
            <a:avLst/>
          </a:prstGeom>
          <a:noFill/>
          <a:ln w="127000">
            <a:solidFill>
              <a:schemeClr val="bg1">
                <a:lumMod val="50000"/>
              </a:schemeClr>
            </a:solidFill>
            <a:round/>
            <a:headEnd/>
            <a:tailEnd/>
          </a:ln>
          <a:effectLst/>
        </p:spPr>
        <p:txBody>
          <a:bodyPr/>
          <a:lstStyle/>
          <a:p>
            <a:pPr>
              <a:defRPr/>
            </a:pPr>
            <a:endParaRPr lang="en-US" sz="3200" b="0" dirty="0">
              <a:solidFill>
                <a:srgbClr val="000000"/>
              </a:solidFill>
              <a:latin typeface="Calibri" panose="020F0502020204030204" pitchFamily="34" charset="0"/>
            </a:endParaRPr>
          </a:p>
        </p:txBody>
      </p:sp>
      <p:sp>
        <p:nvSpPr>
          <p:cNvPr id="162" name="Freeform 75">
            <a:extLst>
              <a:ext uri="{FF2B5EF4-FFF2-40B4-BE49-F238E27FC236}">
                <a16:creationId xmlns:a16="http://schemas.microsoft.com/office/drawing/2014/main" id="{9F3CCCE6-9E20-4A80-9CDE-30072EB11ACC}"/>
              </a:ext>
            </a:extLst>
          </p:cNvPr>
          <p:cNvSpPr>
            <a:spLocks/>
          </p:cNvSpPr>
          <p:nvPr/>
        </p:nvSpPr>
        <p:spPr bwMode="auto">
          <a:xfrm>
            <a:off x="6186488" y="3219450"/>
            <a:ext cx="2817551" cy="3452813"/>
          </a:xfrm>
          <a:custGeom>
            <a:avLst/>
            <a:gdLst>
              <a:gd name="T0" fmla="*/ 127000 w 1773"/>
              <a:gd name="T1" fmla="*/ 2935287 h 2080"/>
              <a:gd name="T2" fmla="*/ 655638 w 1773"/>
              <a:gd name="T3" fmla="*/ 2654300 h 2080"/>
              <a:gd name="T4" fmla="*/ 1041400 w 1773"/>
              <a:gd name="T5" fmla="*/ 2197100 h 2080"/>
              <a:gd name="T6" fmla="*/ 1674813 w 1773"/>
              <a:gd name="T7" fmla="*/ 1203325 h 2080"/>
              <a:gd name="T8" fmla="*/ 2228851 w 1773"/>
              <a:gd name="T9" fmla="*/ 384175 h 2080"/>
              <a:gd name="T10" fmla="*/ 2814638 w 1773"/>
              <a:gd name="T11" fmla="*/ 0 h 2080"/>
              <a:gd name="T12" fmla="*/ 2809876 w 1773"/>
              <a:gd name="T13" fmla="*/ 1860550 h 2080"/>
              <a:gd name="T14" fmla="*/ 0 w 1773"/>
              <a:gd name="T15" fmla="*/ 3302000 h 2080"/>
              <a:gd name="T16" fmla="*/ 127000 w 1773"/>
              <a:gd name="T17" fmla="*/ 2935287 h 20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73"/>
              <a:gd name="T28" fmla="*/ 0 h 2080"/>
              <a:gd name="T29" fmla="*/ 1773 w 1773"/>
              <a:gd name="T30" fmla="*/ 2080 h 2080"/>
              <a:gd name="connsiteX0" fmla="*/ 451 w 10000"/>
              <a:gd name="connsiteY0" fmla="*/ 8889 h 10000"/>
              <a:gd name="connsiteX1" fmla="*/ 2329 w 10000"/>
              <a:gd name="connsiteY1" fmla="*/ 8038 h 10000"/>
              <a:gd name="connsiteX2" fmla="*/ 3700 w 10000"/>
              <a:gd name="connsiteY2" fmla="*/ 6654 h 10000"/>
              <a:gd name="connsiteX3" fmla="*/ 5950 w 10000"/>
              <a:gd name="connsiteY3" fmla="*/ 3644 h 10000"/>
              <a:gd name="connsiteX4" fmla="*/ 7919 w 10000"/>
              <a:gd name="connsiteY4" fmla="*/ 1163 h 10000"/>
              <a:gd name="connsiteX5" fmla="*/ 10000 w 10000"/>
              <a:gd name="connsiteY5" fmla="*/ 0 h 10000"/>
              <a:gd name="connsiteX6" fmla="*/ 9983 w 10000"/>
              <a:gd name="connsiteY6" fmla="*/ 5834 h 10000"/>
              <a:gd name="connsiteX7" fmla="*/ 0 w 10000"/>
              <a:gd name="connsiteY7" fmla="*/ 10000 h 10000"/>
              <a:gd name="connsiteX8" fmla="*/ 451 w 10000"/>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0 w 10016"/>
              <a:gd name="connsiteY7" fmla="*/ 10000 h 10000"/>
              <a:gd name="connsiteX8" fmla="*/ 451 w 10016"/>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0 w 10016"/>
              <a:gd name="connsiteY8" fmla="*/ 10000 h 10000"/>
              <a:gd name="connsiteX9" fmla="*/ 451 w 10016"/>
              <a:gd name="connsiteY9"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0 w 10016"/>
              <a:gd name="connsiteY9" fmla="*/ 10000 h 10000"/>
              <a:gd name="connsiteX10" fmla="*/ 451 w 10016"/>
              <a:gd name="connsiteY10"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0 w 10016"/>
              <a:gd name="connsiteY10" fmla="*/ 10000 h 10000"/>
              <a:gd name="connsiteX11" fmla="*/ 451 w 10016"/>
              <a:gd name="connsiteY11"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3687 w 10016"/>
              <a:gd name="connsiteY10" fmla="*/ 8441 h 10000"/>
              <a:gd name="connsiteX11" fmla="*/ 0 w 10016"/>
              <a:gd name="connsiteY11" fmla="*/ 10000 h 10000"/>
              <a:gd name="connsiteX12" fmla="*/ 451 w 10016"/>
              <a:gd name="connsiteY12" fmla="*/ 888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6" h="10000">
                <a:moveTo>
                  <a:pt x="451" y="8889"/>
                </a:moveTo>
                <a:lnTo>
                  <a:pt x="2329" y="8038"/>
                </a:lnTo>
                <a:lnTo>
                  <a:pt x="3700" y="6654"/>
                </a:lnTo>
                <a:lnTo>
                  <a:pt x="5950" y="3644"/>
                </a:lnTo>
                <a:lnTo>
                  <a:pt x="7919" y="1163"/>
                </a:lnTo>
                <a:lnTo>
                  <a:pt x="10000" y="0"/>
                </a:lnTo>
                <a:cubicBezTo>
                  <a:pt x="9994" y="1878"/>
                  <a:pt x="10016" y="1286"/>
                  <a:pt x="10010" y="3164"/>
                </a:cubicBezTo>
                <a:lnTo>
                  <a:pt x="8699" y="3785"/>
                </a:lnTo>
                <a:lnTo>
                  <a:pt x="6613" y="5661"/>
                </a:lnTo>
                <a:lnTo>
                  <a:pt x="5448" y="7294"/>
                </a:lnTo>
                <a:lnTo>
                  <a:pt x="3687" y="8441"/>
                </a:lnTo>
                <a:lnTo>
                  <a:pt x="0" y="10000"/>
                </a:lnTo>
                <a:lnTo>
                  <a:pt x="451" y="8889"/>
                </a:lnTo>
                <a:close/>
              </a:path>
            </a:pathLst>
          </a:custGeom>
          <a:solidFill>
            <a:srgbClr val="3366FF">
              <a:alpha val="50195"/>
            </a:srgbClr>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63" name="Freeform 76">
            <a:extLst>
              <a:ext uri="{FF2B5EF4-FFF2-40B4-BE49-F238E27FC236}">
                <a16:creationId xmlns:a16="http://schemas.microsoft.com/office/drawing/2014/main" id="{82626F8B-7AD1-42E4-B0E4-F6F77C239F6C}"/>
              </a:ext>
            </a:extLst>
          </p:cNvPr>
          <p:cNvSpPr>
            <a:spLocks/>
          </p:cNvSpPr>
          <p:nvPr/>
        </p:nvSpPr>
        <p:spPr bwMode="auto">
          <a:xfrm>
            <a:off x="6143625" y="6243638"/>
            <a:ext cx="174625" cy="431800"/>
          </a:xfrm>
          <a:custGeom>
            <a:avLst/>
            <a:gdLst>
              <a:gd name="T0" fmla="*/ 0 w 90"/>
              <a:gd name="T1" fmla="*/ 76200 h 240"/>
              <a:gd name="T2" fmla="*/ 0 w 90"/>
              <a:gd name="T3" fmla="*/ 381000 h 240"/>
              <a:gd name="T4" fmla="*/ 85725 w 90"/>
              <a:gd name="T5" fmla="*/ 295275 h 240"/>
              <a:gd name="T6" fmla="*/ 142875 w 90"/>
              <a:gd name="T7" fmla="*/ 0 h 240"/>
              <a:gd name="T8" fmla="*/ 0 w 90"/>
              <a:gd name="T9" fmla="*/ 76200 h 240"/>
              <a:gd name="T10" fmla="*/ 0 60000 65536"/>
              <a:gd name="T11" fmla="*/ 0 60000 65536"/>
              <a:gd name="T12" fmla="*/ 0 60000 65536"/>
              <a:gd name="T13" fmla="*/ 0 60000 65536"/>
              <a:gd name="T14" fmla="*/ 0 60000 65536"/>
              <a:gd name="T15" fmla="*/ 0 w 90"/>
              <a:gd name="T16" fmla="*/ 0 h 240"/>
              <a:gd name="T17" fmla="*/ 90 w 90"/>
              <a:gd name="T18" fmla="*/ 240 h 240"/>
            </a:gdLst>
            <a:ahLst/>
            <a:cxnLst>
              <a:cxn ang="T10">
                <a:pos x="T0" y="T1"/>
              </a:cxn>
              <a:cxn ang="T11">
                <a:pos x="T2" y="T3"/>
              </a:cxn>
              <a:cxn ang="T12">
                <a:pos x="T4" y="T5"/>
              </a:cxn>
              <a:cxn ang="T13">
                <a:pos x="T6" y="T7"/>
              </a:cxn>
              <a:cxn ang="T14">
                <a:pos x="T8" y="T9"/>
              </a:cxn>
            </a:cxnLst>
            <a:rect l="T15" t="T16" r="T17" b="T18"/>
            <a:pathLst>
              <a:path w="90" h="240">
                <a:moveTo>
                  <a:pt x="0" y="48"/>
                </a:moveTo>
                <a:lnTo>
                  <a:pt x="0" y="240"/>
                </a:lnTo>
                <a:lnTo>
                  <a:pt x="54" y="186"/>
                </a:lnTo>
                <a:lnTo>
                  <a:pt x="90" y="0"/>
                </a:lnTo>
                <a:lnTo>
                  <a:pt x="0" y="48"/>
                </a:lnTo>
                <a:close/>
              </a:path>
            </a:pathLst>
          </a:custGeom>
          <a:solidFill>
            <a:srgbClr val="0066FF"/>
          </a:solidFill>
          <a:ln w="9525" cap="flat" cmpd="sng">
            <a:solidFill>
              <a:schemeClr val="tx1"/>
            </a:solidFill>
            <a:prstDash val="solid"/>
            <a:round/>
            <a:headEnd type="none" w="med" len="med"/>
            <a:tailEnd type="none" w="med" len="med"/>
          </a:ln>
        </p:spPr>
        <p:txBody>
          <a:bodyPr/>
          <a:lstStyle/>
          <a:p>
            <a:endParaRPr lang="en-US" sz="3200" b="0" dirty="0">
              <a:solidFill>
                <a:srgbClr val="000000"/>
              </a:solidFill>
              <a:latin typeface="Calibri" panose="020F0502020204030204" pitchFamily="34" charset="0"/>
            </a:endParaRPr>
          </a:p>
        </p:txBody>
      </p:sp>
      <p:sp>
        <p:nvSpPr>
          <p:cNvPr id="164" name="Freeform 77">
            <a:extLst>
              <a:ext uri="{FF2B5EF4-FFF2-40B4-BE49-F238E27FC236}">
                <a16:creationId xmlns:a16="http://schemas.microsoft.com/office/drawing/2014/main" id="{DFDA1AEE-1B09-4E0E-8CDE-5DF27EE71A54}"/>
              </a:ext>
            </a:extLst>
          </p:cNvPr>
          <p:cNvSpPr>
            <a:spLocks/>
          </p:cNvSpPr>
          <p:nvPr/>
        </p:nvSpPr>
        <p:spPr bwMode="auto">
          <a:xfrm>
            <a:off x="7594600" y="4021138"/>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65" name="Freeform 78">
            <a:extLst>
              <a:ext uri="{FF2B5EF4-FFF2-40B4-BE49-F238E27FC236}">
                <a16:creationId xmlns:a16="http://schemas.microsoft.com/office/drawing/2014/main" id="{C88F23DE-9CC4-439F-915B-97E399BF3E1F}"/>
              </a:ext>
            </a:extLst>
          </p:cNvPr>
          <p:cNvSpPr>
            <a:spLocks/>
          </p:cNvSpPr>
          <p:nvPr/>
        </p:nvSpPr>
        <p:spPr bwMode="auto">
          <a:xfrm>
            <a:off x="8308975" y="3071813"/>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66" name="Freeform 33">
            <a:extLst>
              <a:ext uri="{FF2B5EF4-FFF2-40B4-BE49-F238E27FC236}">
                <a16:creationId xmlns:a16="http://schemas.microsoft.com/office/drawing/2014/main" id="{985F651D-3227-4CDD-8132-FBC00783244C}"/>
              </a:ext>
            </a:extLst>
          </p:cNvPr>
          <p:cNvSpPr>
            <a:spLocks/>
          </p:cNvSpPr>
          <p:nvPr/>
        </p:nvSpPr>
        <p:spPr bwMode="auto">
          <a:xfrm>
            <a:off x="3476625" y="4175270"/>
            <a:ext cx="1017732" cy="1368280"/>
          </a:xfrm>
          <a:custGeom>
            <a:avLst/>
            <a:gdLst>
              <a:gd name="T0" fmla="*/ 26421589 w 10000"/>
              <a:gd name="T1" fmla="*/ 119901547 h 10804"/>
              <a:gd name="T2" fmla="*/ 34841472 w 10000"/>
              <a:gd name="T3" fmla="*/ 98563707 h 10804"/>
              <a:gd name="T4" fmla="*/ 62709550 w 10000"/>
              <a:gd name="T5" fmla="*/ 49788243 h 10804"/>
              <a:gd name="T6" fmla="*/ 76647836 w 10000"/>
              <a:gd name="T7" fmla="*/ 33537369 h 10804"/>
              <a:gd name="T8" fmla="*/ 83612726 w 10000"/>
              <a:gd name="T9" fmla="*/ 9149687 h 10804"/>
              <a:gd name="T10" fmla="*/ 72291544 w 10000"/>
              <a:gd name="T11" fmla="*/ 0 h 10804"/>
              <a:gd name="T12" fmla="*/ 41806363 w 10000"/>
              <a:gd name="T13" fmla="*/ 33537369 h 10804"/>
              <a:gd name="T14" fmla="*/ 20903182 w 10000"/>
              <a:gd name="T15" fmla="*/ 74175929 h 10804"/>
              <a:gd name="T16" fmla="*/ 0 w 10000"/>
              <a:gd name="T17" fmla="*/ 106689091 h 10804"/>
              <a:gd name="T18" fmla="*/ 13938199 w 10000"/>
              <a:gd name="T19" fmla="*/ 122951406 h 10804"/>
              <a:gd name="T20" fmla="*/ 26421589 w 10000"/>
              <a:gd name="T21" fmla="*/ 119901547 h 108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00"/>
              <a:gd name="T34" fmla="*/ 0 h 10804"/>
              <a:gd name="T35" fmla="*/ 10000 w 10000"/>
              <a:gd name="T36" fmla="*/ 10804 h 108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00" h="10804">
                <a:moveTo>
                  <a:pt x="3160" y="10536"/>
                </a:moveTo>
                <a:lnTo>
                  <a:pt x="4167" y="8661"/>
                </a:lnTo>
                <a:lnTo>
                  <a:pt x="7500" y="4375"/>
                </a:lnTo>
                <a:lnTo>
                  <a:pt x="9167" y="2947"/>
                </a:lnTo>
                <a:lnTo>
                  <a:pt x="10000" y="804"/>
                </a:lnTo>
                <a:lnTo>
                  <a:pt x="8646" y="0"/>
                </a:lnTo>
                <a:lnTo>
                  <a:pt x="5000" y="2947"/>
                </a:lnTo>
                <a:lnTo>
                  <a:pt x="2500" y="6518"/>
                </a:lnTo>
                <a:lnTo>
                  <a:pt x="0" y="9375"/>
                </a:lnTo>
                <a:lnTo>
                  <a:pt x="1667" y="10804"/>
                </a:lnTo>
                <a:lnTo>
                  <a:pt x="3160" y="10536"/>
                </a:lnTo>
                <a:close/>
              </a:path>
            </a:pathLst>
          </a:custGeom>
          <a:solidFill>
            <a:srgbClr val="CC9900"/>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67" name="Freeform 34">
            <a:extLst>
              <a:ext uri="{FF2B5EF4-FFF2-40B4-BE49-F238E27FC236}">
                <a16:creationId xmlns:a16="http://schemas.microsoft.com/office/drawing/2014/main" id="{22A58CD4-F95F-4B59-B945-C73F6963F2F2}"/>
              </a:ext>
            </a:extLst>
          </p:cNvPr>
          <p:cNvSpPr>
            <a:spLocks/>
          </p:cNvSpPr>
          <p:nvPr/>
        </p:nvSpPr>
        <p:spPr bwMode="auto">
          <a:xfrm>
            <a:off x="768985" y="3230880"/>
            <a:ext cx="1327150" cy="1487488"/>
          </a:xfrm>
          <a:custGeom>
            <a:avLst/>
            <a:gdLst>
              <a:gd name="T0" fmla="*/ 44630058 w 10296"/>
              <a:gd name="T1" fmla="*/ 188097329 h 10331"/>
              <a:gd name="T2" fmla="*/ 67410342 w 10296"/>
              <a:gd name="T3" fmla="*/ 175057229 h 10331"/>
              <a:gd name="T4" fmla="*/ 112987425 w 10296"/>
              <a:gd name="T5" fmla="*/ 96795571 h 10331"/>
              <a:gd name="T6" fmla="*/ 135767742 w 10296"/>
              <a:gd name="T7" fmla="*/ 70715352 h 10331"/>
              <a:gd name="T8" fmla="*/ 171076286 w 10296"/>
              <a:gd name="T9" fmla="*/ 0 h 10331"/>
              <a:gd name="T10" fmla="*/ 135086475 w 10296"/>
              <a:gd name="T11" fmla="*/ 6903551 h 10331"/>
              <a:gd name="T12" fmla="*/ 78808685 w 10296"/>
              <a:gd name="T13" fmla="*/ 70715352 h 10331"/>
              <a:gd name="T14" fmla="*/ 44630058 w 10296"/>
              <a:gd name="T15" fmla="*/ 135916015 h 10331"/>
              <a:gd name="T16" fmla="*/ 0 w 10296"/>
              <a:gd name="T17" fmla="*/ 199499768 h 10331"/>
              <a:gd name="T18" fmla="*/ 33231594 w 10296"/>
              <a:gd name="T19" fmla="*/ 214177673 h 10331"/>
              <a:gd name="T20" fmla="*/ 44630058 w 10296"/>
              <a:gd name="T21" fmla="*/ 188097329 h 103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96"/>
              <a:gd name="T34" fmla="*/ 0 h 10331"/>
              <a:gd name="T35" fmla="*/ 10296 w 10296"/>
              <a:gd name="T36" fmla="*/ 10331 h 103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96" h="10331">
                <a:moveTo>
                  <a:pt x="2686" y="9073"/>
                </a:moveTo>
                <a:lnTo>
                  <a:pt x="4057" y="8444"/>
                </a:lnTo>
                <a:lnTo>
                  <a:pt x="6800" y="4669"/>
                </a:lnTo>
                <a:lnTo>
                  <a:pt x="8171" y="3411"/>
                </a:lnTo>
                <a:lnTo>
                  <a:pt x="10296" y="0"/>
                </a:lnTo>
                <a:lnTo>
                  <a:pt x="8130" y="333"/>
                </a:lnTo>
                <a:lnTo>
                  <a:pt x="4743" y="3411"/>
                </a:lnTo>
                <a:lnTo>
                  <a:pt x="2686" y="6556"/>
                </a:lnTo>
                <a:lnTo>
                  <a:pt x="0" y="9623"/>
                </a:lnTo>
                <a:lnTo>
                  <a:pt x="2000" y="10331"/>
                </a:lnTo>
                <a:lnTo>
                  <a:pt x="2686" y="9073"/>
                </a:lnTo>
                <a:close/>
              </a:path>
            </a:pathLst>
          </a:custGeom>
          <a:solidFill>
            <a:srgbClr val="CC9900"/>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68" name="Freeform 36">
            <a:extLst>
              <a:ext uri="{FF2B5EF4-FFF2-40B4-BE49-F238E27FC236}">
                <a16:creationId xmlns:a16="http://schemas.microsoft.com/office/drawing/2014/main" id="{C60FBFF5-5312-4B07-922C-74ED8196692D}"/>
              </a:ext>
            </a:extLst>
          </p:cNvPr>
          <p:cNvSpPr>
            <a:spLocks/>
          </p:cNvSpPr>
          <p:nvPr/>
        </p:nvSpPr>
        <p:spPr bwMode="auto">
          <a:xfrm>
            <a:off x="3581400" y="4243531"/>
            <a:ext cx="878033" cy="1233343"/>
          </a:xfrm>
          <a:custGeom>
            <a:avLst/>
            <a:gdLst>
              <a:gd name="T0" fmla="*/ 727075 w 434"/>
              <a:gd name="T1" fmla="*/ 0 h 576"/>
              <a:gd name="T2" fmla="*/ 447302 w 434"/>
              <a:gd name="T3" fmla="*/ 336021 h 576"/>
              <a:gd name="T4" fmla="*/ 308253 w 434"/>
              <a:gd name="T5" fmla="*/ 626539 h 576"/>
              <a:gd name="T6" fmla="*/ 0 w 434"/>
              <a:gd name="T7" fmla="*/ 1008063 h 576"/>
              <a:gd name="T8" fmla="*/ 0 60000 65536"/>
              <a:gd name="T9" fmla="*/ 0 60000 65536"/>
              <a:gd name="T10" fmla="*/ 0 60000 65536"/>
              <a:gd name="T11" fmla="*/ 0 60000 65536"/>
              <a:gd name="T12" fmla="*/ 0 w 434"/>
              <a:gd name="T13" fmla="*/ 0 h 576"/>
              <a:gd name="T14" fmla="*/ 434 w 434"/>
              <a:gd name="T15" fmla="*/ 576 h 576"/>
            </a:gdLst>
            <a:ahLst/>
            <a:cxnLst>
              <a:cxn ang="T8">
                <a:pos x="T0" y="T1"/>
              </a:cxn>
              <a:cxn ang="T9">
                <a:pos x="T2" y="T3"/>
              </a:cxn>
              <a:cxn ang="T10">
                <a:pos x="T4" y="T5"/>
              </a:cxn>
              <a:cxn ang="T11">
                <a:pos x="T6" y="T7"/>
              </a:cxn>
            </a:cxnLst>
            <a:rect l="T12" t="T13" r="T14" b="T15"/>
            <a:pathLst>
              <a:path w="434" h="576">
                <a:moveTo>
                  <a:pt x="434" y="0"/>
                </a:moveTo>
                <a:lnTo>
                  <a:pt x="267" y="192"/>
                </a:lnTo>
                <a:lnTo>
                  <a:pt x="184" y="358"/>
                </a:lnTo>
                <a:lnTo>
                  <a:pt x="0" y="576"/>
                </a:lnTo>
              </a:path>
            </a:pathLst>
          </a:custGeom>
          <a:noFill/>
          <a:ln w="76200"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69" name="Freeform 37">
            <a:extLst>
              <a:ext uri="{FF2B5EF4-FFF2-40B4-BE49-F238E27FC236}">
                <a16:creationId xmlns:a16="http://schemas.microsoft.com/office/drawing/2014/main" id="{A79E903C-9AF7-4B31-A5D1-AD7253BC8849}"/>
              </a:ext>
            </a:extLst>
          </p:cNvPr>
          <p:cNvSpPr>
            <a:spLocks/>
          </p:cNvSpPr>
          <p:nvPr/>
        </p:nvSpPr>
        <p:spPr bwMode="auto">
          <a:xfrm>
            <a:off x="849948" y="3245168"/>
            <a:ext cx="1211262" cy="1389062"/>
          </a:xfrm>
          <a:custGeom>
            <a:avLst/>
            <a:gdLst>
              <a:gd name="T0" fmla="*/ 1211262 w 434"/>
              <a:gd name="T1" fmla="*/ 0 h 576"/>
              <a:gd name="T2" fmla="*/ 745177 w 434"/>
              <a:gd name="T3" fmla="*/ 463021 h 576"/>
              <a:gd name="T4" fmla="*/ 513530 w 434"/>
              <a:gd name="T5" fmla="*/ 863341 h 576"/>
              <a:gd name="T6" fmla="*/ 0 w 434"/>
              <a:gd name="T7" fmla="*/ 1389062 h 576"/>
              <a:gd name="T8" fmla="*/ 0 60000 65536"/>
              <a:gd name="T9" fmla="*/ 0 60000 65536"/>
              <a:gd name="T10" fmla="*/ 0 60000 65536"/>
              <a:gd name="T11" fmla="*/ 0 60000 65536"/>
              <a:gd name="T12" fmla="*/ 0 w 434"/>
              <a:gd name="T13" fmla="*/ 0 h 576"/>
              <a:gd name="T14" fmla="*/ 434 w 434"/>
              <a:gd name="T15" fmla="*/ 576 h 576"/>
            </a:gdLst>
            <a:ahLst/>
            <a:cxnLst>
              <a:cxn ang="T8">
                <a:pos x="T0" y="T1"/>
              </a:cxn>
              <a:cxn ang="T9">
                <a:pos x="T2" y="T3"/>
              </a:cxn>
              <a:cxn ang="T10">
                <a:pos x="T4" y="T5"/>
              </a:cxn>
              <a:cxn ang="T11">
                <a:pos x="T6" y="T7"/>
              </a:cxn>
            </a:cxnLst>
            <a:rect l="T12" t="T13" r="T14" b="T15"/>
            <a:pathLst>
              <a:path w="434" h="576">
                <a:moveTo>
                  <a:pt x="434" y="0"/>
                </a:moveTo>
                <a:lnTo>
                  <a:pt x="267" y="192"/>
                </a:lnTo>
                <a:lnTo>
                  <a:pt x="184" y="358"/>
                </a:lnTo>
                <a:lnTo>
                  <a:pt x="0" y="576"/>
                </a:lnTo>
              </a:path>
            </a:pathLst>
          </a:custGeom>
          <a:noFill/>
          <a:ln w="76200"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0" name="Freeform 38">
            <a:extLst>
              <a:ext uri="{FF2B5EF4-FFF2-40B4-BE49-F238E27FC236}">
                <a16:creationId xmlns:a16="http://schemas.microsoft.com/office/drawing/2014/main" id="{3111A17D-C562-4788-98BB-80B5B1014DC4}"/>
              </a:ext>
            </a:extLst>
          </p:cNvPr>
          <p:cNvSpPr>
            <a:spLocks/>
          </p:cNvSpPr>
          <p:nvPr/>
        </p:nvSpPr>
        <p:spPr bwMode="auto">
          <a:xfrm>
            <a:off x="5032375" y="5049838"/>
            <a:ext cx="438150" cy="476250"/>
          </a:xfrm>
          <a:custGeom>
            <a:avLst/>
            <a:gdLst>
              <a:gd name="T0" fmla="*/ 438150 w 336"/>
              <a:gd name="T1" fmla="*/ 0 h 426"/>
              <a:gd name="T2" fmla="*/ 329916 w 336"/>
              <a:gd name="T3" fmla="*/ 182227 h 426"/>
              <a:gd name="T4" fmla="*/ 165610 w 336"/>
              <a:gd name="T5" fmla="*/ 377870 h 426"/>
              <a:gd name="T6" fmla="*/ 0 w 336"/>
              <a:gd name="T7" fmla="*/ 47625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1" name="Freeform 39">
            <a:extLst>
              <a:ext uri="{FF2B5EF4-FFF2-40B4-BE49-F238E27FC236}">
                <a16:creationId xmlns:a16="http://schemas.microsoft.com/office/drawing/2014/main" id="{72103006-EF5A-4D9F-9E62-56BBE378280D}"/>
              </a:ext>
            </a:extLst>
          </p:cNvPr>
          <p:cNvSpPr>
            <a:spLocks/>
          </p:cNvSpPr>
          <p:nvPr/>
        </p:nvSpPr>
        <p:spPr bwMode="auto">
          <a:xfrm>
            <a:off x="4422775" y="499268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2" name="Freeform 42">
            <a:extLst>
              <a:ext uri="{FF2B5EF4-FFF2-40B4-BE49-F238E27FC236}">
                <a16:creationId xmlns:a16="http://schemas.microsoft.com/office/drawing/2014/main" id="{A708083B-77C0-4478-9C36-4E8BCCED892E}"/>
              </a:ext>
            </a:extLst>
          </p:cNvPr>
          <p:cNvSpPr>
            <a:spLocks/>
          </p:cNvSpPr>
          <p:nvPr/>
        </p:nvSpPr>
        <p:spPr bwMode="auto">
          <a:xfrm>
            <a:off x="1450975" y="261143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3" name="Freeform 80">
            <a:extLst>
              <a:ext uri="{FF2B5EF4-FFF2-40B4-BE49-F238E27FC236}">
                <a16:creationId xmlns:a16="http://schemas.microsoft.com/office/drawing/2014/main" id="{A720504F-6D81-4E99-874F-222EF454990E}"/>
              </a:ext>
            </a:extLst>
          </p:cNvPr>
          <p:cNvSpPr>
            <a:spLocks/>
          </p:cNvSpPr>
          <p:nvPr/>
        </p:nvSpPr>
        <p:spPr bwMode="auto">
          <a:xfrm>
            <a:off x="7267575" y="4468813"/>
            <a:ext cx="234950" cy="533400"/>
          </a:xfrm>
          <a:custGeom>
            <a:avLst/>
            <a:gdLst>
              <a:gd name="T0" fmla="*/ 234950 w 148"/>
              <a:gd name="T1" fmla="*/ 0 h 336"/>
              <a:gd name="T2" fmla="*/ 114300 w 148"/>
              <a:gd name="T3" fmla="*/ 330200 h 336"/>
              <a:gd name="T4" fmla="*/ 0 w 148"/>
              <a:gd name="T5" fmla="*/ 533400 h 336"/>
              <a:gd name="T6" fmla="*/ 0 60000 65536"/>
              <a:gd name="T7" fmla="*/ 0 60000 65536"/>
              <a:gd name="T8" fmla="*/ 0 60000 65536"/>
              <a:gd name="T9" fmla="*/ 0 w 148"/>
              <a:gd name="T10" fmla="*/ 0 h 336"/>
              <a:gd name="T11" fmla="*/ 148 w 148"/>
              <a:gd name="T12" fmla="*/ 336 h 336"/>
            </a:gdLst>
            <a:ahLst/>
            <a:cxnLst>
              <a:cxn ang="T6">
                <a:pos x="T0" y="T1"/>
              </a:cxn>
              <a:cxn ang="T7">
                <a:pos x="T2" y="T3"/>
              </a:cxn>
              <a:cxn ang="T8">
                <a:pos x="T4" y="T5"/>
              </a:cxn>
            </a:cxnLst>
            <a:rect l="T9" t="T10" r="T11" b="T12"/>
            <a:pathLst>
              <a:path w="148" h="336">
                <a:moveTo>
                  <a:pt x="148" y="0"/>
                </a:moveTo>
                <a:lnTo>
                  <a:pt x="72" y="208"/>
                </a:lnTo>
                <a:lnTo>
                  <a:pt x="0" y="336"/>
                </a:lnTo>
              </a:path>
            </a:pathLst>
          </a:custGeom>
          <a:noFill/>
          <a:ln w="19050" cap="flat" cmpd="sng">
            <a:solidFill>
              <a:srgbClr val="000066"/>
            </a:solidFill>
            <a:prstDash val="dash"/>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4" name="Line 24">
            <a:extLst>
              <a:ext uri="{FF2B5EF4-FFF2-40B4-BE49-F238E27FC236}">
                <a16:creationId xmlns:a16="http://schemas.microsoft.com/office/drawing/2014/main" id="{654B9B6F-2770-4573-8AC5-F9295EBECFBE}"/>
              </a:ext>
            </a:extLst>
          </p:cNvPr>
          <p:cNvSpPr>
            <a:spLocks noChangeShapeType="1"/>
          </p:cNvSpPr>
          <p:nvPr/>
        </p:nvSpPr>
        <p:spPr bwMode="auto">
          <a:xfrm>
            <a:off x="2327275" y="524033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5" name="Line 24">
            <a:extLst>
              <a:ext uri="{FF2B5EF4-FFF2-40B4-BE49-F238E27FC236}">
                <a16:creationId xmlns:a16="http://schemas.microsoft.com/office/drawing/2014/main" id="{2FC83209-0F32-4E49-9F36-D253A155F003}"/>
              </a:ext>
            </a:extLst>
          </p:cNvPr>
          <p:cNvSpPr>
            <a:spLocks noChangeShapeType="1"/>
          </p:cNvSpPr>
          <p:nvPr/>
        </p:nvSpPr>
        <p:spPr bwMode="auto">
          <a:xfrm>
            <a:off x="995680" y="471836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6" name="Line 24">
            <a:extLst>
              <a:ext uri="{FF2B5EF4-FFF2-40B4-BE49-F238E27FC236}">
                <a16:creationId xmlns:a16="http://schemas.microsoft.com/office/drawing/2014/main" id="{A3535872-9E0A-4E95-AE4A-10F705FFC275}"/>
              </a:ext>
            </a:extLst>
          </p:cNvPr>
          <p:cNvSpPr>
            <a:spLocks noChangeShapeType="1"/>
          </p:cNvSpPr>
          <p:nvPr/>
        </p:nvSpPr>
        <p:spPr bwMode="auto">
          <a:xfrm>
            <a:off x="1157605" y="499459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7" name="Line 24">
            <a:extLst>
              <a:ext uri="{FF2B5EF4-FFF2-40B4-BE49-F238E27FC236}">
                <a16:creationId xmlns:a16="http://schemas.microsoft.com/office/drawing/2014/main" id="{D1DC7B0E-7775-423E-A1D7-796E8FF4DDC2}"/>
              </a:ext>
            </a:extLst>
          </p:cNvPr>
          <p:cNvSpPr>
            <a:spLocks noChangeShapeType="1"/>
          </p:cNvSpPr>
          <p:nvPr/>
        </p:nvSpPr>
        <p:spPr bwMode="auto">
          <a:xfrm>
            <a:off x="1984375" y="51546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8" name="Line 24">
            <a:extLst>
              <a:ext uri="{FF2B5EF4-FFF2-40B4-BE49-F238E27FC236}">
                <a16:creationId xmlns:a16="http://schemas.microsoft.com/office/drawing/2014/main" id="{2367A0F5-798C-448E-AF39-D86EB09C8B8C}"/>
              </a:ext>
            </a:extLst>
          </p:cNvPr>
          <p:cNvSpPr>
            <a:spLocks noChangeShapeType="1"/>
          </p:cNvSpPr>
          <p:nvPr/>
        </p:nvSpPr>
        <p:spPr bwMode="auto">
          <a:xfrm>
            <a:off x="2613025" y="540226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9" name="Line 24">
            <a:extLst>
              <a:ext uri="{FF2B5EF4-FFF2-40B4-BE49-F238E27FC236}">
                <a16:creationId xmlns:a16="http://schemas.microsoft.com/office/drawing/2014/main" id="{CD0316F6-5ABC-4E19-A104-3E245EA36BBC}"/>
              </a:ext>
            </a:extLst>
          </p:cNvPr>
          <p:cNvSpPr>
            <a:spLocks noChangeShapeType="1"/>
          </p:cNvSpPr>
          <p:nvPr/>
        </p:nvSpPr>
        <p:spPr bwMode="auto">
          <a:xfrm>
            <a:off x="795655" y="481361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80" name="Freeform 8">
            <a:extLst>
              <a:ext uri="{FF2B5EF4-FFF2-40B4-BE49-F238E27FC236}">
                <a16:creationId xmlns:a16="http://schemas.microsoft.com/office/drawing/2014/main" id="{CE1DCB35-56ED-4FA0-8470-6CC4170E8CDB}"/>
              </a:ext>
            </a:extLst>
          </p:cNvPr>
          <p:cNvSpPr>
            <a:spLocks/>
          </p:cNvSpPr>
          <p:nvPr/>
        </p:nvSpPr>
        <p:spPr bwMode="auto">
          <a:xfrm>
            <a:off x="3165475" y="1998663"/>
            <a:ext cx="793750" cy="812800"/>
          </a:xfrm>
          <a:custGeom>
            <a:avLst/>
            <a:gdLst>
              <a:gd name="T0" fmla="*/ 793750 w 618"/>
              <a:gd name="T1" fmla="*/ 0 h 618"/>
              <a:gd name="T2" fmla="*/ 535589 w 618"/>
              <a:gd name="T3" fmla="*/ 131521 h 618"/>
              <a:gd name="T4" fmla="*/ 328803 w 618"/>
              <a:gd name="T5" fmla="*/ 385357 h 618"/>
              <a:gd name="T6" fmla="*/ 160548 w 618"/>
              <a:gd name="T7" fmla="*/ 648399 h 618"/>
              <a:gd name="T8" fmla="*/ 0 w 618"/>
              <a:gd name="T9" fmla="*/ 812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1" name="Freeform 9">
            <a:extLst>
              <a:ext uri="{FF2B5EF4-FFF2-40B4-BE49-F238E27FC236}">
                <a16:creationId xmlns:a16="http://schemas.microsoft.com/office/drawing/2014/main" id="{67164A63-736C-4EEB-99F0-C5FD5A05ED4C}"/>
              </a:ext>
            </a:extLst>
          </p:cNvPr>
          <p:cNvSpPr>
            <a:spLocks/>
          </p:cNvSpPr>
          <p:nvPr/>
        </p:nvSpPr>
        <p:spPr bwMode="auto">
          <a:xfrm>
            <a:off x="3594100" y="22971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2" name="Freeform 10">
            <a:extLst>
              <a:ext uri="{FF2B5EF4-FFF2-40B4-BE49-F238E27FC236}">
                <a16:creationId xmlns:a16="http://schemas.microsoft.com/office/drawing/2014/main" id="{179207BD-C803-4A2D-B3FC-0F134D816B6C}"/>
              </a:ext>
            </a:extLst>
          </p:cNvPr>
          <p:cNvSpPr>
            <a:spLocks/>
          </p:cNvSpPr>
          <p:nvPr/>
        </p:nvSpPr>
        <p:spPr bwMode="auto">
          <a:xfrm>
            <a:off x="2060575" y="1763713"/>
            <a:ext cx="652463" cy="685800"/>
          </a:xfrm>
          <a:custGeom>
            <a:avLst/>
            <a:gdLst>
              <a:gd name="T0" fmla="*/ 652463 w 618"/>
              <a:gd name="T1" fmla="*/ 0 h 618"/>
              <a:gd name="T2" fmla="*/ 440254 w 618"/>
              <a:gd name="T3" fmla="*/ 110971 h 618"/>
              <a:gd name="T4" fmla="*/ 270276 w 618"/>
              <a:gd name="T5" fmla="*/ 325145 h 618"/>
              <a:gd name="T6" fmla="*/ 131971 w 618"/>
              <a:gd name="T7" fmla="*/ 547086 h 618"/>
              <a:gd name="T8" fmla="*/ 0 w 618"/>
              <a:gd name="T9" fmla="*/ 685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3" name="Freeform 11">
            <a:extLst>
              <a:ext uri="{FF2B5EF4-FFF2-40B4-BE49-F238E27FC236}">
                <a16:creationId xmlns:a16="http://schemas.microsoft.com/office/drawing/2014/main" id="{ED603A2D-0365-40C0-B5DA-62FE27D6855E}"/>
              </a:ext>
            </a:extLst>
          </p:cNvPr>
          <p:cNvSpPr>
            <a:spLocks/>
          </p:cNvSpPr>
          <p:nvPr/>
        </p:nvSpPr>
        <p:spPr bwMode="auto">
          <a:xfrm>
            <a:off x="3136900" y="18399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4" name="Freeform 25">
            <a:extLst>
              <a:ext uri="{FF2B5EF4-FFF2-40B4-BE49-F238E27FC236}">
                <a16:creationId xmlns:a16="http://schemas.microsoft.com/office/drawing/2014/main" id="{D4DBD41B-FF1A-4388-B866-FDDEBBF9E092}"/>
              </a:ext>
            </a:extLst>
          </p:cNvPr>
          <p:cNvSpPr>
            <a:spLocks/>
          </p:cNvSpPr>
          <p:nvPr/>
        </p:nvSpPr>
        <p:spPr bwMode="auto">
          <a:xfrm>
            <a:off x="2384425" y="2154238"/>
            <a:ext cx="285750" cy="428625"/>
          </a:xfrm>
          <a:custGeom>
            <a:avLst/>
            <a:gdLst>
              <a:gd name="T0" fmla="*/ 285750 w 618"/>
              <a:gd name="T1" fmla="*/ 0 h 618"/>
              <a:gd name="T2" fmla="*/ 192812 w 618"/>
              <a:gd name="T3" fmla="*/ 69357 h 618"/>
              <a:gd name="T4" fmla="*/ 118369 w 618"/>
              <a:gd name="T5" fmla="*/ 203215 h 618"/>
              <a:gd name="T6" fmla="*/ 57797 w 618"/>
              <a:gd name="T7" fmla="*/ 341929 h 618"/>
              <a:gd name="T8" fmla="*/ 0 w 618"/>
              <a:gd name="T9" fmla="*/ 42862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5" name="Freeform 26">
            <a:extLst>
              <a:ext uri="{FF2B5EF4-FFF2-40B4-BE49-F238E27FC236}">
                <a16:creationId xmlns:a16="http://schemas.microsoft.com/office/drawing/2014/main" id="{27057754-0ED7-4DD2-B558-C5E05283B7E6}"/>
              </a:ext>
            </a:extLst>
          </p:cNvPr>
          <p:cNvSpPr>
            <a:spLocks/>
          </p:cNvSpPr>
          <p:nvPr/>
        </p:nvSpPr>
        <p:spPr bwMode="auto">
          <a:xfrm>
            <a:off x="2755900" y="16875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6" name="Freeform 27">
            <a:extLst>
              <a:ext uri="{FF2B5EF4-FFF2-40B4-BE49-F238E27FC236}">
                <a16:creationId xmlns:a16="http://schemas.microsoft.com/office/drawing/2014/main" id="{09E59E68-6C18-4086-906B-9B5F2435DED2}"/>
              </a:ext>
            </a:extLst>
          </p:cNvPr>
          <p:cNvSpPr>
            <a:spLocks/>
          </p:cNvSpPr>
          <p:nvPr/>
        </p:nvSpPr>
        <p:spPr bwMode="auto">
          <a:xfrm>
            <a:off x="3470275" y="23256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7" name="Freeform 28">
            <a:extLst>
              <a:ext uri="{FF2B5EF4-FFF2-40B4-BE49-F238E27FC236}">
                <a16:creationId xmlns:a16="http://schemas.microsoft.com/office/drawing/2014/main" id="{454C6F7F-CF75-4995-8F9C-584EF5252EA6}"/>
              </a:ext>
            </a:extLst>
          </p:cNvPr>
          <p:cNvSpPr>
            <a:spLocks/>
          </p:cNvSpPr>
          <p:nvPr/>
        </p:nvSpPr>
        <p:spPr bwMode="auto">
          <a:xfrm>
            <a:off x="1812925" y="176371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8" name="Freeform 27">
            <a:extLst>
              <a:ext uri="{FF2B5EF4-FFF2-40B4-BE49-F238E27FC236}">
                <a16:creationId xmlns:a16="http://schemas.microsoft.com/office/drawing/2014/main" id="{44AC8B58-2C34-4773-95B8-B495CE924B69}"/>
              </a:ext>
            </a:extLst>
          </p:cNvPr>
          <p:cNvSpPr>
            <a:spLocks/>
          </p:cNvSpPr>
          <p:nvPr/>
        </p:nvSpPr>
        <p:spPr bwMode="auto">
          <a:xfrm>
            <a:off x="4203700" y="25542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9" name="Freeform 42">
            <a:extLst>
              <a:ext uri="{FF2B5EF4-FFF2-40B4-BE49-F238E27FC236}">
                <a16:creationId xmlns:a16="http://schemas.microsoft.com/office/drawing/2014/main" id="{69881CC6-DE1A-404A-99D8-F17796002456}"/>
              </a:ext>
            </a:extLst>
          </p:cNvPr>
          <p:cNvSpPr>
            <a:spLocks/>
          </p:cNvSpPr>
          <p:nvPr/>
        </p:nvSpPr>
        <p:spPr bwMode="auto">
          <a:xfrm>
            <a:off x="2374900" y="301148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90" name="Freeform 42">
            <a:extLst>
              <a:ext uri="{FF2B5EF4-FFF2-40B4-BE49-F238E27FC236}">
                <a16:creationId xmlns:a16="http://schemas.microsoft.com/office/drawing/2014/main" id="{89FB8C91-812D-4FA6-A179-726E9EFC3A91}"/>
              </a:ext>
            </a:extLst>
          </p:cNvPr>
          <p:cNvSpPr>
            <a:spLocks/>
          </p:cNvSpPr>
          <p:nvPr/>
        </p:nvSpPr>
        <p:spPr bwMode="auto">
          <a:xfrm>
            <a:off x="3308350" y="339248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91" name="Freeform 42">
            <a:extLst>
              <a:ext uri="{FF2B5EF4-FFF2-40B4-BE49-F238E27FC236}">
                <a16:creationId xmlns:a16="http://schemas.microsoft.com/office/drawing/2014/main" id="{246FDF20-8E76-48AE-9F88-F4C75F79E5DF}"/>
              </a:ext>
            </a:extLst>
          </p:cNvPr>
          <p:cNvSpPr>
            <a:spLocks/>
          </p:cNvSpPr>
          <p:nvPr/>
        </p:nvSpPr>
        <p:spPr bwMode="auto">
          <a:xfrm>
            <a:off x="4422775" y="3859213"/>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92" name="Freeform 42">
            <a:extLst>
              <a:ext uri="{FF2B5EF4-FFF2-40B4-BE49-F238E27FC236}">
                <a16:creationId xmlns:a16="http://schemas.microsoft.com/office/drawing/2014/main" id="{3F78991B-336F-4669-AE42-CBF44F9A8020}"/>
              </a:ext>
            </a:extLst>
          </p:cNvPr>
          <p:cNvSpPr>
            <a:spLocks/>
          </p:cNvSpPr>
          <p:nvPr/>
        </p:nvSpPr>
        <p:spPr bwMode="auto">
          <a:xfrm>
            <a:off x="5461000" y="432593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93" name="Freeform 42">
            <a:extLst>
              <a:ext uri="{FF2B5EF4-FFF2-40B4-BE49-F238E27FC236}">
                <a16:creationId xmlns:a16="http://schemas.microsoft.com/office/drawing/2014/main" id="{A59C2CF5-E81D-4505-9D20-B8261B6AD114}"/>
              </a:ext>
            </a:extLst>
          </p:cNvPr>
          <p:cNvSpPr>
            <a:spLocks/>
          </p:cNvSpPr>
          <p:nvPr/>
        </p:nvSpPr>
        <p:spPr bwMode="auto">
          <a:xfrm>
            <a:off x="6661150" y="4849813"/>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94" name="Freeform 39">
            <a:extLst>
              <a:ext uri="{FF2B5EF4-FFF2-40B4-BE49-F238E27FC236}">
                <a16:creationId xmlns:a16="http://schemas.microsoft.com/office/drawing/2014/main" id="{7299CBFA-81FC-4A78-9454-02D5479C7FA1}"/>
              </a:ext>
            </a:extLst>
          </p:cNvPr>
          <p:cNvSpPr>
            <a:spLocks/>
          </p:cNvSpPr>
          <p:nvPr/>
        </p:nvSpPr>
        <p:spPr bwMode="auto">
          <a:xfrm>
            <a:off x="3184525" y="474503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95" name="Freeform 39">
            <a:extLst>
              <a:ext uri="{FF2B5EF4-FFF2-40B4-BE49-F238E27FC236}">
                <a16:creationId xmlns:a16="http://schemas.microsoft.com/office/drawing/2014/main" id="{F344DEA5-8106-4417-8404-96AD1E592E52}"/>
              </a:ext>
            </a:extLst>
          </p:cNvPr>
          <p:cNvSpPr>
            <a:spLocks/>
          </p:cNvSpPr>
          <p:nvPr/>
        </p:nvSpPr>
        <p:spPr bwMode="auto">
          <a:xfrm>
            <a:off x="2746375" y="396398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96" name="Freeform 39">
            <a:extLst>
              <a:ext uri="{FF2B5EF4-FFF2-40B4-BE49-F238E27FC236}">
                <a16:creationId xmlns:a16="http://schemas.microsoft.com/office/drawing/2014/main" id="{E92C205A-232F-4017-813D-59A558168BA9}"/>
              </a:ext>
            </a:extLst>
          </p:cNvPr>
          <p:cNvSpPr>
            <a:spLocks/>
          </p:cNvSpPr>
          <p:nvPr/>
        </p:nvSpPr>
        <p:spPr bwMode="auto">
          <a:xfrm>
            <a:off x="1260475" y="324961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97" name="Freeform 39">
            <a:extLst>
              <a:ext uri="{FF2B5EF4-FFF2-40B4-BE49-F238E27FC236}">
                <a16:creationId xmlns:a16="http://schemas.microsoft.com/office/drawing/2014/main" id="{6FF69D4B-EE64-4DFE-89AE-0983572FAFE8}"/>
              </a:ext>
            </a:extLst>
          </p:cNvPr>
          <p:cNvSpPr>
            <a:spLocks/>
          </p:cNvSpPr>
          <p:nvPr/>
        </p:nvSpPr>
        <p:spPr bwMode="auto">
          <a:xfrm>
            <a:off x="6165850" y="574516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98" name="Freeform 28">
            <a:extLst>
              <a:ext uri="{FF2B5EF4-FFF2-40B4-BE49-F238E27FC236}">
                <a16:creationId xmlns:a16="http://schemas.microsoft.com/office/drawing/2014/main" id="{AE46721A-4871-423D-9B4E-A51E6B76EF00}"/>
              </a:ext>
            </a:extLst>
          </p:cNvPr>
          <p:cNvSpPr>
            <a:spLocks/>
          </p:cNvSpPr>
          <p:nvPr/>
        </p:nvSpPr>
        <p:spPr bwMode="auto">
          <a:xfrm>
            <a:off x="1298575" y="1582738"/>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99" name="Freeform 28">
            <a:extLst>
              <a:ext uri="{FF2B5EF4-FFF2-40B4-BE49-F238E27FC236}">
                <a16:creationId xmlns:a16="http://schemas.microsoft.com/office/drawing/2014/main" id="{FDC60710-37AA-4B0E-BEC3-994EB116435E}"/>
              </a:ext>
            </a:extLst>
          </p:cNvPr>
          <p:cNvSpPr>
            <a:spLocks/>
          </p:cNvSpPr>
          <p:nvPr/>
        </p:nvSpPr>
        <p:spPr bwMode="auto">
          <a:xfrm>
            <a:off x="941387" y="2916238"/>
            <a:ext cx="409576" cy="571500"/>
          </a:xfrm>
          <a:custGeom>
            <a:avLst/>
            <a:gdLst>
              <a:gd name="T0" fmla="*/ 409576 w 618"/>
              <a:gd name="T1" fmla="*/ 0 h 618"/>
              <a:gd name="T2" fmla="*/ 276364 w 618"/>
              <a:gd name="T3" fmla="*/ 92476 h 618"/>
              <a:gd name="T4" fmla="*/ 169663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pic>
        <p:nvPicPr>
          <p:cNvPr id="200" name="Picture 3">
            <a:extLst>
              <a:ext uri="{FF2B5EF4-FFF2-40B4-BE49-F238E27FC236}">
                <a16:creationId xmlns:a16="http://schemas.microsoft.com/office/drawing/2014/main" id="{B5DFC54A-F841-44FF-8177-90EB381A8790}"/>
              </a:ext>
            </a:extLst>
          </p:cNvPr>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rot="1388029" flipH="1">
            <a:off x="314324" y="1938337"/>
            <a:ext cx="827088" cy="484187"/>
          </a:xfrm>
          <a:prstGeom prst="rect">
            <a:avLst/>
          </a:prstGeom>
          <a:noFill/>
          <a:ln w="9525">
            <a:noFill/>
            <a:miter lim="800000"/>
            <a:headEnd/>
            <a:tailEnd/>
          </a:ln>
        </p:spPr>
      </p:pic>
      <p:cxnSp>
        <p:nvCxnSpPr>
          <p:cNvPr id="201" name="Straight Connector 232">
            <a:extLst>
              <a:ext uri="{FF2B5EF4-FFF2-40B4-BE49-F238E27FC236}">
                <a16:creationId xmlns:a16="http://schemas.microsoft.com/office/drawing/2014/main" id="{8B1247BC-C2FB-4D45-AB32-17C295B37A01}"/>
              </a:ext>
            </a:extLst>
          </p:cNvPr>
          <p:cNvCxnSpPr>
            <a:cxnSpLocks noChangeShapeType="1"/>
          </p:cNvCxnSpPr>
          <p:nvPr/>
        </p:nvCxnSpPr>
        <p:spPr bwMode="auto">
          <a:xfrm flipV="1">
            <a:off x="2092960" y="2975293"/>
            <a:ext cx="88900" cy="195262"/>
          </a:xfrm>
          <a:prstGeom prst="line">
            <a:avLst/>
          </a:prstGeom>
          <a:noFill/>
          <a:ln w="171450" algn="ctr">
            <a:solidFill>
              <a:schemeClr val="tx1"/>
            </a:solidFill>
            <a:round/>
            <a:headEnd/>
            <a:tailEnd/>
          </a:ln>
        </p:spPr>
      </p:cxnSp>
      <p:sp>
        <p:nvSpPr>
          <p:cNvPr id="202" name="Oval 233">
            <a:extLst>
              <a:ext uri="{FF2B5EF4-FFF2-40B4-BE49-F238E27FC236}">
                <a16:creationId xmlns:a16="http://schemas.microsoft.com/office/drawing/2014/main" id="{9C8EFA64-C465-4C85-893B-A27790A77CAD}"/>
              </a:ext>
            </a:extLst>
          </p:cNvPr>
          <p:cNvSpPr>
            <a:spLocks noChangeArrowheads="1"/>
          </p:cNvSpPr>
          <p:nvPr/>
        </p:nvSpPr>
        <p:spPr bwMode="auto">
          <a:xfrm>
            <a:off x="2013585" y="3089593"/>
            <a:ext cx="171450" cy="161925"/>
          </a:xfrm>
          <a:prstGeom prst="ellipse">
            <a:avLst/>
          </a:prstGeom>
          <a:solidFill>
            <a:srgbClr val="FFFF00"/>
          </a:solidFill>
          <a:ln w="12700" algn="ctr">
            <a:solidFill>
              <a:schemeClr val="tx1"/>
            </a:solidFill>
            <a:round/>
            <a:headEnd/>
            <a:tailEnd/>
          </a:ln>
        </p:spPr>
        <p:txBody>
          <a:bodyPr wrap="none"/>
          <a:lstStyle/>
          <a:p>
            <a:endParaRPr lang="en-US" sz="3200" b="0" dirty="0">
              <a:solidFill>
                <a:srgbClr val="000000"/>
              </a:solidFill>
              <a:latin typeface="Calibri" panose="020F0502020204030204" pitchFamily="34" charset="0"/>
            </a:endParaRPr>
          </a:p>
        </p:txBody>
      </p:sp>
      <p:cxnSp>
        <p:nvCxnSpPr>
          <p:cNvPr id="203" name="Straight Connector 234">
            <a:extLst>
              <a:ext uri="{FF2B5EF4-FFF2-40B4-BE49-F238E27FC236}">
                <a16:creationId xmlns:a16="http://schemas.microsoft.com/office/drawing/2014/main" id="{F90D78DE-073B-49B8-A36B-4E42F42CD77A}"/>
              </a:ext>
            </a:extLst>
          </p:cNvPr>
          <p:cNvCxnSpPr>
            <a:cxnSpLocks noChangeShapeType="1"/>
          </p:cNvCxnSpPr>
          <p:nvPr/>
        </p:nvCxnSpPr>
        <p:spPr bwMode="auto">
          <a:xfrm flipV="1">
            <a:off x="4473720" y="4010170"/>
            <a:ext cx="88900" cy="195262"/>
          </a:xfrm>
          <a:prstGeom prst="line">
            <a:avLst/>
          </a:prstGeom>
          <a:noFill/>
          <a:ln w="171450" algn="ctr">
            <a:solidFill>
              <a:schemeClr val="tx1"/>
            </a:solidFill>
            <a:round/>
            <a:headEnd/>
            <a:tailEnd/>
          </a:ln>
        </p:spPr>
      </p:cxnSp>
      <p:sp>
        <p:nvSpPr>
          <p:cNvPr id="204" name="Oval 235">
            <a:extLst>
              <a:ext uri="{FF2B5EF4-FFF2-40B4-BE49-F238E27FC236}">
                <a16:creationId xmlns:a16="http://schemas.microsoft.com/office/drawing/2014/main" id="{24AD0056-9A7C-47DE-9504-DB3C39ABEB97}"/>
              </a:ext>
            </a:extLst>
          </p:cNvPr>
          <p:cNvSpPr>
            <a:spLocks noChangeArrowheads="1"/>
          </p:cNvSpPr>
          <p:nvPr/>
        </p:nvSpPr>
        <p:spPr bwMode="auto">
          <a:xfrm>
            <a:off x="4392757" y="4124470"/>
            <a:ext cx="171450" cy="161925"/>
          </a:xfrm>
          <a:prstGeom prst="ellipse">
            <a:avLst/>
          </a:prstGeom>
          <a:solidFill>
            <a:srgbClr val="FFFF00"/>
          </a:solidFill>
          <a:ln w="12700" algn="ctr">
            <a:solidFill>
              <a:schemeClr val="tx1"/>
            </a:solidFill>
            <a:round/>
            <a:headEnd/>
            <a:tailEnd/>
          </a:ln>
        </p:spPr>
        <p:txBody>
          <a:bodyPr wrap="none"/>
          <a:lstStyle/>
          <a:p>
            <a:endParaRPr lang="en-US" sz="3200" b="0" dirty="0">
              <a:solidFill>
                <a:srgbClr val="000000"/>
              </a:solidFill>
              <a:latin typeface="Calibri" panose="020F0502020204030204" pitchFamily="34" charset="0"/>
            </a:endParaRPr>
          </a:p>
        </p:txBody>
      </p:sp>
      <p:pic>
        <p:nvPicPr>
          <p:cNvPr id="205" name="Picture 3">
            <a:extLst>
              <a:ext uri="{FF2B5EF4-FFF2-40B4-BE49-F238E27FC236}">
                <a16:creationId xmlns:a16="http://schemas.microsoft.com/office/drawing/2014/main" id="{AEB232BF-FA11-40CC-AE49-58E1A2C46A55}"/>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13297" y="1385454"/>
            <a:ext cx="745344" cy="1007225"/>
          </a:xfrm>
          <a:prstGeom prst="rect">
            <a:avLst/>
          </a:prstGeom>
          <a:noFill/>
          <a:ln w="9525">
            <a:noFill/>
            <a:miter lim="800000"/>
            <a:headEnd/>
            <a:tailEnd/>
          </a:ln>
        </p:spPr>
      </p:pic>
      <p:pic>
        <p:nvPicPr>
          <p:cNvPr id="206" name="Picture 7">
            <a:extLst>
              <a:ext uri="{FF2B5EF4-FFF2-40B4-BE49-F238E27FC236}">
                <a16:creationId xmlns:a16="http://schemas.microsoft.com/office/drawing/2014/main" id="{882C5BCD-B256-4294-9462-B45362B9C476}"/>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11730" y="1409700"/>
            <a:ext cx="781050" cy="781050"/>
          </a:xfrm>
          <a:prstGeom prst="rect">
            <a:avLst/>
          </a:prstGeom>
          <a:noFill/>
          <a:ln w="9525">
            <a:noFill/>
            <a:miter lim="800000"/>
            <a:headEnd/>
            <a:tailEnd/>
          </a:ln>
        </p:spPr>
      </p:pic>
      <p:pic>
        <p:nvPicPr>
          <p:cNvPr id="207" name="Picture 3">
            <a:extLst>
              <a:ext uri="{FF2B5EF4-FFF2-40B4-BE49-F238E27FC236}">
                <a16:creationId xmlns:a16="http://schemas.microsoft.com/office/drawing/2014/main" id="{455B7A11-53D6-4313-BA13-C5D683652084}"/>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78217" y="1431174"/>
            <a:ext cx="745344" cy="1007225"/>
          </a:xfrm>
          <a:prstGeom prst="rect">
            <a:avLst/>
          </a:prstGeom>
          <a:noFill/>
          <a:ln w="9525">
            <a:noFill/>
            <a:miter lim="800000"/>
            <a:headEnd/>
            <a:tailEnd/>
          </a:ln>
        </p:spPr>
      </p:pic>
      <p:pic>
        <p:nvPicPr>
          <p:cNvPr id="209" name="Picture 7">
            <a:extLst>
              <a:ext uri="{FF2B5EF4-FFF2-40B4-BE49-F238E27FC236}">
                <a16:creationId xmlns:a16="http://schemas.microsoft.com/office/drawing/2014/main" id="{4A7FFF97-0606-4DEB-9FF6-DF66ACA3046B}"/>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9590" y="1158240"/>
            <a:ext cx="781050" cy="781050"/>
          </a:xfrm>
          <a:prstGeom prst="rect">
            <a:avLst/>
          </a:prstGeom>
          <a:noFill/>
          <a:ln w="9525">
            <a:noFill/>
            <a:miter lim="800000"/>
            <a:headEnd/>
            <a:tailEnd/>
          </a:ln>
        </p:spPr>
      </p:pic>
      <p:pic>
        <p:nvPicPr>
          <p:cNvPr id="210" name="Picture 7">
            <a:extLst>
              <a:ext uri="{FF2B5EF4-FFF2-40B4-BE49-F238E27FC236}">
                <a16:creationId xmlns:a16="http://schemas.microsoft.com/office/drawing/2014/main" id="{BDE6AC86-4B18-4C73-8F9F-8B4D46365D07}"/>
              </a:ext>
            </a:extLst>
          </p:cNvPr>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83030" y="3870960"/>
            <a:ext cx="1017270" cy="1017270"/>
          </a:xfrm>
          <a:prstGeom prst="rect">
            <a:avLst/>
          </a:prstGeom>
          <a:noFill/>
          <a:ln w="9525">
            <a:noFill/>
            <a:miter lim="800000"/>
            <a:headEnd/>
            <a:tailEnd/>
          </a:ln>
        </p:spPr>
      </p:pic>
      <p:pic>
        <p:nvPicPr>
          <p:cNvPr id="211" name="Picture 7">
            <a:extLst>
              <a:ext uri="{FF2B5EF4-FFF2-40B4-BE49-F238E27FC236}">
                <a16:creationId xmlns:a16="http://schemas.microsoft.com/office/drawing/2014/main" id="{E4BD5787-BA8A-4B84-91E9-C647525E62BA}"/>
              </a:ext>
            </a:extLst>
          </p:cNvPr>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3830" y="784860"/>
            <a:ext cx="521970" cy="521970"/>
          </a:xfrm>
          <a:prstGeom prst="rect">
            <a:avLst/>
          </a:prstGeom>
          <a:noFill/>
          <a:ln w="9525">
            <a:noFill/>
            <a:miter lim="800000"/>
            <a:headEnd/>
            <a:tailEnd/>
          </a:ln>
        </p:spPr>
      </p:pic>
      <p:pic>
        <p:nvPicPr>
          <p:cNvPr id="213" name="Picture 7">
            <a:extLst>
              <a:ext uri="{FF2B5EF4-FFF2-40B4-BE49-F238E27FC236}">
                <a16:creationId xmlns:a16="http://schemas.microsoft.com/office/drawing/2014/main" id="{202D8382-FF63-4B40-91F2-D134BF0AE462}"/>
              </a:ext>
            </a:extLst>
          </p:cNvPr>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6010" y="4991100"/>
            <a:ext cx="590550" cy="590550"/>
          </a:xfrm>
          <a:prstGeom prst="rect">
            <a:avLst/>
          </a:prstGeom>
          <a:noFill/>
          <a:ln w="9525">
            <a:noFill/>
            <a:miter lim="800000"/>
            <a:headEnd/>
            <a:tailEnd/>
          </a:ln>
        </p:spPr>
      </p:pic>
      <p:pic>
        <p:nvPicPr>
          <p:cNvPr id="214" name="Picture 3">
            <a:extLst>
              <a:ext uri="{FF2B5EF4-FFF2-40B4-BE49-F238E27FC236}">
                <a16:creationId xmlns:a16="http://schemas.microsoft.com/office/drawing/2014/main" id="{3B8985B3-EC68-4339-BAB8-266466E598A6}"/>
              </a:ext>
            </a:extLst>
          </p:cNvPr>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07857" y="1981200"/>
            <a:ext cx="432923" cy="723899"/>
          </a:xfrm>
          <a:prstGeom prst="rect">
            <a:avLst/>
          </a:prstGeom>
          <a:noFill/>
          <a:ln w="9525">
            <a:noFill/>
            <a:miter lim="800000"/>
            <a:headEnd/>
            <a:tailEnd/>
          </a:ln>
        </p:spPr>
      </p:pic>
      <p:pic>
        <p:nvPicPr>
          <p:cNvPr id="215" name="Picture 3">
            <a:extLst>
              <a:ext uri="{FF2B5EF4-FFF2-40B4-BE49-F238E27FC236}">
                <a16:creationId xmlns:a16="http://schemas.microsoft.com/office/drawing/2014/main" id="{3B7ABD63-9E8C-4050-9A29-389DECD9DF65}"/>
              </a:ext>
            </a:extLst>
          </p:cNvPr>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67977" y="3314700"/>
            <a:ext cx="569636" cy="952499"/>
          </a:xfrm>
          <a:prstGeom prst="rect">
            <a:avLst/>
          </a:prstGeom>
          <a:noFill/>
          <a:ln w="9525">
            <a:noFill/>
            <a:miter lim="800000"/>
            <a:headEnd/>
            <a:tailEnd/>
          </a:ln>
        </p:spPr>
      </p:pic>
      <p:pic>
        <p:nvPicPr>
          <p:cNvPr id="216" name="Picture 7">
            <a:extLst>
              <a:ext uri="{FF2B5EF4-FFF2-40B4-BE49-F238E27FC236}">
                <a16:creationId xmlns:a16="http://schemas.microsoft.com/office/drawing/2014/main" id="{B55DF9DC-00E6-4127-B0AB-506D201A00D4}"/>
              </a:ext>
            </a:extLst>
          </p:cNvPr>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75910" y="2240280"/>
            <a:ext cx="590550" cy="590550"/>
          </a:xfrm>
          <a:prstGeom prst="rect">
            <a:avLst/>
          </a:prstGeom>
          <a:noFill/>
          <a:ln w="9525">
            <a:noFill/>
            <a:miter lim="800000"/>
            <a:headEnd/>
            <a:tailEnd/>
          </a:ln>
        </p:spPr>
      </p:pic>
      <p:pic>
        <p:nvPicPr>
          <p:cNvPr id="217" name="Picture 3">
            <a:extLst>
              <a:ext uri="{FF2B5EF4-FFF2-40B4-BE49-F238E27FC236}">
                <a16:creationId xmlns:a16="http://schemas.microsoft.com/office/drawing/2014/main" id="{9306158C-C038-4B00-AD54-4B3A218132FC}"/>
              </a:ext>
            </a:extLst>
          </p:cNvPr>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2597035"/>
            <a:ext cx="469044" cy="633846"/>
          </a:xfrm>
          <a:prstGeom prst="rect">
            <a:avLst/>
          </a:prstGeom>
          <a:noFill/>
          <a:ln w="9525">
            <a:noFill/>
            <a:miter lim="800000"/>
            <a:headEnd/>
            <a:tailEnd/>
          </a:ln>
        </p:spPr>
      </p:pic>
      <p:pic>
        <p:nvPicPr>
          <p:cNvPr id="218" name="Picture 3">
            <a:extLst>
              <a:ext uri="{FF2B5EF4-FFF2-40B4-BE49-F238E27FC236}">
                <a16:creationId xmlns:a16="http://schemas.microsoft.com/office/drawing/2014/main" id="{10C065FE-EBE2-449B-964D-08663535F9E7}"/>
              </a:ext>
            </a:extLst>
          </p:cNvPr>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36157" y="2628900"/>
            <a:ext cx="432923" cy="723899"/>
          </a:xfrm>
          <a:prstGeom prst="rect">
            <a:avLst/>
          </a:prstGeom>
          <a:noFill/>
          <a:ln w="9525">
            <a:noFill/>
            <a:miter lim="800000"/>
            <a:headEnd/>
            <a:tailEnd/>
          </a:ln>
        </p:spPr>
      </p:pic>
      <p:pic>
        <p:nvPicPr>
          <p:cNvPr id="219" name="Picture 3">
            <a:extLst>
              <a:ext uri="{FF2B5EF4-FFF2-40B4-BE49-F238E27FC236}">
                <a16:creationId xmlns:a16="http://schemas.microsoft.com/office/drawing/2014/main" id="{B74734AB-7C3A-46E6-AAD1-C4BE5DE68676}"/>
              </a:ext>
            </a:extLst>
          </p:cNvPr>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1040" y="2475115"/>
            <a:ext cx="469044" cy="633846"/>
          </a:xfrm>
          <a:prstGeom prst="rect">
            <a:avLst/>
          </a:prstGeom>
          <a:noFill/>
          <a:ln w="9525">
            <a:noFill/>
            <a:miter lim="800000"/>
            <a:headEnd/>
            <a:tailEnd/>
          </a:ln>
        </p:spPr>
      </p:pic>
      <p:sp>
        <p:nvSpPr>
          <p:cNvPr id="220" name="Line 24">
            <a:extLst>
              <a:ext uri="{FF2B5EF4-FFF2-40B4-BE49-F238E27FC236}">
                <a16:creationId xmlns:a16="http://schemas.microsoft.com/office/drawing/2014/main" id="{9FF6DDAD-A593-42F6-B72A-9A2449EE5378}"/>
              </a:ext>
            </a:extLst>
          </p:cNvPr>
          <p:cNvSpPr>
            <a:spLocks noChangeShapeType="1"/>
          </p:cNvSpPr>
          <p:nvPr/>
        </p:nvSpPr>
        <p:spPr bwMode="auto">
          <a:xfrm>
            <a:off x="1468120" y="487076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221" name="Line 24">
            <a:extLst>
              <a:ext uri="{FF2B5EF4-FFF2-40B4-BE49-F238E27FC236}">
                <a16:creationId xmlns:a16="http://schemas.microsoft.com/office/drawing/2014/main" id="{1CCBA1C5-FD49-4963-94B2-BDBAD6B5AD80}"/>
              </a:ext>
            </a:extLst>
          </p:cNvPr>
          <p:cNvSpPr>
            <a:spLocks noChangeShapeType="1"/>
          </p:cNvSpPr>
          <p:nvPr/>
        </p:nvSpPr>
        <p:spPr bwMode="auto">
          <a:xfrm>
            <a:off x="1630045" y="514699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222" name="Line 24">
            <a:extLst>
              <a:ext uri="{FF2B5EF4-FFF2-40B4-BE49-F238E27FC236}">
                <a16:creationId xmlns:a16="http://schemas.microsoft.com/office/drawing/2014/main" id="{32B1E91F-B970-4ECC-B503-C1C8E3475800}"/>
              </a:ext>
            </a:extLst>
          </p:cNvPr>
          <p:cNvSpPr>
            <a:spLocks noChangeShapeType="1"/>
          </p:cNvSpPr>
          <p:nvPr/>
        </p:nvSpPr>
        <p:spPr bwMode="auto">
          <a:xfrm>
            <a:off x="1268095" y="496601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223" name="Line 24">
            <a:extLst>
              <a:ext uri="{FF2B5EF4-FFF2-40B4-BE49-F238E27FC236}">
                <a16:creationId xmlns:a16="http://schemas.microsoft.com/office/drawing/2014/main" id="{573A42CE-9673-4675-8542-485AF705BDC7}"/>
              </a:ext>
            </a:extLst>
          </p:cNvPr>
          <p:cNvSpPr>
            <a:spLocks noChangeShapeType="1"/>
          </p:cNvSpPr>
          <p:nvPr/>
        </p:nvSpPr>
        <p:spPr bwMode="auto">
          <a:xfrm>
            <a:off x="200025" y="446690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224" name="Line 24">
            <a:extLst>
              <a:ext uri="{FF2B5EF4-FFF2-40B4-BE49-F238E27FC236}">
                <a16:creationId xmlns:a16="http://schemas.microsoft.com/office/drawing/2014/main" id="{FD47D21A-A3DF-4464-828A-0FAC70BAD6E1}"/>
              </a:ext>
            </a:extLst>
          </p:cNvPr>
          <p:cNvSpPr>
            <a:spLocks noChangeShapeType="1"/>
          </p:cNvSpPr>
          <p:nvPr/>
        </p:nvSpPr>
        <p:spPr bwMode="auto">
          <a:xfrm>
            <a:off x="361950" y="474313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225" name="Line 24">
            <a:extLst>
              <a:ext uri="{FF2B5EF4-FFF2-40B4-BE49-F238E27FC236}">
                <a16:creationId xmlns:a16="http://schemas.microsoft.com/office/drawing/2014/main" id="{A31E6F04-CA31-4364-AD26-73C1A7A76936}"/>
              </a:ext>
            </a:extLst>
          </p:cNvPr>
          <p:cNvSpPr>
            <a:spLocks noChangeShapeType="1"/>
          </p:cNvSpPr>
          <p:nvPr/>
        </p:nvSpPr>
        <p:spPr bwMode="auto">
          <a:xfrm>
            <a:off x="0" y="456215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226" name="Freeform 33">
            <a:extLst>
              <a:ext uri="{FF2B5EF4-FFF2-40B4-BE49-F238E27FC236}">
                <a16:creationId xmlns:a16="http://schemas.microsoft.com/office/drawing/2014/main" id="{3517DF3C-65EC-4ADD-8A1B-0288E45132C2}"/>
              </a:ext>
            </a:extLst>
          </p:cNvPr>
          <p:cNvSpPr>
            <a:spLocks/>
          </p:cNvSpPr>
          <p:nvPr/>
        </p:nvSpPr>
        <p:spPr bwMode="auto">
          <a:xfrm>
            <a:off x="5419725" y="4687200"/>
            <a:ext cx="837155" cy="1481872"/>
          </a:xfrm>
          <a:custGeom>
            <a:avLst/>
            <a:gdLst>
              <a:gd name="T0" fmla="*/ 26421589 w 10000"/>
              <a:gd name="T1" fmla="*/ 119901547 h 10804"/>
              <a:gd name="T2" fmla="*/ 34841472 w 10000"/>
              <a:gd name="T3" fmla="*/ 98563707 h 10804"/>
              <a:gd name="T4" fmla="*/ 62709550 w 10000"/>
              <a:gd name="T5" fmla="*/ 49788243 h 10804"/>
              <a:gd name="T6" fmla="*/ 76647836 w 10000"/>
              <a:gd name="T7" fmla="*/ 33537369 h 10804"/>
              <a:gd name="T8" fmla="*/ 83612726 w 10000"/>
              <a:gd name="T9" fmla="*/ 9149687 h 10804"/>
              <a:gd name="T10" fmla="*/ 72291544 w 10000"/>
              <a:gd name="T11" fmla="*/ 0 h 10804"/>
              <a:gd name="T12" fmla="*/ 41806363 w 10000"/>
              <a:gd name="T13" fmla="*/ 33537369 h 10804"/>
              <a:gd name="T14" fmla="*/ 20903182 w 10000"/>
              <a:gd name="T15" fmla="*/ 74175929 h 10804"/>
              <a:gd name="T16" fmla="*/ 0 w 10000"/>
              <a:gd name="T17" fmla="*/ 106689091 h 10804"/>
              <a:gd name="T18" fmla="*/ 13938199 w 10000"/>
              <a:gd name="T19" fmla="*/ 122951406 h 10804"/>
              <a:gd name="T20" fmla="*/ 26421589 w 10000"/>
              <a:gd name="T21" fmla="*/ 119901547 h 108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00"/>
              <a:gd name="T34" fmla="*/ 0 h 10804"/>
              <a:gd name="T35" fmla="*/ 10000 w 10000"/>
              <a:gd name="T36" fmla="*/ 10804 h 10804"/>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000 w 10000"/>
              <a:gd name="connsiteY6" fmla="*/ 4350 h 12207"/>
              <a:gd name="connsiteX7" fmla="*/ 2500 w 10000"/>
              <a:gd name="connsiteY7" fmla="*/ 7921 h 12207"/>
              <a:gd name="connsiteX8" fmla="*/ 0 w 10000"/>
              <a:gd name="connsiteY8" fmla="*/ 10778 h 12207"/>
              <a:gd name="connsiteX9" fmla="*/ 1667 w 10000"/>
              <a:gd name="connsiteY9" fmla="*/ 12207 h 12207"/>
              <a:gd name="connsiteX10" fmla="*/ 3160 w 10000"/>
              <a:gd name="connsiteY10" fmla="*/ 11939 h 12207"/>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890 w 10000"/>
              <a:gd name="connsiteY6" fmla="*/ 5509 h 12207"/>
              <a:gd name="connsiteX7" fmla="*/ 2500 w 10000"/>
              <a:gd name="connsiteY7" fmla="*/ 7921 h 12207"/>
              <a:gd name="connsiteX8" fmla="*/ 0 w 10000"/>
              <a:gd name="connsiteY8" fmla="*/ 10778 h 12207"/>
              <a:gd name="connsiteX9" fmla="*/ 1667 w 10000"/>
              <a:gd name="connsiteY9" fmla="*/ 12207 h 12207"/>
              <a:gd name="connsiteX10" fmla="*/ 3160 w 10000"/>
              <a:gd name="connsiteY10" fmla="*/ 11939 h 12207"/>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890 w 10000"/>
              <a:gd name="connsiteY6" fmla="*/ 5509 h 12207"/>
              <a:gd name="connsiteX7" fmla="*/ 4874 w 10000"/>
              <a:gd name="connsiteY7" fmla="*/ 8165 h 12207"/>
              <a:gd name="connsiteX8" fmla="*/ 0 w 10000"/>
              <a:gd name="connsiteY8" fmla="*/ 10778 h 12207"/>
              <a:gd name="connsiteX9" fmla="*/ 1667 w 10000"/>
              <a:gd name="connsiteY9" fmla="*/ 12207 h 12207"/>
              <a:gd name="connsiteX10" fmla="*/ 3160 w 10000"/>
              <a:gd name="connsiteY10" fmla="*/ 11939 h 12207"/>
              <a:gd name="connsiteX0" fmla="*/ 1493 w 8333"/>
              <a:gd name="connsiteY0" fmla="*/ 11939 h 12207"/>
              <a:gd name="connsiteX1" fmla="*/ 2500 w 8333"/>
              <a:gd name="connsiteY1" fmla="*/ 10064 h 12207"/>
              <a:gd name="connsiteX2" fmla="*/ 5833 w 8333"/>
              <a:gd name="connsiteY2" fmla="*/ 5778 h 12207"/>
              <a:gd name="connsiteX3" fmla="*/ 7500 w 8333"/>
              <a:gd name="connsiteY3" fmla="*/ 4350 h 12207"/>
              <a:gd name="connsiteX4" fmla="*/ 8333 w 8333"/>
              <a:gd name="connsiteY4" fmla="*/ 2207 h 12207"/>
              <a:gd name="connsiteX5" fmla="*/ 4234 w 8333"/>
              <a:gd name="connsiteY5" fmla="*/ 0 h 12207"/>
              <a:gd name="connsiteX6" fmla="*/ 4223 w 8333"/>
              <a:gd name="connsiteY6" fmla="*/ 5509 h 12207"/>
              <a:gd name="connsiteX7" fmla="*/ 3207 w 8333"/>
              <a:gd name="connsiteY7" fmla="*/ 8165 h 12207"/>
              <a:gd name="connsiteX8" fmla="*/ 484 w 8333"/>
              <a:gd name="connsiteY8" fmla="*/ 9436 h 12207"/>
              <a:gd name="connsiteX9" fmla="*/ 0 w 8333"/>
              <a:gd name="connsiteY9" fmla="*/ 12207 h 12207"/>
              <a:gd name="connsiteX10" fmla="*/ 1493 w 8333"/>
              <a:gd name="connsiteY10" fmla="*/ 11939 h 12207"/>
              <a:gd name="connsiteX0" fmla="*/ 7667 w 10000"/>
              <a:gd name="connsiteY0" fmla="*/ 8530 h 10000"/>
              <a:gd name="connsiteX1" fmla="*/ 3000 w 10000"/>
              <a:gd name="connsiteY1" fmla="*/ 8244 h 10000"/>
              <a:gd name="connsiteX2" fmla="*/ 7000 w 10000"/>
              <a:gd name="connsiteY2" fmla="*/ 4733 h 10000"/>
              <a:gd name="connsiteX3" fmla="*/ 9000 w 10000"/>
              <a:gd name="connsiteY3" fmla="*/ 3564 h 10000"/>
              <a:gd name="connsiteX4" fmla="*/ 10000 w 10000"/>
              <a:gd name="connsiteY4" fmla="*/ 1808 h 10000"/>
              <a:gd name="connsiteX5" fmla="*/ 5081 w 10000"/>
              <a:gd name="connsiteY5" fmla="*/ 0 h 10000"/>
              <a:gd name="connsiteX6" fmla="*/ 5068 w 10000"/>
              <a:gd name="connsiteY6" fmla="*/ 4513 h 10000"/>
              <a:gd name="connsiteX7" fmla="*/ 3849 w 10000"/>
              <a:gd name="connsiteY7" fmla="*/ 6689 h 10000"/>
              <a:gd name="connsiteX8" fmla="*/ 581 w 10000"/>
              <a:gd name="connsiteY8" fmla="*/ 7730 h 10000"/>
              <a:gd name="connsiteX9" fmla="*/ 0 w 10000"/>
              <a:gd name="connsiteY9" fmla="*/ 10000 h 10000"/>
              <a:gd name="connsiteX10" fmla="*/ 7667 w 10000"/>
              <a:gd name="connsiteY10" fmla="*/ 8530 h 10000"/>
              <a:gd name="connsiteX0" fmla="*/ 7667 w 9000"/>
              <a:gd name="connsiteY0" fmla="*/ 9221 h 10691"/>
              <a:gd name="connsiteX1" fmla="*/ 3000 w 9000"/>
              <a:gd name="connsiteY1" fmla="*/ 8935 h 10691"/>
              <a:gd name="connsiteX2" fmla="*/ 7000 w 9000"/>
              <a:gd name="connsiteY2" fmla="*/ 5424 h 10691"/>
              <a:gd name="connsiteX3" fmla="*/ 9000 w 9000"/>
              <a:gd name="connsiteY3" fmla="*/ 4255 h 10691"/>
              <a:gd name="connsiteX4" fmla="*/ 7062 w 9000"/>
              <a:gd name="connsiteY4" fmla="*/ 0 h 10691"/>
              <a:gd name="connsiteX5" fmla="*/ 5081 w 9000"/>
              <a:gd name="connsiteY5" fmla="*/ 691 h 10691"/>
              <a:gd name="connsiteX6" fmla="*/ 5068 w 9000"/>
              <a:gd name="connsiteY6" fmla="*/ 5204 h 10691"/>
              <a:gd name="connsiteX7" fmla="*/ 3849 w 9000"/>
              <a:gd name="connsiteY7" fmla="*/ 7380 h 10691"/>
              <a:gd name="connsiteX8" fmla="*/ 581 w 9000"/>
              <a:gd name="connsiteY8" fmla="*/ 8421 h 10691"/>
              <a:gd name="connsiteX9" fmla="*/ 0 w 9000"/>
              <a:gd name="connsiteY9" fmla="*/ 10691 h 10691"/>
              <a:gd name="connsiteX10" fmla="*/ 7667 w 9000"/>
              <a:gd name="connsiteY10" fmla="*/ 9221 h 10691"/>
              <a:gd name="connsiteX0" fmla="*/ 8519 w 10053"/>
              <a:gd name="connsiteY0" fmla="*/ 8625 h 10000"/>
              <a:gd name="connsiteX1" fmla="*/ 3333 w 10053"/>
              <a:gd name="connsiteY1" fmla="*/ 8357 h 10000"/>
              <a:gd name="connsiteX2" fmla="*/ 10053 w 10053"/>
              <a:gd name="connsiteY2" fmla="*/ 6242 h 10000"/>
              <a:gd name="connsiteX3" fmla="*/ 10000 w 10053"/>
              <a:gd name="connsiteY3" fmla="*/ 3980 h 10000"/>
              <a:gd name="connsiteX4" fmla="*/ 7847 w 10053"/>
              <a:gd name="connsiteY4" fmla="*/ 0 h 10000"/>
              <a:gd name="connsiteX5" fmla="*/ 5646 w 10053"/>
              <a:gd name="connsiteY5" fmla="*/ 646 h 10000"/>
              <a:gd name="connsiteX6" fmla="*/ 5631 w 10053"/>
              <a:gd name="connsiteY6" fmla="*/ 4868 h 10000"/>
              <a:gd name="connsiteX7" fmla="*/ 4277 w 10053"/>
              <a:gd name="connsiteY7" fmla="*/ 6903 h 10000"/>
              <a:gd name="connsiteX8" fmla="*/ 646 w 10053"/>
              <a:gd name="connsiteY8" fmla="*/ 7877 h 10000"/>
              <a:gd name="connsiteX9" fmla="*/ 0 w 10053"/>
              <a:gd name="connsiteY9" fmla="*/ 10000 h 10000"/>
              <a:gd name="connsiteX10" fmla="*/ 8519 w 10053"/>
              <a:gd name="connsiteY10" fmla="*/ 8625 h 10000"/>
              <a:gd name="connsiteX0" fmla="*/ 8519 w 10053"/>
              <a:gd name="connsiteY0" fmla="*/ 8625 h 10000"/>
              <a:gd name="connsiteX1" fmla="*/ 8855 w 10053"/>
              <a:gd name="connsiteY1" fmla="*/ 7569 h 10000"/>
              <a:gd name="connsiteX2" fmla="*/ 3333 w 10053"/>
              <a:gd name="connsiteY2" fmla="*/ 8357 h 10000"/>
              <a:gd name="connsiteX3" fmla="*/ 10053 w 10053"/>
              <a:gd name="connsiteY3" fmla="*/ 6242 h 10000"/>
              <a:gd name="connsiteX4" fmla="*/ 10000 w 10053"/>
              <a:gd name="connsiteY4" fmla="*/ 3980 h 10000"/>
              <a:gd name="connsiteX5" fmla="*/ 7847 w 10053"/>
              <a:gd name="connsiteY5" fmla="*/ 0 h 10000"/>
              <a:gd name="connsiteX6" fmla="*/ 5646 w 10053"/>
              <a:gd name="connsiteY6" fmla="*/ 646 h 10000"/>
              <a:gd name="connsiteX7" fmla="*/ 5631 w 10053"/>
              <a:gd name="connsiteY7" fmla="*/ 4868 h 10000"/>
              <a:gd name="connsiteX8" fmla="*/ 4277 w 10053"/>
              <a:gd name="connsiteY8" fmla="*/ 6903 h 10000"/>
              <a:gd name="connsiteX9" fmla="*/ 646 w 10053"/>
              <a:gd name="connsiteY9" fmla="*/ 7877 h 10000"/>
              <a:gd name="connsiteX10" fmla="*/ 0 w 10053"/>
              <a:gd name="connsiteY10" fmla="*/ 10000 h 10000"/>
              <a:gd name="connsiteX11" fmla="*/ 8519 w 10053"/>
              <a:gd name="connsiteY11" fmla="*/ 8625 h 10000"/>
              <a:gd name="connsiteX0" fmla="*/ 8519 w 10053"/>
              <a:gd name="connsiteY0" fmla="*/ 8625 h 10000"/>
              <a:gd name="connsiteX1" fmla="*/ 8855 w 10053"/>
              <a:gd name="connsiteY1" fmla="*/ 7569 h 10000"/>
              <a:gd name="connsiteX2" fmla="*/ 10053 w 10053"/>
              <a:gd name="connsiteY2" fmla="*/ 6242 h 10000"/>
              <a:gd name="connsiteX3" fmla="*/ 10000 w 10053"/>
              <a:gd name="connsiteY3" fmla="*/ 3980 h 10000"/>
              <a:gd name="connsiteX4" fmla="*/ 7847 w 10053"/>
              <a:gd name="connsiteY4" fmla="*/ 0 h 10000"/>
              <a:gd name="connsiteX5" fmla="*/ 5646 w 10053"/>
              <a:gd name="connsiteY5" fmla="*/ 646 h 10000"/>
              <a:gd name="connsiteX6" fmla="*/ 5631 w 10053"/>
              <a:gd name="connsiteY6" fmla="*/ 4868 h 10000"/>
              <a:gd name="connsiteX7" fmla="*/ 4277 w 10053"/>
              <a:gd name="connsiteY7" fmla="*/ 6903 h 10000"/>
              <a:gd name="connsiteX8" fmla="*/ 646 w 10053"/>
              <a:gd name="connsiteY8" fmla="*/ 7877 h 10000"/>
              <a:gd name="connsiteX9" fmla="*/ 0 w 10053"/>
              <a:gd name="connsiteY9" fmla="*/ 10000 h 10000"/>
              <a:gd name="connsiteX10" fmla="*/ 8519 w 10053"/>
              <a:gd name="connsiteY10" fmla="*/ 8625 h 10000"/>
              <a:gd name="connsiteX0" fmla="*/ 8088 w 9622"/>
              <a:gd name="connsiteY0" fmla="*/ 8625 h 8625"/>
              <a:gd name="connsiteX1" fmla="*/ 8424 w 9622"/>
              <a:gd name="connsiteY1" fmla="*/ 7569 h 8625"/>
              <a:gd name="connsiteX2" fmla="*/ 9622 w 9622"/>
              <a:gd name="connsiteY2" fmla="*/ 6242 h 8625"/>
              <a:gd name="connsiteX3" fmla="*/ 9569 w 9622"/>
              <a:gd name="connsiteY3" fmla="*/ 3980 h 8625"/>
              <a:gd name="connsiteX4" fmla="*/ 7416 w 9622"/>
              <a:gd name="connsiteY4" fmla="*/ 0 h 8625"/>
              <a:gd name="connsiteX5" fmla="*/ 5215 w 9622"/>
              <a:gd name="connsiteY5" fmla="*/ 646 h 8625"/>
              <a:gd name="connsiteX6" fmla="*/ 5200 w 9622"/>
              <a:gd name="connsiteY6" fmla="*/ 4868 h 8625"/>
              <a:gd name="connsiteX7" fmla="*/ 3846 w 9622"/>
              <a:gd name="connsiteY7" fmla="*/ 6903 h 8625"/>
              <a:gd name="connsiteX8" fmla="*/ 215 w 9622"/>
              <a:gd name="connsiteY8" fmla="*/ 7877 h 8625"/>
              <a:gd name="connsiteX9" fmla="*/ 3031 w 9622"/>
              <a:gd name="connsiteY9" fmla="*/ 8364 h 8625"/>
              <a:gd name="connsiteX10" fmla="*/ 8088 w 9622"/>
              <a:gd name="connsiteY10" fmla="*/ 8625 h 8625"/>
              <a:gd name="connsiteX0" fmla="*/ 7723 w 10000"/>
              <a:gd name="connsiteY0" fmla="*/ 10542 h 10542"/>
              <a:gd name="connsiteX1" fmla="*/ 8755 w 10000"/>
              <a:gd name="connsiteY1" fmla="*/ 8776 h 10542"/>
              <a:gd name="connsiteX2" fmla="*/ 10000 w 10000"/>
              <a:gd name="connsiteY2" fmla="*/ 7237 h 10542"/>
              <a:gd name="connsiteX3" fmla="*/ 9945 w 10000"/>
              <a:gd name="connsiteY3" fmla="*/ 4614 h 10542"/>
              <a:gd name="connsiteX4" fmla="*/ 7707 w 10000"/>
              <a:gd name="connsiteY4" fmla="*/ 0 h 10542"/>
              <a:gd name="connsiteX5" fmla="*/ 5420 w 10000"/>
              <a:gd name="connsiteY5" fmla="*/ 749 h 10542"/>
              <a:gd name="connsiteX6" fmla="*/ 5404 w 10000"/>
              <a:gd name="connsiteY6" fmla="*/ 5644 h 10542"/>
              <a:gd name="connsiteX7" fmla="*/ 3997 w 10000"/>
              <a:gd name="connsiteY7" fmla="*/ 8003 h 10542"/>
              <a:gd name="connsiteX8" fmla="*/ 223 w 10000"/>
              <a:gd name="connsiteY8" fmla="*/ 9133 h 10542"/>
              <a:gd name="connsiteX9" fmla="*/ 3150 w 10000"/>
              <a:gd name="connsiteY9" fmla="*/ 9697 h 10542"/>
              <a:gd name="connsiteX10" fmla="*/ 7723 w 10000"/>
              <a:gd name="connsiteY10" fmla="*/ 10542 h 1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542">
                <a:moveTo>
                  <a:pt x="7723" y="10542"/>
                </a:moveTo>
                <a:cubicBezTo>
                  <a:pt x="7839" y="10134"/>
                  <a:pt x="8639" y="9184"/>
                  <a:pt x="8755" y="8776"/>
                </a:cubicBezTo>
                <a:lnTo>
                  <a:pt x="10000" y="7237"/>
                </a:lnTo>
                <a:cubicBezTo>
                  <a:pt x="9981" y="6363"/>
                  <a:pt x="9964" y="5489"/>
                  <a:pt x="9945" y="4614"/>
                </a:cubicBezTo>
                <a:lnTo>
                  <a:pt x="7707" y="0"/>
                </a:lnTo>
                <a:lnTo>
                  <a:pt x="5420" y="749"/>
                </a:lnTo>
                <a:cubicBezTo>
                  <a:pt x="5414" y="2380"/>
                  <a:pt x="5411" y="4013"/>
                  <a:pt x="5404" y="5644"/>
                </a:cubicBezTo>
                <a:lnTo>
                  <a:pt x="3997" y="8003"/>
                </a:lnTo>
                <a:lnTo>
                  <a:pt x="223" y="9133"/>
                </a:lnTo>
                <a:cubicBezTo>
                  <a:pt x="0" y="9954"/>
                  <a:pt x="3372" y="8877"/>
                  <a:pt x="3150" y="9697"/>
                </a:cubicBezTo>
                <a:lnTo>
                  <a:pt x="7723" y="10542"/>
                </a:lnTo>
                <a:close/>
              </a:path>
            </a:pathLst>
          </a:custGeom>
          <a:solidFill>
            <a:srgbClr val="CC9900"/>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227" name="Freeform 132">
            <a:extLst>
              <a:ext uri="{FF2B5EF4-FFF2-40B4-BE49-F238E27FC236}">
                <a16:creationId xmlns:a16="http://schemas.microsoft.com/office/drawing/2014/main" id="{001984A6-4D18-4C3D-B22E-7915BD4E8FB2}"/>
              </a:ext>
            </a:extLst>
          </p:cNvPr>
          <p:cNvSpPr/>
          <p:nvPr/>
        </p:nvSpPr>
        <p:spPr>
          <a:xfrm>
            <a:off x="5149121" y="4345275"/>
            <a:ext cx="975977" cy="1820719"/>
          </a:xfrm>
          <a:custGeom>
            <a:avLst/>
            <a:gdLst>
              <a:gd name="connsiteX0" fmla="*/ 147782 w 569576"/>
              <a:gd name="connsiteY0" fmla="*/ 0 h 1588654"/>
              <a:gd name="connsiteX1" fmla="*/ 480291 w 569576"/>
              <a:gd name="connsiteY1" fmla="*/ 480290 h 1588654"/>
              <a:gd name="connsiteX2" fmla="*/ 489528 w 569576"/>
              <a:gd name="connsiteY2" fmla="*/ 1173018 h 1588654"/>
              <a:gd name="connsiteX3" fmla="*/ 0 w 569576"/>
              <a:gd name="connsiteY3" fmla="*/ 1588654 h 1588654"/>
              <a:gd name="connsiteX0" fmla="*/ 240140 w 661934"/>
              <a:gd name="connsiteY0" fmla="*/ 126230 h 1714884"/>
              <a:gd name="connsiteX1" fmla="*/ 55418 w 661934"/>
              <a:gd name="connsiteY1" fmla="*/ 80048 h 1714884"/>
              <a:gd name="connsiteX2" fmla="*/ 572649 w 661934"/>
              <a:gd name="connsiteY2" fmla="*/ 606520 h 1714884"/>
              <a:gd name="connsiteX3" fmla="*/ 581886 w 661934"/>
              <a:gd name="connsiteY3" fmla="*/ 1299248 h 1714884"/>
              <a:gd name="connsiteX4" fmla="*/ 92358 w 661934"/>
              <a:gd name="connsiteY4" fmla="*/ 1714884 h 1714884"/>
              <a:gd name="connsiteX0" fmla="*/ 1538 w 1032932"/>
              <a:gd name="connsiteY0" fmla="*/ 41564 h 1731818"/>
              <a:gd name="connsiteX1" fmla="*/ 426416 w 1032932"/>
              <a:gd name="connsiteY1" fmla="*/ 96982 h 1731818"/>
              <a:gd name="connsiteX2" fmla="*/ 943647 w 1032932"/>
              <a:gd name="connsiteY2" fmla="*/ 623454 h 1731818"/>
              <a:gd name="connsiteX3" fmla="*/ 952884 w 1032932"/>
              <a:gd name="connsiteY3" fmla="*/ 1316182 h 1731818"/>
              <a:gd name="connsiteX4" fmla="*/ 463356 w 1032932"/>
              <a:gd name="connsiteY4" fmla="*/ 1731818 h 1731818"/>
              <a:gd name="connsiteX0" fmla="*/ 1538 w 1032932"/>
              <a:gd name="connsiteY0" fmla="*/ 0 h 1690254"/>
              <a:gd name="connsiteX1" fmla="*/ 805107 w 1032932"/>
              <a:gd name="connsiteY1" fmla="*/ 249382 h 1690254"/>
              <a:gd name="connsiteX2" fmla="*/ 943647 w 1032932"/>
              <a:gd name="connsiteY2" fmla="*/ 581890 h 1690254"/>
              <a:gd name="connsiteX3" fmla="*/ 952884 w 1032932"/>
              <a:gd name="connsiteY3" fmla="*/ 1274618 h 1690254"/>
              <a:gd name="connsiteX4" fmla="*/ 463356 w 1032932"/>
              <a:gd name="connsiteY4" fmla="*/ 1690254 h 1690254"/>
              <a:gd name="connsiteX0" fmla="*/ 0 w 1031394"/>
              <a:gd name="connsiteY0" fmla="*/ 161637 h 1851891"/>
              <a:gd name="connsiteX1" fmla="*/ 184733 w 1031394"/>
              <a:gd name="connsiteY1" fmla="*/ 41564 h 1851891"/>
              <a:gd name="connsiteX2" fmla="*/ 803569 w 1031394"/>
              <a:gd name="connsiteY2" fmla="*/ 411019 h 1851891"/>
              <a:gd name="connsiteX3" fmla="*/ 942109 w 1031394"/>
              <a:gd name="connsiteY3" fmla="*/ 743527 h 1851891"/>
              <a:gd name="connsiteX4" fmla="*/ 951346 w 1031394"/>
              <a:gd name="connsiteY4" fmla="*/ 1436255 h 1851891"/>
              <a:gd name="connsiteX5" fmla="*/ 461818 w 1031394"/>
              <a:gd name="connsiteY5" fmla="*/ 1851891 h 1851891"/>
              <a:gd name="connsiteX0" fmla="*/ 0 w 1031394"/>
              <a:gd name="connsiteY0" fmla="*/ 0 h 1690254"/>
              <a:gd name="connsiteX1" fmla="*/ 803569 w 1031394"/>
              <a:gd name="connsiteY1" fmla="*/ 249382 h 1690254"/>
              <a:gd name="connsiteX2" fmla="*/ 942109 w 1031394"/>
              <a:gd name="connsiteY2" fmla="*/ 581890 h 1690254"/>
              <a:gd name="connsiteX3" fmla="*/ 951346 w 1031394"/>
              <a:gd name="connsiteY3" fmla="*/ 1274618 h 1690254"/>
              <a:gd name="connsiteX4" fmla="*/ 461818 w 1031394"/>
              <a:gd name="connsiteY4" fmla="*/ 1690254 h 1690254"/>
              <a:gd name="connsiteX0" fmla="*/ 0 w 975976"/>
              <a:gd name="connsiteY0" fmla="*/ 0 h 1782618"/>
              <a:gd name="connsiteX1" fmla="*/ 748151 w 975976"/>
              <a:gd name="connsiteY1" fmla="*/ 341746 h 1782618"/>
              <a:gd name="connsiteX2" fmla="*/ 886691 w 975976"/>
              <a:gd name="connsiteY2" fmla="*/ 674254 h 1782618"/>
              <a:gd name="connsiteX3" fmla="*/ 895928 w 975976"/>
              <a:gd name="connsiteY3" fmla="*/ 1366982 h 1782618"/>
              <a:gd name="connsiteX4" fmla="*/ 406400 w 975976"/>
              <a:gd name="connsiteY4" fmla="*/ 1782618 h 1782618"/>
              <a:gd name="connsiteX0" fmla="*/ 0 w 980739"/>
              <a:gd name="connsiteY0" fmla="*/ 0 h 1796906"/>
              <a:gd name="connsiteX1" fmla="*/ 752914 w 980739"/>
              <a:gd name="connsiteY1" fmla="*/ 356034 h 1796906"/>
              <a:gd name="connsiteX2" fmla="*/ 891454 w 980739"/>
              <a:gd name="connsiteY2" fmla="*/ 688542 h 1796906"/>
              <a:gd name="connsiteX3" fmla="*/ 900691 w 980739"/>
              <a:gd name="connsiteY3" fmla="*/ 1381270 h 1796906"/>
              <a:gd name="connsiteX4" fmla="*/ 411163 w 980739"/>
              <a:gd name="connsiteY4" fmla="*/ 1796906 h 1796906"/>
              <a:gd name="connsiteX0" fmla="*/ 0 w 975977"/>
              <a:gd name="connsiteY0" fmla="*/ 0 h 1820719"/>
              <a:gd name="connsiteX1" fmla="*/ 752914 w 975977"/>
              <a:gd name="connsiteY1" fmla="*/ 356034 h 1820719"/>
              <a:gd name="connsiteX2" fmla="*/ 891454 w 975977"/>
              <a:gd name="connsiteY2" fmla="*/ 688542 h 1820719"/>
              <a:gd name="connsiteX3" fmla="*/ 900691 w 975977"/>
              <a:gd name="connsiteY3" fmla="*/ 1381270 h 1820719"/>
              <a:gd name="connsiteX4" fmla="*/ 439738 w 975977"/>
              <a:gd name="connsiteY4" fmla="*/ 1820719 h 182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77" h="1820719">
                <a:moveTo>
                  <a:pt x="0" y="0"/>
                </a:moveTo>
                <a:cubicBezTo>
                  <a:pt x="167410" y="51955"/>
                  <a:pt x="604338" y="241277"/>
                  <a:pt x="752914" y="356034"/>
                </a:cubicBezTo>
                <a:cubicBezTo>
                  <a:pt x="901490" y="470791"/>
                  <a:pt x="866825" y="517669"/>
                  <a:pt x="891454" y="688542"/>
                </a:cubicBezTo>
                <a:cubicBezTo>
                  <a:pt x="916084" y="859415"/>
                  <a:pt x="975977" y="1192574"/>
                  <a:pt x="900691" y="1381270"/>
                </a:cubicBezTo>
                <a:cubicBezTo>
                  <a:pt x="825405" y="1569966"/>
                  <a:pt x="644478" y="1705264"/>
                  <a:pt x="439738" y="1820719"/>
                </a:cubicBezTo>
              </a:path>
            </a:pathLst>
          </a:custGeom>
          <a:noFill/>
          <a:ln w="127000">
            <a:solidFill>
              <a:schemeClr val="bg1">
                <a:lumMod val="50000"/>
              </a:schemeClr>
            </a:solidFill>
            <a:round/>
            <a:headEnd/>
            <a:tailEnd/>
          </a:ln>
          <a:effectLst/>
        </p:spPr>
        <p:txBody>
          <a:bodyPr/>
          <a:lstStyle/>
          <a:p>
            <a:pPr>
              <a:defRPr/>
            </a:pPr>
            <a:endParaRPr lang="en-US" sz="3200" b="0" dirty="0">
              <a:solidFill>
                <a:srgbClr val="000000"/>
              </a:solidFill>
              <a:latin typeface="Calibri" panose="020F0502020204030204" pitchFamily="34" charset="0"/>
            </a:endParaRPr>
          </a:p>
        </p:txBody>
      </p:sp>
      <p:sp>
        <p:nvSpPr>
          <p:cNvPr id="228" name="Freeform 133">
            <a:extLst>
              <a:ext uri="{FF2B5EF4-FFF2-40B4-BE49-F238E27FC236}">
                <a16:creationId xmlns:a16="http://schemas.microsoft.com/office/drawing/2014/main" id="{A16CB864-A44F-4BBC-A2DF-85121633F9E5}"/>
              </a:ext>
            </a:extLst>
          </p:cNvPr>
          <p:cNvSpPr/>
          <p:nvPr/>
        </p:nvSpPr>
        <p:spPr>
          <a:xfrm>
            <a:off x="5434013" y="5967413"/>
            <a:ext cx="528637" cy="285750"/>
          </a:xfrm>
          <a:custGeom>
            <a:avLst/>
            <a:gdLst>
              <a:gd name="connsiteX0" fmla="*/ 223837 w 504825"/>
              <a:gd name="connsiteY0" fmla="*/ 0 h 285750"/>
              <a:gd name="connsiteX1" fmla="*/ 0 w 504825"/>
              <a:gd name="connsiteY1" fmla="*/ 161925 h 285750"/>
              <a:gd name="connsiteX2" fmla="*/ 347662 w 504825"/>
              <a:gd name="connsiteY2" fmla="*/ 285750 h 285750"/>
              <a:gd name="connsiteX3" fmla="*/ 504825 w 504825"/>
              <a:gd name="connsiteY3" fmla="*/ 123825 h 285750"/>
              <a:gd name="connsiteX4" fmla="*/ 223837 w 504825"/>
              <a:gd name="connsiteY4" fmla="*/ 0 h 285750"/>
              <a:gd name="connsiteX0" fmla="*/ 223837 w 528637"/>
              <a:gd name="connsiteY0" fmla="*/ 0 h 285750"/>
              <a:gd name="connsiteX1" fmla="*/ 0 w 528637"/>
              <a:gd name="connsiteY1" fmla="*/ 161925 h 285750"/>
              <a:gd name="connsiteX2" fmla="*/ 347662 w 528637"/>
              <a:gd name="connsiteY2" fmla="*/ 285750 h 285750"/>
              <a:gd name="connsiteX3" fmla="*/ 528637 w 528637"/>
              <a:gd name="connsiteY3" fmla="*/ 114300 h 285750"/>
              <a:gd name="connsiteX4" fmla="*/ 223837 w 528637"/>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285750">
                <a:moveTo>
                  <a:pt x="223837" y="0"/>
                </a:moveTo>
                <a:lnTo>
                  <a:pt x="0" y="161925"/>
                </a:lnTo>
                <a:lnTo>
                  <a:pt x="347662" y="285750"/>
                </a:lnTo>
                <a:lnTo>
                  <a:pt x="528637" y="114300"/>
                </a:lnTo>
                <a:lnTo>
                  <a:pt x="223837" y="0"/>
                </a:lnTo>
                <a:close/>
              </a:path>
            </a:pathLst>
          </a:custGeom>
          <a:blipFill>
            <a:blip r:embed="rId1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0" dirty="0">
              <a:solidFill>
                <a:srgbClr val="FFFFFF"/>
              </a:solidFill>
              <a:latin typeface="Calibri" panose="020F0502020204030204" pitchFamily="34" charset="0"/>
            </a:endParaRPr>
          </a:p>
        </p:txBody>
      </p:sp>
      <p:sp>
        <p:nvSpPr>
          <p:cNvPr id="229" name="Line 31">
            <a:extLst>
              <a:ext uri="{FF2B5EF4-FFF2-40B4-BE49-F238E27FC236}">
                <a16:creationId xmlns:a16="http://schemas.microsoft.com/office/drawing/2014/main" id="{EDBE0EFC-02AE-429E-AA94-76F46E639306}"/>
              </a:ext>
            </a:extLst>
          </p:cNvPr>
          <p:cNvSpPr>
            <a:spLocks noChangeShapeType="1"/>
          </p:cNvSpPr>
          <p:nvPr/>
        </p:nvSpPr>
        <p:spPr bwMode="auto">
          <a:xfrm flipH="1" flipV="1">
            <a:off x="5646420" y="4556992"/>
            <a:ext cx="1465580" cy="624608"/>
          </a:xfrm>
          <a:prstGeom prst="line">
            <a:avLst/>
          </a:prstGeom>
          <a:noFill/>
          <a:ln w="127000">
            <a:solidFill>
              <a:schemeClr val="bg1">
                <a:lumMod val="50000"/>
              </a:schemeClr>
            </a:solidFill>
            <a:round/>
            <a:headEnd/>
            <a:tailEnd/>
          </a:ln>
          <a:effectLst/>
        </p:spPr>
        <p:txBody>
          <a:bodyPr/>
          <a:lstStyle/>
          <a:p>
            <a:pPr>
              <a:defRPr/>
            </a:pPr>
            <a:endParaRPr lang="en-US" sz="3200" b="0" dirty="0">
              <a:solidFill>
                <a:srgbClr val="000000"/>
              </a:solidFill>
              <a:latin typeface="Calibri" panose="020F0502020204030204" pitchFamily="34" charset="0"/>
            </a:endParaRPr>
          </a:p>
        </p:txBody>
      </p:sp>
      <p:sp>
        <p:nvSpPr>
          <p:cNvPr id="230" name="Oval 229">
            <a:extLst>
              <a:ext uri="{FF2B5EF4-FFF2-40B4-BE49-F238E27FC236}">
                <a16:creationId xmlns:a16="http://schemas.microsoft.com/office/drawing/2014/main" id="{2DBA7135-B0A3-4EAE-99E1-AE4540ACE578}"/>
              </a:ext>
            </a:extLst>
          </p:cNvPr>
          <p:cNvSpPr/>
          <p:nvPr/>
        </p:nvSpPr>
        <p:spPr>
          <a:xfrm>
            <a:off x="6911975" y="4610100"/>
            <a:ext cx="640080" cy="64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0" dirty="0">
              <a:solidFill>
                <a:srgbClr val="FFFFFF"/>
              </a:solidFill>
              <a:latin typeface="Calibri" panose="020F0502020204030204" pitchFamily="34" charset="0"/>
            </a:endParaRPr>
          </a:p>
        </p:txBody>
      </p:sp>
      <p:sp>
        <p:nvSpPr>
          <p:cNvPr id="231" name="Freeform 175">
            <a:extLst>
              <a:ext uri="{FF2B5EF4-FFF2-40B4-BE49-F238E27FC236}">
                <a16:creationId xmlns:a16="http://schemas.microsoft.com/office/drawing/2014/main" id="{AB477047-2586-4337-B025-5A16D9DE35B4}"/>
              </a:ext>
            </a:extLst>
          </p:cNvPr>
          <p:cNvSpPr/>
          <p:nvPr/>
        </p:nvSpPr>
        <p:spPr>
          <a:xfrm>
            <a:off x="5524501" y="5276851"/>
            <a:ext cx="458788" cy="723900"/>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Lst>
            <a:ahLst/>
            <a:cxnLst>
              <a:cxn ang="0">
                <a:pos x="connsiteX0" y="connsiteY0"/>
              </a:cxn>
              <a:cxn ang="0">
                <a:pos x="connsiteX1" y="connsiteY1"/>
              </a:cxn>
              <a:cxn ang="0">
                <a:pos x="connsiteX2" y="connsiteY2"/>
              </a:cxn>
            </a:cxnLst>
            <a:rect l="l" t="t" r="r" b="b"/>
            <a:pathLst>
              <a:path w="458788" h="723900">
                <a:moveTo>
                  <a:pt x="409575" y="0"/>
                </a:moveTo>
                <a:cubicBezTo>
                  <a:pt x="421481" y="154781"/>
                  <a:pt x="458788" y="298450"/>
                  <a:pt x="390525" y="419100"/>
                </a:cubicBezTo>
                <a:cubicBezTo>
                  <a:pt x="322263" y="539750"/>
                  <a:pt x="97631" y="659606"/>
                  <a:pt x="0" y="723900"/>
                </a:cubicBez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232" name="Freeform 176">
            <a:extLst>
              <a:ext uri="{FF2B5EF4-FFF2-40B4-BE49-F238E27FC236}">
                <a16:creationId xmlns:a16="http://schemas.microsoft.com/office/drawing/2014/main" id="{9535AF3C-42D5-43B7-9595-03BF6144A62D}"/>
              </a:ext>
            </a:extLst>
          </p:cNvPr>
          <p:cNvSpPr/>
          <p:nvPr/>
        </p:nvSpPr>
        <p:spPr>
          <a:xfrm>
            <a:off x="5991225" y="5410201"/>
            <a:ext cx="173831" cy="742950"/>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161925 w 173831"/>
              <a:gd name="connsiteY0" fmla="*/ 0 h 742950"/>
              <a:gd name="connsiteX1" fmla="*/ 142875 w 173831"/>
              <a:gd name="connsiteY1" fmla="*/ 419100 h 742950"/>
              <a:gd name="connsiteX2" fmla="*/ 0 w 173831"/>
              <a:gd name="connsiteY2" fmla="*/ 742950 h 742950"/>
            </a:gdLst>
            <a:ahLst/>
            <a:cxnLst>
              <a:cxn ang="0">
                <a:pos x="connsiteX0" y="connsiteY0"/>
              </a:cxn>
              <a:cxn ang="0">
                <a:pos x="connsiteX1" y="connsiteY1"/>
              </a:cxn>
              <a:cxn ang="0">
                <a:pos x="connsiteX2" y="connsiteY2"/>
              </a:cxn>
            </a:cxnLst>
            <a:rect l="l" t="t" r="r" b="b"/>
            <a:pathLst>
              <a:path w="173831" h="742950">
                <a:moveTo>
                  <a:pt x="161925" y="0"/>
                </a:moveTo>
                <a:cubicBezTo>
                  <a:pt x="173831" y="154781"/>
                  <a:pt x="169862" y="295275"/>
                  <a:pt x="142875" y="419100"/>
                </a:cubicBezTo>
                <a:cubicBezTo>
                  <a:pt x="115888" y="542925"/>
                  <a:pt x="97631" y="678656"/>
                  <a:pt x="0" y="742950"/>
                </a:cubicBez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233" name="Freeform 42">
            <a:extLst>
              <a:ext uri="{FF2B5EF4-FFF2-40B4-BE49-F238E27FC236}">
                <a16:creationId xmlns:a16="http://schemas.microsoft.com/office/drawing/2014/main" id="{B62376A1-2AC0-48DE-95FE-3819F573872A}"/>
              </a:ext>
            </a:extLst>
          </p:cNvPr>
          <p:cNvSpPr>
            <a:spLocks/>
          </p:cNvSpPr>
          <p:nvPr/>
        </p:nvSpPr>
        <p:spPr bwMode="auto">
          <a:xfrm flipH="1">
            <a:off x="5905500" y="4629150"/>
            <a:ext cx="45719" cy="20955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234" name="Freeform 28">
            <a:extLst>
              <a:ext uri="{FF2B5EF4-FFF2-40B4-BE49-F238E27FC236}">
                <a16:creationId xmlns:a16="http://schemas.microsoft.com/office/drawing/2014/main" id="{3E3CDE37-3D56-45EE-94E0-BA1370416674}"/>
              </a:ext>
            </a:extLst>
          </p:cNvPr>
          <p:cNvSpPr>
            <a:spLocks/>
          </p:cNvSpPr>
          <p:nvPr/>
        </p:nvSpPr>
        <p:spPr bwMode="auto">
          <a:xfrm>
            <a:off x="279400" y="124936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235" name="Freeform 28">
            <a:extLst>
              <a:ext uri="{FF2B5EF4-FFF2-40B4-BE49-F238E27FC236}">
                <a16:creationId xmlns:a16="http://schemas.microsoft.com/office/drawing/2014/main" id="{2F48F4B7-65D5-4BC8-AA82-26507A1BA3FE}"/>
              </a:ext>
            </a:extLst>
          </p:cNvPr>
          <p:cNvSpPr>
            <a:spLocks/>
          </p:cNvSpPr>
          <p:nvPr/>
        </p:nvSpPr>
        <p:spPr bwMode="auto">
          <a:xfrm>
            <a:off x="393700" y="269716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236" name="Freeform 39">
            <a:extLst>
              <a:ext uri="{FF2B5EF4-FFF2-40B4-BE49-F238E27FC236}">
                <a16:creationId xmlns:a16="http://schemas.microsoft.com/office/drawing/2014/main" id="{B785805E-2BF2-44FC-B420-DF701BF2FA2C}"/>
              </a:ext>
            </a:extLst>
          </p:cNvPr>
          <p:cNvSpPr>
            <a:spLocks/>
          </p:cNvSpPr>
          <p:nvPr/>
        </p:nvSpPr>
        <p:spPr bwMode="auto">
          <a:xfrm>
            <a:off x="231775" y="387826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pic>
        <p:nvPicPr>
          <p:cNvPr id="237" name="Picture 3">
            <a:extLst>
              <a:ext uri="{FF2B5EF4-FFF2-40B4-BE49-F238E27FC236}">
                <a16:creationId xmlns:a16="http://schemas.microsoft.com/office/drawing/2014/main" id="{D9501A60-FD94-4F0B-9A11-DE36A0B8D39A}"/>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4297" y="3259974"/>
            <a:ext cx="745344" cy="1007225"/>
          </a:xfrm>
          <a:prstGeom prst="rect">
            <a:avLst/>
          </a:prstGeom>
          <a:noFill/>
          <a:ln w="9525">
            <a:noFill/>
            <a:miter lim="800000"/>
            <a:headEnd/>
            <a:tailEnd/>
          </a:ln>
        </p:spPr>
      </p:pic>
      <p:sp>
        <p:nvSpPr>
          <p:cNvPr id="238" name="Freeform 26">
            <a:extLst>
              <a:ext uri="{FF2B5EF4-FFF2-40B4-BE49-F238E27FC236}">
                <a16:creationId xmlns:a16="http://schemas.microsoft.com/office/drawing/2014/main" id="{E77F688F-F97A-4CD6-A025-E028524FA449}"/>
              </a:ext>
            </a:extLst>
          </p:cNvPr>
          <p:cNvSpPr>
            <a:spLocks/>
          </p:cNvSpPr>
          <p:nvPr/>
        </p:nvSpPr>
        <p:spPr bwMode="auto">
          <a:xfrm>
            <a:off x="2155825" y="353536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239" name="Freeform 69">
            <a:extLst>
              <a:ext uri="{FF2B5EF4-FFF2-40B4-BE49-F238E27FC236}">
                <a16:creationId xmlns:a16="http://schemas.microsoft.com/office/drawing/2014/main" id="{9BB6994E-C2F5-4FCA-86E4-71D5933DF5DC}"/>
              </a:ext>
            </a:extLst>
          </p:cNvPr>
          <p:cNvSpPr>
            <a:spLocks/>
          </p:cNvSpPr>
          <p:nvPr/>
        </p:nvSpPr>
        <p:spPr bwMode="auto">
          <a:xfrm>
            <a:off x="6810375" y="1809750"/>
            <a:ext cx="542924" cy="1038225"/>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ln w="57150">
            <a:solidFill>
              <a:schemeClr val="tx1"/>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txBody>
          <a:bodyPr/>
          <a:lstStyle/>
          <a:p>
            <a:endParaRPr lang="en-US" sz="3200" b="0" dirty="0">
              <a:solidFill>
                <a:srgbClr val="000000"/>
              </a:solidFill>
              <a:latin typeface="Calibri" panose="020F0502020204030204" pitchFamily="34" charset="0"/>
            </a:endParaRPr>
          </a:p>
        </p:txBody>
      </p:sp>
      <p:sp>
        <p:nvSpPr>
          <p:cNvPr id="240" name="Rectangle 6">
            <a:extLst>
              <a:ext uri="{FF2B5EF4-FFF2-40B4-BE49-F238E27FC236}">
                <a16:creationId xmlns:a16="http://schemas.microsoft.com/office/drawing/2014/main" id="{CE70717B-F7E1-4589-9557-C6AA84B0DEED}"/>
              </a:ext>
            </a:extLst>
          </p:cNvPr>
          <p:cNvSpPr txBox="1">
            <a:spLocks noChangeArrowheads="1"/>
          </p:cNvSpPr>
          <p:nvPr/>
        </p:nvSpPr>
        <p:spPr bwMode="auto">
          <a:xfrm>
            <a:off x="5902325" y="1306811"/>
            <a:ext cx="2089150" cy="646331"/>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lnSpc>
                <a:spcPct val="90000"/>
              </a:lnSpc>
              <a:defRPr/>
            </a:pPr>
            <a:r>
              <a:rPr lang="en-US" dirty="0">
                <a:solidFill>
                  <a:srgbClr val="000000"/>
                </a:solidFill>
                <a:latin typeface="Calibri" panose="020F0502020204030204" pitchFamily="34" charset="0"/>
              </a:rPr>
              <a:t>Surface drainage patterns</a:t>
            </a:r>
          </a:p>
        </p:txBody>
      </p:sp>
      <p:sp>
        <p:nvSpPr>
          <p:cNvPr id="241" name="Freeform 69">
            <a:extLst>
              <a:ext uri="{FF2B5EF4-FFF2-40B4-BE49-F238E27FC236}">
                <a16:creationId xmlns:a16="http://schemas.microsoft.com/office/drawing/2014/main" id="{DFE6ED95-604F-40CD-BBA1-CE4C92946FAF}"/>
              </a:ext>
            </a:extLst>
          </p:cNvPr>
          <p:cNvSpPr>
            <a:spLocks/>
          </p:cNvSpPr>
          <p:nvPr/>
        </p:nvSpPr>
        <p:spPr bwMode="auto">
          <a:xfrm flipH="1" flipV="1">
            <a:off x="7480300" y="5111749"/>
            <a:ext cx="730250" cy="784225"/>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ln w="57150">
            <a:solidFill>
              <a:schemeClr val="tx1"/>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txBody>
          <a:bodyPr/>
          <a:lstStyle/>
          <a:p>
            <a:endParaRPr lang="en-US" sz="3200" b="0" dirty="0">
              <a:solidFill>
                <a:srgbClr val="000000"/>
              </a:solidFill>
              <a:latin typeface="Calibri" panose="020F0502020204030204" pitchFamily="34" charset="0"/>
            </a:endParaRPr>
          </a:p>
        </p:txBody>
      </p:sp>
      <p:sp>
        <p:nvSpPr>
          <p:cNvPr id="242" name="Rectangle 6">
            <a:extLst>
              <a:ext uri="{FF2B5EF4-FFF2-40B4-BE49-F238E27FC236}">
                <a16:creationId xmlns:a16="http://schemas.microsoft.com/office/drawing/2014/main" id="{E5B710C0-A276-443A-A9B2-B9D5B493DFB2}"/>
              </a:ext>
            </a:extLst>
          </p:cNvPr>
          <p:cNvSpPr txBox="1">
            <a:spLocks noChangeArrowheads="1"/>
          </p:cNvSpPr>
          <p:nvPr/>
        </p:nvSpPr>
        <p:spPr bwMode="auto">
          <a:xfrm>
            <a:off x="7245350" y="5778412"/>
            <a:ext cx="1689100" cy="923330"/>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lnSpc>
                <a:spcPct val="90000"/>
              </a:lnSpc>
              <a:defRPr/>
            </a:pPr>
            <a:r>
              <a:rPr lang="en-US" dirty="0">
                <a:solidFill>
                  <a:srgbClr val="000000"/>
                </a:solidFill>
                <a:latin typeface="Calibri" panose="020F0502020204030204" pitchFamily="34" charset="0"/>
              </a:rPr>
              <a:t>Sub-surface drainage patterns</a:t>
            </a:r>
          </a:p>
        </p:txBody>
      </p:sp>
      <p:sp>
        <p:nvSpPr>
          <p:cNvPr id="243" name="Oval 242">
            <a:extLst>
              <a:ext uri="{FF2B5EF4-FFF2-40B4-BE49-F238E27FC236}">
                <a16:creationId xmlns:a16="http://schemas.microsoft.com/office/drawing/2014/main" id="{4695B1AC-B5A5-4A01-B0E7-2D18BD06674E}"/>
              </a:ext>
            </a:extLst>
          </p:cNvPr>
          <p:cNvSpPr/>
          <p:nvPr/>
        </p:nvSpPr>
        <p:spPr>
          <a:xfrm>
            <a:off x="587375" y="4295775"/>
            <a:ext cx="640080" cy="64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0" dirty="0">
              <a:solidFill>
                <a:srgbClr val="FFFFFF"/>
              </a:solidFill>
              <a:latin typeface="Calibri" panose="020F0502020204030204" pitchFamily="34" charset="0"/>
            </a:endParaRPr>
          </a:p>
        </p:txBody>
      </p:sp>
      <p:sp>
        <p:nvSpPr>
          <p:cNvPr id="244" name="Oval 243">
            <a:extLst>
              <a:ext uri="{FF2B5EF4-FFF2-40B4-BE49-F238E27FC236}">
                <a16:creationId xmlns:a16="http://schemas.microsoft.com/office/drawing/2014/main" id="{1816AE87-0FAE-4A43-8DEE-0442384C404B}"/>
              </a:ext>
            </a:extLst>
          </p:cNvPr>
          <p:cNvSpPr/>
          <p:nvPr/>
        </p:nvSpPr>
        <p:spPr>
          <a:xfrm>
            <a:off x="3292475" y="5095875"/>
            <a:ext cx="640080" cy="64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0" dirty="0">
              <a:solidFill>
                <a:srgbClr val="FFFFFF"/>
              </a:solidFill>
              <a:latin typeface="Calibri" panose="020F0502020204030204" pitchFamily="34" charset="0"/>
            </a:endParaRPr>
          </a:p>
        </p:txBody>
      </p:sp>
      <p:sp>
        <p:nvSpPr>
          <p:cNvPr id="245" name="Oval 244">
            <a:extLst>
              <a:ext uri="{FF2B5EF4-FFF2-40B4-BE49-F238E27FC236}">
                <a16:creationId xmlns:a16="http://schemas.microsoft.com/office/drawing/2014/main" id="{3FCB5ABB-C50B-4F26-B1D4-E9EB8BDB1E46}"/>
              </a:ext>
            </a:extLst>
          </p:cNvPr>
          <p:cNvSpPr/>
          <p:nvPr/>
        </p:nvSpPr>
        <p:spPr>
          <a:xfrm>
            <a:off x="5368925" y="5695950"/>
            <a:ext cx="850900" cy="7067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0" dirty="0">
              <a:solidFill>
                <a:srgbClr val="FFFFFF"/>
              </a:solidFill>
              <a:latin typeface="Calibri" panose="020F0502020204030204" pitchFamily="34" charset="0"/>
            </a:endParaRPr>
          </a:p>
        </p:txBody>
      </p:sp>
      <p:pic>
        <p:nvPicPr>
          <p:cNvPr id="116" name="Graphic 115" descr="House">
            <a:extLst>
              <a:ext uri="{FF2B5EF4-FFF2-40B4-BE49-F238E27FC236}">
                <a16:creationId xmlns:a16="http://schemas.microsoft.com/office/drawing/2014/main" id="{E8698C8C-8D0A-483E-A223-A27328532BB6}"/>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217183" y="4068446"/>
            <a:ext cx="914400" cy="914400"/>
          </a:xfrm>
          <a:prstGeom prst="rect">
            <a:avLst/>
          </a:prstGeom>
        </p:spPr>
      </p:pic>
      <p:pic>
        <p:nvPicPr>
          <p:cNvPr id="117" name="Graphic 116" descr="Home">
            <a:extLst>
              <a:ext uri="{FF2B5EF4-FFF2-40B4-BE49-F238E27FC236}">
                <a16:creationId xmlns:a16="http://schemas.microsoft.com/office/drawing/2014/main" id="{8D8E9D48-1FC5-4805-B5E0-C7F327098AD5}"/>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46934" y="2594293"/>
            <a:ext cx="914400" cy="914400"/>
          </a:xfrm>
          <a:prstGeom prst="rect">
            <a:avLst/>
          </a:prstGeom>
        </p:spPr>
      </p:pic>
      <p:pic>
        <p:nvPicPr>
          <p:cNvPr id="118" name="Graphic 117" descr="Suburban scene">
            <a:extLst>
              <a:ext uri="{FF2B5EF4-FFF2-40B4-BE49-F238E27FC236}">
                <a16:creationId xmlns:a16="http://schemas.microsoft.com/office/drawing/2014/main" id="{A3218CA7-E766-41A4-8C29-2D5F0786C8C0}"/>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236153" y="3258417"/>
            <a:ext cx="914400" cy="914400"/>
          </a:xfrm>
          <a:prstGeom prst="rect">
            <a:avLst/>
          </a:prstGeom>
        </p:spPr>
      </p:pic>
      <p:pic>
        <p:nvPicPr>
          <p:cNvPr id="208" name="Picture 3">
            <a:extLst>
              <a:ext uri="{FF2B5EF4-FFF2-40B4-BE49-F238E27FC236}">
                <a16:creationId xmlns:a16="http://schemas.microsoft.com/office/drawing/2014/main" id="{CC7DA4CA-A79A-4FDD-A00E-A107B19F9557}"/>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35117" y="4014354"/>
            <a:ext cx="745344" cy="1007225"/>
          </a:xfrm>
          <a:prstGeom prst="rect">
            <a:avLst/>
          </a:prstGeom>
          <a:noFill/>
          <a:ln w="9525">
            <a:noFill/>
            <a:miter lim="800000"/>
            <a:headEnd/>
            <a:tailEnd/>
          </a:ln>
        </p:spPr>
      </p:pic>
      <p:pic>
        <p:nvPicPr>
          <p:cNvPr id="212" name="Picture 7">
            <a:extLst>
              <a:ext uri="{FF2B5EF4-FFF2-40B4-BE49-F238E27FC236}">
                <a16:creationId xmlns:a16="http://schemas.microsoft.com/office/drawing/2014/main" id="{E45C0479-EF3A-4033-B562-60FA87227748}"/>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83430" y="4541520"/>
            <a:ext cx="781050" cy="781050"/>
          </a:xfrm>
          <a:prstGeom prst="rect">
            <a:avLst/>
          </a:prstGeom>
          <a:noFill/>
          <a:ln w="9525">
            <a:noFill/>
            <a:miter lim="800000"/>
            <a:headEnd/>
            <a:tailEnd/>
          </a:ln>
        </p:spPr>
      </p:pic>
      <p:sp>
        <p:nvSpPr>
          <p:cNvPr id="122" name="Rectangle 6">
            <a:extLst>
              <a:ext uri="{FF2B5EF4-FFF2-40B4-BE49-F238E27FC236}">
                <a16:creationId xmlns:a16="http://schemas.microsoft.com/office/drawing/2014/main" id="{CEB17BFF-FE54-48EC-98E4-9DE9A0777713}"/>
              </a:ext>
            </a:extLst>
          </p:cNvPr>
          <p:cNvSpPr txBox="1">
            <a:spLocks noChangeArrowheads="1"/>
          </p:cNvSpPr>
          <p:nvPr/>
        </p:nvSpPr>
        <p:spPr bwMode="auto">
          <a:xfrm>
            <a:off x="223520" y="393466"/>
            <a:ext cx="3129280" cy="341632"/>
          </a:xfrm>
          <a:prstGeom prst="rect">
            <a:avLst/>
          </a:prstGeom>
          <a:solidFill>
            <a:schemeClr val="bg1"/>
          </a:solidFill>
          <a:ln>
            <a:solidFill>
              <a:schemeClr val="tx1"/>
            </a:solid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lnSpc>
                <a:spcPct val="90000"/>
              </a:lnSpc>
              <a:defRPr/>
            </a:pPr>
            <a:r>
              <a:rPr lang="en-US" dirty="0">
                <a:solidFill>
                  <a:srgbClr val="000000"/>
                </a:solidFill>
                <a:latin typeface="Calibri" panose="020F0502020204030204" pitchFamily="34" charset="0"/>
              </a:rPr>
              <a:t>Existing Conditions - residential</a:t>
            </a:r>
          </a:p>
        </p:txBody>
      </p:sp>
    </p:spTree>
    <p:extLst>
      <p:ext uri="{BB962C8B-B14F-4D97-AF65-F5344CB8AC3E}">
        <p14:creationId xmlns:p14="http://schemas.microsoft.com/office/powerpoint/2010/main" val="1565955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6628F-F0E3-6DB7-70CF-ABEBAEF18195}"/>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FFFFCC"/>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4" name="Text Box 6">
            <a:extLst>
              <a:ext uri="{FF2B5EF4-FFF2-40B4-BE49-F238E27FC236}">
                <a16:creationId xmlns:a16="http://schemas.microsoft.com/office/drawing/2014/main" id="{F415BBB2-12E4-C903-3A5C-8F00B5ED9141}"/>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Storm Sewer</a:t>
            </a:r>
          </a:p>
        </p:txBody>
      </p:sp>
      <p:sp>
        <p:nvSpPr>
          <p:cNvPr id="134" name="Freeform 4">
            <a:extLst>
              <a:ext uri="{FF2B5EF4-FFF2-40B4-BE49-F238E27FC236}">
                <a16:creationId xmlns:a16="http://schemas.microsoft.com/office/drawing/2014/main" id="{B85E1295-B214-425A-B457-9B1621AF5728}"/>
              </a:ext>
            </a:extLst>
          </p:cNvPr>
          <p:cNvSpPr>
            <a:spLocks/>
          </p:cNvSpPr>
          <p:nvPr/>
        </p:nvSpPr>
        <p:spPr bwMode="auto">
          <a:xfrm>
            <a:off x="-44928" y="919956"/>
            <a:ext cx="8985728" cy="5421313"/>
          </a:xfrm>
          <a:custGeom>
            <a:avLst/>
            <a:gdLst>
              <a:gd name="T0" fmla="*/ 2147483647 w 12925"/>
              <a:gd name="T1" fmla="*/ 764886084 h 12672"/>
              <a:gd name="T2" fmla="*/ 0 w 12925"/>
              <a:gd name="T3" fmla="*/ 0 h 12672"/>
              <a:gd name="T4" fmla="*/ 0 w 12925"/>
              <a:gd name="T5" fmla="*/ 337910183 h 12672"/>
              <a:gd name="T6" fmla="*/ 0 w 12925"/>
              <a:gd name="T7" fmla="*/ 772982928 h 12672"/>
              <a:gd name="T8" fmla="*/ 0 w 12925"/>
              <a:gd name="T9" fmla="*/ 1380429326 h 12672"/>
              <a:gd name="T10" fmla="*/ 0 w 12925"/>
              <a:gd name="T11" fmla="*/ 1649786004 h 12672"/>
              <a:gd name="T12" fmla="*/ 1078531211 w 12925"/>
              <a:gd name="T13" fmla="*/ 1824858640 h 12672"/>
              <a:gd name="T14" fmla="*/ 2147483647 w 12925"/>
              <a:gd name="T15" fmla="*/ 2147483647 h 12672"/>
              <a:gd name="T16" fmla="*/ 2147483647 w 12925"/>
              <a:gd name="T17" fmla="*/ 2147483647 h 12672"/>
              <a:gd name="T18" fmla="*/ 2147483647 w 12925"/>
              <a:gd name="T19" fmla="*/ 767585173 h 126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25"/>
              <a:gd name="T31" fmla="*/ 0 h 12672"/>
              <a:gd name="T32" fmla="*/ 12925 w 12925"/>
              <a:gd name="T33" fmla="*/ 12672 h 12672"/>
              <a:gd name="connsiteX0" fmla="*/ 12925 w 12925"/>
              <a:gd name="connsiteY0" fmla="*/ 4251 h 12672"/>
              <a:gd name="connsiteX1" fmla="*/ 0 w 12925"/>
              <a:gd name="connsiteY1" fmla="*/ 0 h 12672"/>
              <a:gd name="connsiteX2" fmla="*/ 0 w 12925"/>
              <a:gd name="connsiteY2" fmla="*/ 1878 h 12672"/>
              <a:gd name="connsiteX3" fmla="*/ 0 w 12925"/>
              <a:gd name="connsiteY3" fmla="*/ 4296 h 12672"/>
              <a:gd name="connsiteX4" fmla="*/ 0 w 12925"/>
              <a:gd name="connsiteY4" fmla="*/ 7672 h 12672"/>
              <a:gd name="connsiteX5" fmla="*/ 0 w 12925"/>
              <a:gd name="connsiteY5" fmla="*/ 9169 h 12672"/>
              <a:gd name="connsiteX6" fmla="*/ 2925 w 12925"/>
              <a:gd name="connsiteY6" fmla="*/ 10142 h 12672"/>
              <a:gd name="connsiteX7" fmla="*/ 8292 w 12925"/>
              <a:gd name="connsiteY7" fmla="*/ 12672 h 12672"/>
              <a:gd name="connsiteX8" fmla="*/ 9079 w 12925"/>
              <a:gd name="connsiteY8" fmla="*/ 12578 h 12672"/>
              <a:gd name="connsiteX9" fmla="*/ 12886 w 12925"/>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9169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8996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12" h="12672">
                <a:moveTo>
                  <a:pt x="12912" y="4467"/>
                </a:moveTo>
                <a:lnTo>
                  <a:pt x="0" y="0"/>
                </a:lnTo>
                <a:lnTo>
                  <a:pt x="0" y="1878"/>
                </a:lnTo>
                <a:lnTo>
                  <a:pt x="0" y="4296"/>
                </a:lnTo>
                <a:lnTo>
                  <a:pt x="0" y="7672"/>
                </a:lnTo>
                <a:lnTo>
                  <a:pt x="0" y="8996"/>
                </a:lnTo>
                <a:lnTo>
                  <a:pt x="2925" y="10142"/>
                </a:lnTo>
                <a:lnTo>
                  <a:pt x="8292" y="12672"/>
                </a:lnTo>
                <a:lnTo>
                  <a:pt x="9079" y="12578"/>
                </a:lnTo>
                <a:lnTo>
                  <a:pt x="12886" y="4482"/>
                </a:lnTo>
              </a:path>
            </a:pathLst>
          </a:custGeom>
          <a:solidFill>
            <a:srgbClr val="33CC33"/>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35" name="Freeform 5">
            <a:extLst>
              <a:ext uri="{FF2B5EF4-FFF2-40B4-BE49-F238E27FC236}">
                <a16:creationId xmlns:a16="http://schemas.microsoft.com/office/drawing/2014/main" id="{51FEF631-4951-45AC-9B4C-055933E2C70A}"/>
              </a:ext>
            </a:extLst>
          </p:cNvPr>
          <p:cNvSpPr>
            <a:spLocks/>
          </p:cNvSpPr>
          <p:nvPr/>
        </p:nvSpPr>
        <p:spPr bwMode="auto">
          <a:xfrm>
            <a:off x="0" y="4337031"/>
            <a:ext cx="6327775" cy="2341582"/>
          </a:xfrm>
          <a:custGeom>
            <a:avLst/>
            <a:gdLst>
              <a:gd name="T0" fmla="*/ 1724564005 w 15111"/>
              <a:gd name="T1" fmla="*/ 282701058 h 13487"/>
              <a:gd name="T2" fmla="*/ 914547191 w 15111"/>
              <a:gd name="T3" fmla="*/ 172383352 h 13487"/>
              <a:gd name="T4" fmla="*/ 0 w 15111"/>
              <a:gd name="T5" fmla="*/ 41377067 h 13487"/>
              <a:gd name="T6" fmla="*/ 0 w 15111"/>
              <a:gd name="T7" fmla="*/ 0 h 13487"/>
              <a:gd name="T8" fmla="*/ 75134402 w 15111"/>
              <a:gd name="T9" fmla="*/ 0 h 13487"/>
              <a:gd name="T10" fmla="*/ 244921920 w 15111"/>
              <a:gd name="T11" fmla="*/ 28968113 h 13487"/>
              <a:gd name="T12" fmla="*/ 303712542 w 15111"/>
              <a:gd name="T13" fmla="*/ 27584756 h 13487"/>
              <a:gd name="T14" fmla="*/ 352743818 w 15111"/>
              <a:gd name="T15" fmla="*/ 49656646 h 13487"/>
              <a:gd name="T16" fmla="*/ 437637631 w 15111"/>
              <a:gd name="T17" fmla="*/ 51019154 h 13487"/>
              <a:gd name="T18" fmla="*/ 551926669 w 15111"/>
              <a:gd name="T19" fmla="*/ 74474391 h 13487"/>
              <a:gd name="T20" fmla="*/ 663040773 w 15111"/>
              <a:gd name="T21" fmla="*/ 78603775 h 13487"/>
              <a:gd name="T22" fmla="*/ 770745570 w 15111"/>
              <a:gd name="T23" fmla="*/ 63427954 h 13487"/>
              <a:gd name="T24" fmla="*/ 826360915 w 15111"/>
              <a:gd name="T25" fmla="*/ 81349639 h 13487"/>
              <a:gd name="T26" fmla="*/ 872099985 w 15111"/>
              <a:gd name="T27" fmla="*/ 91012720 h 13487"/>
              <a:gd name="T28" fmla="*/ 878567125 w 15111"/>
              <a:gd name="T29" fmla="*/ 106188522 h 13487"/>
              <a:gd name="T30" fmla="*/ 922660263 w 15111"/>
              <a:gd name="T31" fmla="*/ 106649641 h 13487"/>
              <a:gd name="T32" fmla="*/ 1040829242 w 15111"/>
              <a:gd name="T33" fmla="*/ 139285846 h 13487"/>
              <a:gd name="T34" fmla="*/ 1217671570 w 15111"/>
              <a:gd name="T35" fmla="*/ 148927934 h 13487"/>
              <a:gd name="T36" fmla="*/ 1403920398 w 15111"/>
              <a:gd name="T37" fmla="*/ 164334259 h 13487"/>
              <a:gd name="T38" fmla="*/ 1540550216 w 15111"/>
              <a:gd name="T39" fmla="*/ 194895503 h 13487"/>
              <a:gd name="T40" fmla="*/ 1698344314 w 15111"/>
              <a:gd name="T41" fmla="*/ 216506265 h 13487"/>
              <a:gd name="T42" fmla="*/ 1776770215 w 15111"/>
              <a:gd name="T43" fmla="*/ 227531709 h 13487"/>
              <a:gd name="T44" fmla="*/ 1724564005 w 15111"/>
              <a:gd name="T45" fmla="*/ 238578145 h 13487"/>
              <a:gd name="T46" fmla="*/ 1724564005 w 15111"/>
              <a:gd name="T47" fmla="*/ 282701058 h 134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111"/>
              <a:gd name="T73" fmla="*/ 0 h 13487"/>
              <a:gd name="T74" fmla="*/ 15111 w 15111"/>
              <a:gd name="T75" fmla="*/ 13487 h 13487"/>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2083 w 15111"/>
              <a:gd name="connsiteY5" fmla="*/ 1954 h 14059"/>
              <a:gd name="connsiteX6" fmla="*/ 2583 w 15111"/>
              <a:gd name="connsiteY6" fmla="*/ 1888 h 14059"/>
              <a:gd name="connsiteX7" fmla="*/ 3000 w 15111"/>
              <a:gd name="connsiteY7" fmla="*/ 2941 h 14059"/>
              <a:gd name="connsiteX8" fmla="*/ 3722 w 15111"/>
              <a:gd name="connsiteY8" fmla="*/ 3006 h 14059"/>
              <a:gd name="connsiteX9" fmla="*/ 4694 w 15111"/>
              <a:gd name="connsiteY9" fmla="*/ 4125 h 14059"/>
              <a:gd name="connsiteX10" fmla="*/ 5639 w 15111"/>
              <a:gd name="connsiteY10" fmla="*/ 4322 h 14059"/>
              <a:gd name="connsiteX11" fmla="*/ 6555 w 15111"/>
              <a:gd name="connsiteY11" fmla="*/ 3598 h 14059"/>
              <a:gd name="connsiteX12" fmla="*/ 7028 w 15111"/>
              <a:gd name="connsiteY12" fmla="*/ 4453 h 14059"/>
              <a:gd name="connsiteX13" fmla="*/ 7417 w 15111"/>
              <a:gd name="connsiteY13" fmla="*/ 4914 h 14059"/>
              <a:gd name="connsiteX14" fmla="*/ 7472 w 15111"/>
              <a:gd name="connsiteY14" fmla="*/ 5638 h 14059"/>
              <a:gd name="connsiteX15" fmla="*/ 7847 w 15111"/>
              <a:gd name="connsiteY15" fmla="*/ 5660 h 14059"/>
              <a:gd name="connsiteX16" fmla="*/ 8852 w 15111"/>
              <a:gd name="connsiteY16" fmla="*/ 7217 h 14059"/>
              <a:gd name="connsiteX17" fmla="*/ 10356 w 15111"/>
              <a:gd name="connsiteY17" fmla="*/ 7677 h 14059"/>
              <a:gd name="connsiteX18" fmla="*/ 11940 w 15111"/>
              <a:gd name="connsiteY18" fmla="*/ 8412 h 14059"/>
              <a:gd name="connsiteX19" fmla="*/ 13102 w 15111"/>
              <a:gd name="connsiteY19" fmla="*/ 9870 h 14059"/>
              <a:gd name="connsiteX20" fmla="*/ 14444 w 15111"/>
              <a:gd name="connsiteY20" fmla="*/ 10901 h 14059"/>
              <a:gd name="connsiteX21" fmla="*/ 15111 w 15111"/>
              <a:gd name="connsiteY21" fmla="*/ 11427 h 14059"/>
              <a:gd name="connsiteX22" fmla="*/ 14667 w 15111"/>
              <a:gd name="connsiteY22" fmla="*/ 11954 h 14059"/>
              <a:gd name="connsiteX23" fmla="*/ 14667 w 15111"/>
              <a:gd name="connsiteY23" fmla="*/ 14059 h 14059"/>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1365 w 15111"/>
              <a:gd name="connsiteY5" fmla="*/ 839 h 14059"/>
              <a:gd name="connsiteX6" fmla="*/ 2083 w 15111"/>
              <a:gd name="connsiteY6" fmla="*/ 1954 h 14059"/>
              <a:gd name="connsiteX7" fmla="*/ 2583 w 15111"/>
              <a:gd name="connsiteY7" fmla="*/ 1888 h 14059"/>
              <a:gd name="connsiteX8" fmla="*/ 3000 w 15111"/>
              <a:gd name="connsiteY8" fmla="*/ 2941 h 14059"/>
              <a:gd name="connsiteX9" fmla="*/ 3722 w 15111"/>
              <a:gd name="connsiteY9" fmla="*/ 3006 h 14059"/>
              <a:gd name="connsiteX10" fmla="*/ 4694 w 15111"/>
              <a:gd name="connsiteY10" fmla="*/ 4125 h 14059"/>
              <a:gd name="connsiteX11" fmla="*/ 5639 w 15111"/>
              <a:gd name="connsiteY11" fmla="*/ 4322 h 14059"/>
              <a:gd name="connsiteX12" fmla="*/ 6555 w 15111"/>
              <a:gd name="connsiteY12" fmla="*/ 3598 h 14059"/>
              <a:gd name="connsiteX13" fmla="*/ 7028 w 15111"/>
              <a:gd name="connsiteY13" fmla="*/ 4453 h 14059"/>
              <a:gd name="connsiteX14" fmla="*/ 7417 w 15111"/>
              <a:gd name="connsiteY14" fmla="*/ 4914 h 14059"/>
              <a:gd name="connsiteX15" fmla="*/ 7472 w 15111"/>
              <a:gd name="connsiteY15" fmla="*/ 5638 h 14059"/>
              <a:gd name="connsiteX16" fmla="*/ 7847 w 15111"/>
              <a:gd name="connsiteY16" fmla="*/ 5660 h 14059"/>
              <a:gd name="connsiteX17" fmla="*/ 8852 w 15111"/>
              <a:gd name="connsiteY17" fmla="*/ 7217 h 14059"/>
              <a:gd name="connsiteX18" fmla="*/ 10356 w 15111"/>
              <a:gd name="connsiteY18" fmla="*/ 7677 h 14059"/>
              <a:gd name="connsiteX19" fmla="*/ 11940 w 15111"/>
              <a:gd name="connsiteY19" fmla="*/ 8412 h 14059"/>
              <a:gd name="connsiteX20" fmla="*/ 13102 w 15111"/>
              <a:gd name="connsiteY20" fmla="*/ 9870 h 14059"/>
              <a:gd name="connsiteX21" fmla="*/ 14444 w 15111"/>
              <a:gd name="connsiteY21" fmla="*/ 10901 h 14059"/>
              <a:gd name="connsiteX22" fmla="*/ 15111 w 15111"/>
              <a:gd name="connsiteY22" fmla="*/ 11427 h 14059"/>
              <a:gd name="connsiteX23" fmla="*/ 14667 w 15111"/>
              <a:gd name="connsiteY23" fmla="*/ 11954 h 14059"/>
              <a:gd name="connsiteX24" fmla="*/ 14667 w 15111"/>
              <a:gd name="connsiteY24" fmla="*/ 14059 h 1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11" h="14059">
                <a:moveTo>
                  <a:pt x="14667" y="14059"/>
                </a:moveTo>
                <a:lnTo>
                  <a:pt x="7778" y="8796"/>
                </a:lnTo>
                <a:lnTo>
                  <a:pt x="0" y="2546"/>
                </a:lnTo>
                <a:lnTo>
                  <a:pt x="0" y="572"/>
                </a:lnTo>
                <a:lnTo>
                  <a:pt x="0" y="0"/>
                </a:lnTo>
                <a:lnTo>
                  <a:pt x="1365" y="839"/>
                </a:lnTo>
                <a:lnTo>
                  <a:pt x="2083" y="1954"/>
                </a:lnTo>
                <a:lnTo>
                  <a:pt x="2583" y="1888"/>
                </a:lnTo>
                <a:lnTo>
                  <a:pt x="3000" y="2941"/>
                </a:lnTo>
                <a:lnTo>
                  <a:pt x="3722" y="3006"/>
                </a:lnTo>
                <a:lnTo>
                  <a:pt x="4694" y="4125"/>
                </a:lnTo>
                <a:lnTo>
                  <a:pt x="5639" y="4322"/>
                </a:lnTo>
                <a:lnTo>
                  <a:pt x="6555" y="3598"/>
                </a:lnTo>
                <a:lnTo>
                  <a:pt x="7028" y="4453"/>
                </a:lnTo>
                <a:lnTo>
                  <a:pt x="7417" y="4914"/>
                </a:lnTo>
                <a:cubicBezTo>
                  <a:pt x="7435" y="5155"/>
                  <a:pt x="7454" y="5397"/>
                  <a:pt x="7472" y="5638"/>
                </a:cubicBezTo>
                <a:lnTo>
                  <a:pt x="7847" y="5660"/>
                </a:lnTo>
                <a:lnTo>
                  <a:pt x="8852" y="7217"/>
                </a:lnTo>
                <a:lnTo>
                  <a:pt x="10356" y="7677"/>
                </a:lnTo>
                <a:lnTo>
                  <a:pt x="11940" y="8412"/>
                </a:lnTo>
                <a:lnTo>
                  <a:pt x="13102" y="9870"/>
                </a:lnTo>
                <a:lnTo>
                  <a:pt x="14444" y="10901"/>
                </a:lnTo>
                <a:lnTo>
                  <a:pt x="15111" y="11427"/>
                </a:lnTo>
                <a:lnTo>
                  <a:pt x="14667" y="11954"/>
                </a:lnTo>
                <a:lnTo>
                  <a:pt x="14667" y="14059"/>
                </a:lnTo>
                <a:close/>
              </a:path>
            </a:pathLst>
          </a:custGeom>
          <a:solidFill>
            <a:srgbClr val="0066FF"/>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36" name="Line 6">
            <a:extLst>
              <a:ext uri="{FF2B5EF4-FFF2-40B4-BE49-F238E27FC236}">
                <a16:creationId xmlns:a16="http://schemas.microsoft.com/office/drawing/2014/main" id="{495841AD-C807-4048-AFB2-208DE226F341}"/>
              </a:ext>
            </a:extLst>
          </p:cNvPr>
          <p:cNvSpPr>
            <a:spLocks noChangeShapeType="1"/>
          </p:cNvSpPr>
          <p:nvPr/>
        </p:nvSpPr>
        <p:spPr bwMode="auto">
          <a:xfrm>
            <a:off x="0" y="4450080"/>
            <a:ext cx="6175375" cy="1923733"/>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37" name="Freeform 7">
            <a:extLst>
              <a:ext uri="{FF2B5EF4-FFF2-40B4-BE49-F238E27FC236}">
                <a16:creationId xmlns:a16="http://schemas.microsoft.com/office/drawing/2014/main" id="{673D879C-57F1-425D-9FE3-5B03B107BFF7}"/>
              </a:ext>
            </a:extLst>
          </p:cNvPr>
          <p:cNvSpPr>
            <a:spLocks/>
          </p:cNvSpPr>
          <p:nvPr/>
        </p:nvSpPr>
        <p:spPr bwMode="auto">
          <a:xfrm>
            <a:off x="6172200" y="2834639"/>
            <a:ext cx="2822575" cy="3843973"/>
          </a:xfrm>
          <a:custGeom>
            <a:avLst/>
            <a:gdLst>
              <a:gd name="T0" fmla="*/ 0 w 1776"/>
              <a:gd name="T1" fmla="*/ 3892550 h 2452"/>
              <a:gd name="T2" fmla="*/ 2819400 w 1776"/>
              <a:gd name="T3" fmla="*/ 2444750 h 2452"/>
              <a:gd name="T4" fmla="*/ 2816225 w 1776"/>
              <a:gd name="T5" fmla="*/ 0 h 2452"/>
              <a:gd name="T6" fmla="*/ 2233613 w 1776"/>
              <a:gd name="T7" fmla="*/ 290512 h 2452"/>
              <a:gd name="T8" fmla="*/ 1755775 w 1776"/>
              <a:gd name="T9" fmla="*/ 808037 h 2452"/>
              <a:gd name="T10" fmla="*/ 1398588 w 1776"/>
              <a:gd name="T11" fmla="*/ 1484312 h 2452"/>
              <a:gd name="T12" fmla="*/ 947738 w 1776"/>
              <a:gd name="T13" fmla="*/ 2332037 h 2452"/>
              <a:gd name="T14" fmla="*/ 762000 w 1776"/>
              <a:gd name="T15" fmla="*/ 2770187 h 2452"/>
              <a:gd name="T16" fmla="*/ 496888 w 1776"/>
              <a:gd name="T17" fmla="*/ 3206749 h 2452"/>
              <a:gd name="T18" fmla="*/ 152400 w 1776"/>
              <a:gd name="T19" fmla="*/ 3511550 h 2452"/>
              <a:gd name="T20" fmla="*/ 0 w 1776"/>
              <a:gd name="T21" fmla="*/ 3587750 h 2452"/>
              <a:gd name="T22" fmla="*/ 0 w 1776"/>
              <a:gd name="T23" fmla="*/ 3892550 h 24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76"/>
              <a:gd name="T37" fmla="*/ 0 h 2452"/>
              <a:gd name="T38" fmla="*/ 1776 w 1776"/>
              <a:gd name="T39" fmla="*/ 2452 h 2452"/>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762 w 10000"/>
              <a:gd name="connsiteY8" fmla="*/ 8238 h 10000"/>
              <a:gd name="connsiteX9" fmla="*/ 541 w 10000"/>
              <a:gd name="connsiteY9" fmla="*/ 9021 h 10000"/>
              <a:gd name="connsiteX10" fmla="*/ 0 w 10000"/>
              <a:gd name="connsiteY10" fmla="*/ 9217 h 10000"/>
              <a:gd name="connsiteX11" fmla="*/ 0 w 10000"/>
              <a:gd name="connsiteY11" fmla="*/ 10000 h 10000"/>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060 w 10000"/>
              <a:gd name="connsiteY8" fmla="*/ 8119 h 10000"/>
              <a:gd name="connsiteX9" fmla="*/ 541 w 10000"/>
              <a:gd name="connsiteY9" fmla="*/ 9021 h 10000"/>
              <a:gd name="connsiteX10" fmla="*/ 0 w 10000"/>
              <a:gd name="connsiteY10" fmla="*/ 9217 h 10000"/>
              <a:gd name="connsiteX11" fmla="*/ 0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0" y="10000"/>
                </a:moveTo>
                <a:lnTo>
                  <a:pt x="10000" y="6281"/>
                </a:lnTo>
                <a:cubicBezTo>
                  <a:pt x="9996" y="4187"/>
                  <a:pt x="9993" y="2094"/>
                  <a:pt x="9989" y="0"/>
                </a:cubicBezTo>
                <a:lnTo>
                  <a:pt x="7922" y="746"/>
                </a:lnTo>
                <a:lnTo>
                  <a:pt x="6227" y="2076"/>
                </a:lnTo>
                <a:lnTo>
                  <a:pt x="4961" y="3813"/>
                </a:lnTo>
                <a:lnTo>
                  <a:pt x="3361" y="5991"/>
                </a:lnTo>
                <a:lnTo>
                  <a:pt x="2136" y="6998"/>
                </a:lnTo>
                <a:cubicBezTo>
                  <a:pt x="2011" y="7411"/>
                  <a:pt x="1185" y="7706"/>
                  <a:pt x="1060" y="8119"/>
                </a:cubicBezTo>
                <a:lnTo>
                  <a:pt x="541" y="9021"/>
                </a:lnTo>
                <a:lnTo>
                  <a:pt x="0" y="9217"/>
                </a:lnTo>
                <a:lnTo>
                  <a:pt x="0" y="10000"/>
                </a:lnTo>
                <a:close/>
              </a:path>
            </a:pathLst>
          </a:custGeom>
          <a:solidFill>
            <a:srgbClr val="996633"/>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38" name="Freeform 8">
            <a:extLst>
              <a:ext uri="{FF2B5EF4-FFF2-40B4-BE49-F238E27FC236}">
                <a16:creationId xmlns:a16="http://schemas.microsoft.com/office/drawing/2014/main" id="{48A111AA-CE9D-4CD4-BF04-2CBBD4885CD7}"/>
              </a:ext>
            </a:extLst>
          </p:cNvPr>
          <p:cNvSpPr>
            <a:spLocks/>
          </p:cNvSpPr>
          <p:nvPr/>
        </p:nvSpPr>
        <p:spPr bwMode="auto">
          <a:xfrm>
            <a:off x="6473825" y="279876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39" name="Freeform 9">
            <a:extLst>
              <a:ext uri="{FF2B5EF4-FFF2-40B4-BE49-F238E27FC236}">
                <a16:creationId xmlns:a16="http://schemas.microsoft.com/office/drawing/2014/main" id="{275E1869-4465-4C06-8C4F-DE191BD2DFD5}"/>
              </a:ext>
            </a:extLst>
          </p:cNvPr>
          <p:cNvSpPr>
            <a:spLocks/>
          </p:cNvSpPr>
          <p:nvPr/>
        </p:nvSpPr>
        <p:spPr bwMode="auto">
          <a:xfrm>
            <a:off x="7089775" y="30972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40" name="Freeform 10">
            <a:extLst>
              <a:ext uri="{FF2B5EF4-FFF2-40B4-BE49-F238E27FC236}">
                <a16:creationId xmlns:a16="http://schemas.microsoft.com/office/drawing/2014/main" id="{FE394A43-46EC-4DC3-9A99-D62C6047C512}"/>
              </a:ext>
            </a:extLst>
          </p:cNvPr>
          <p:cNvSpPr>
            <a:spLocks/>
          </p:cNvSpPr>
          <p:nvPr/>
        </p:nvSpPr>
        <p:spPr bwMode="auto">
          <a:xfrm>
            <a:off x="5227638" y="25638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41" name="Freeform 11">
            <a:extLst>
              <a:ext uri="{FF2B5EF4-FFF2-40B4-BE49-F238E27FC236}">
                <a16:creationId xmlns:a16="http://schemas.microsoft.com/office/drawing/2014/main" id="{26483842-6525-48DF-84F8-6A6034111238}"/>
              </a:ext>
            </a:extLst>
          </p:cNvPr>
          <p:cNvSpPr>
            <a:spLocks/>
          </p:cNvSpPr>
          <p:nvPr/>
        </p:nvSpPr>
        <p:spPr bwMode="auto">
          <a:xfrm>
            <a:off x="6632575" y="26400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42" name="Freeform 12">
            <a:extLst>
              <a:ext uri="{FF2B5EF4-FFF2-40B4-BE49-F238E27FC236}">
                <a16:creationId xmlns:a16="http://schemas.microsoft.com/office/drawing/2014/main" id="{4A476254-5093-482E-BCD7-A1028D94F872}"/>
              </a:ext>
            </a:extLst>
          </p:cNvPr>
          <p:cNvSpPr>
            <a:spLocks/>
          </p:cNvSpPr>
          <p:nvPr/>
        </p:nvSpPr>
        <p:spPr bwMode="auto">
          <a:xfrm>
            <a:off x="4575175" y="2868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43" name="Line 13">
            <a:extLst>
              <a:ext uri="{FF2B5EF4-FFF2-40B4-BE49-F238E27FC236}">
                <a16:creationId xmlns:a16="http://schemas.microsoft.com/office/drawing/2014/main" id="{13B418C3-FE5E-4B04-AD02-C9ED39978BFC}"/>
              </a:ext>
            </a:extLst>
          </p:cNvPr>
          <p:cNvSpPr>
            <a:spLocks noChangeShapeType="1"/>
          </p:cNvSpPr>
          <p:nvPr/>
        </p:nvSpPr>
        <p:spPr bwMode="auto">
          <a:xfrm>
            <a:off x="3051175" y="53070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44" name="Line 14">
            <a:extLst>
              <a:ext uri="{FF2B5EF4-FFF2-40B4-BE49-F238E27FC236}">
                <a16:creationId xmlns:a16="http://schemas.microsoft.com/office/drawing/2014/main" id="{E574F964-5184-4890-ACD5-5BFBC7F2FAA6}"/>
              </a:ext>
            </a:extLst>
          </p:cNvPr>
          <p:cNvSpPr>
            <a:spLocks noChangeShapeType="1"/>
          </p:cNvSpPr>
          <p:nvPr/>
        </p:nvSpPr>
        <p:spPr bwMode="auto">
          <a:xfrm>
            <a:off x="5146675" y="59039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45" name="Line 15">
            <a:extLst>
              <a:ext uri="{FF2B5EF4-FFF2-40B4-BE49-F238E27FC236}">
                <a16:creationId xmlns:a16="http://schemas.microsoft.com/office/drawing/2014/main" id="{CC606F70-C2E2-4F10-B3A0-7F76E249858C}"/>
              </a:ext>
            </a:extLst>
          </p:cNvPr>
          <p:cNvSpPr>
            <a:spLocks noChangeShapeType="1"/>
          </p:cNvSpPr>
          <p:nvPr/>
        </p:nvSpPr>
        <p:spPr bwMode="auto">
          <a:xfrm>
            <a:off x="4879975" y="58404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46" name="Line 16">
            <a:extLst>
              <a:ext uri="{FF2B5EF4-FFF2-40B4-BE49-F238E27FC236}">
                <a16:creationId xmlns:a16="http://schemas.microsoft.com/office/drawing/2014/main" id="{A2B313D0-2667-47A3-92F9-52BF4A4A444F}"/>
              </a:ext>
            </a:extLst>
          </p:cNvPr>
          <p:cNvSpPr>
            <a:spLocks noChangeShapeType="1"/>
          </p:cNvSpPr>
          <p:nvPr/>
        </p:nvSpPr>
        <p:spPr bwMode="auto">
          <a:xfrm>
            <a:off x="5413375" y="6081713"/>
            <a:ext cx="457200" cy="1397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47" name="Line 17">
            <a:extLst>
              <a:ext uri="{FF2B5EF4-FFF2-40B4-BE49-F238E27FC236}">
                <a16:creationId xmlns:a16="http://schemas.microsoft.com/office/drawing/2014/main" id="{A320B21B-87C9-4B04-8859-74B47A766AEB}"/>
              </a:ext>
            </a:extLst>
          </p:cNvPr>
          <p:cNvSpPr>
            <a:spLocks noChangeShapeType="1"/>
          </p:cNvSpPr>
          <p:nvPr/>
        </p:nvSpPr>
        <p:spPr bwMode="auto">
          <a:xfrm>
            <a:off x="4117975" y="59166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48" name="Line 18">
            <a:extLst>
              <a:ext uri="{FF2B5EF4-FFF2-40B4-BE49-F238E27FC236}">
                <a16:creationId xmlns:a16="http://schemas.microsoft.com/office/drawing/2014/main" id="{BCCADB09-9263-4F62-A92C-F775FADAE4E7}"/>
              </a:ext>
            </a:extLst>
          </p:cNvPr>
          <p:cNvSpPr>
            <a:spLocks noChangeShapeType="1"/>
          </p:cNvSpPr>
          <p:nvPr/>
        </p:nvSpPr>
        <p:spPr bwMode="auto">
          <a:xfrm>
            <a:off x="3355975" y="56118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49" name="Line 19">
            <a:extLst>
              <a:ext uri="{FF2B5EF4-FFF2-40B4-BE49-F238E27FC236}">
                <a16:creationId xmlns:a16="http://schemas.microsoft.com/office/drawing/2014/main" id="{D15F53B0-89DC-4C30-81DE-4F50A78E4FE5}"/>
              </a:ext>
            </a:extLst>
          </p:cNvPr>
          <p:cNvSpPr>
            <a:spLocks noChangeShapeType="1"/>
          </p:cNvSpPr>
          <p:nvPr/>
        </p:nvSpPr>
        <p:spPr bwMode="auto">
          <a:xfrm>
            <a:off x="4879975" y="60690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50" name="Line 20">
            <a:extLst>
              <a:ext uri="{FF2B5EF4-FFF2-40B4-BE49-F238E27FC236}">
                <a16:creationId xmlns:a16="http://schemas.microsoft.com/office/drawing/2014/main" id="{21F53945-44A0-4075-ABDC-B178D870D587}"/>
              </a:ext>
            </a:extLst>
          </p:cNvPr>
          <p:cNvSpPr>
            <a:spLocks noChangeShapeType="1"/>
          </p:cNvSpPr>
          <p:nvPr/>
        </p:nvSpPr>
        <p:spPr bwMode="auto">
          <a:xfrm>
            <a:off x="3889375" y="5764213"/>
            <a:ext cx="533400" cy="1524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51" name="Line 21">
            <a:extLst>
              <a:ext uri="{FF2B5EF4-FFF2-40B4-BE49-F238E27FC236}">
                <a16:creationId xmlns:a16="http://schemas.microsoft.com/office/drawing/2014/main" id="{C355963F-2334-4984-83BE-24D6FA0E1A6C}"/>
              </a:ext>
            </a:extLst>
          </p:cNvPr>
          <p:cNvSpPr>
            <a:spLocks noChangeShapeType="1"/>
          </p:cNvSpPr>
          <p:nvPr/>
        </p:nvSpPr>
        <p:spPr bwMode="auto">
          <a:xfrm>
            <a:off x="3736975" y="55356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52" name="Line 22">
            <a:extLst>
              <a:ext uri="{FF2B5EF4-FFF2-40B4-BE49-F238E27FC236}">
                <a16:creationId xmlns:a16="http://schemas.microsoft.com/office/drawing/2014/main" id="{7B521E67-4EE0-4B6A-91D3-EA7188586F30}"/>
              </a:ext>
            </a:extLst>
          </p:cNvPr>
          <p:cNvSpPr>
            <a:spLocks noChangeShapeType="1"/>
          </p:cNvSpPr>
          <p:nvPr/>
        </p:nvSpPr>
        <p:spPr bwMode="auto">
          <a:xfrm>
            <a:off x="5413375" y="6373813"/>
            <a:ext cx="533400" cy="1524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53" name="Line 23">
            <a:extLst>
              <a:ext uri="{FF2B5EF4-FFF2-40B4-BE49-F238E27FC236}">
                <a16:creationId xmlns:a16="http://schemas.microsoft.com/office/drawing/2014/main" id="{6BDAFB48-79AD-4B55-B059-ACA333E9C55B}"/>
              </a:ext>
            </a:extLst>
          </p:cNvPr>
          <p:cNvSpPr>
            <a:spLocks noChangeShapeType="1"/>
          </p:cNvSpPr>
          <p:nvPr/>
        </p:nvSpPr>
        <p:spPr bwMode="auto">
          <a:xfrm>
            <a:off x="4575175" y="60690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54" name="Line 24">
            <a:extLst>
              <a:ext uri="{FF2B5EF4-FFF2-40B4-BE49-F238E27FC236}">
                <a16:creationId xmlns:a16="http://schemas.microsoft.com/office/drawing/2014/main" id="{846F83EB-7FDC-4606-98D8-F67FBFF12147}"/>
              </a:ext>
            </a:extLst>
          </p:cNvPr>
          <p:cNvSpPr>
            <a:spLocks noChangeShapeType="1"/>
          </p:cNvSpPr>
          <p:nvPr/>
        </p:nvSpPr>
        <p:spPr bwMode="auto">
          <a:xfrm>
            <a:off x="2974975" y="53832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55" name="Freeform 25">
            <a:extLst>
              <a:ext uri="{FF2B5EF4-FFF2-40B4-BE49-F238E27FC236}">
                <a16:creationId xmlns:a16="http://schemas.microsoft.com/office/drawing/2014/main" id="{BBC2436B-2146-4B79-841A-531B0DD29418}"/>
              </a:ext>
            </a:extLst>
          </p:cNvPr>
          <p:cNvSpPr>
            <a:spLocks/>
          </p:cNvSpPr>
          <p:nvPr/>
        </p:nvSpPr>
        <p:spPr bwMode="auto">
          <a:xfrm>
            <a:off x="5718175" y="3259138"/>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56" name="Freeform 26">
            <a:extLst>
              <a:ext uri="{FF2B5EF4-FFF2-40B4-BE49-F238E27FC236}">
                <a16:creationId xmlns:a16="http://schemas.microsoft.com/office/drawing/2014/main" id="{87072216-0DFC-48C0-8017-5A8FDAD28D3F}"/>
              </a:ext>
            </a:extLst>
          </p:cNvPr>
          <p:cNvSpPr>
            <a:spLocks/>
          </p:cNvSpPr>
          <p:nvPr/>
        </p:nvSpPr>
        <p:spPr bwMode="auto">
          <a:xfrm>
            <a:off x="6251575" y="2487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57" name="Freeform 27">
            <a:extLst>
              <a:ext uri="{FF2B5EF4-FFF2-40B4-BE49-F238E27FC236}">
                <a16:creationId xmlns:a16="http://schemas.microsoft.com/office/drawing/2014/main" id="{E7CFF334-4F1D-40C1-B0AE-0E1C34CE414E}"/>
              </a:ext>
            </a:extLst>
          </p:cNvPr>
          <p:cNvSpPr>
            <a:spLocks/>
          </p:cNvSpPr>
          <p:nvPr/>
        </p:nvSpPr>
        <p:spPr bwMode="auto">
          <a:xfrm>
            <a:off x="6403975" y="3597275"/>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58" name="Freeform 28">
            <a:extLst>
              <a:ext uri="{FF2B5EF4-FFF2-40B4-BE49-F238E27FC236}">
                <a16:creationId xmlns:a16="http://schemas.microsoft.com/office/drawing/2014/main" id="{C1C8AB04-D807-44FF-AAC5-1717B7D27D25}"/>
              </a:ext>
            </a:extLst>
          </p:cNvPr>
          <p:cNvSpPr>
            <a:spLocks/>
          </p:cNvSpPr>
          <p:nvPr/>
        </p:nvSpPr>
        <p:spPr bwMode="auto">
          <a:xfrm>
            <a:off x="5184775" y="25638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59" name="Freeform 30">
            <a:extLst>
              <a:ext uri="{FF2B5EF4-FFF2-40B4-BE49-F238E27FC236}">
                <a16:creationId xmlns:a16="http://schemas.microsoft.com/office/drawing/2014/main" id="{CDE7740B-6A02-4B79-8CE5-132FAE86D2A5}"/>
              </a:ext>
            </a:extLst>
          </p:cNvPr>
          <p:cNvSpPr>
            <a:spLocks/>
          </p:cNvSpPr>
          <p:nvPr/>
        </p:nvSpPr>
        <p:spPr bwMode="auto">
          <a:xfrm>
            <a:off x="0" y="1893455"/>
            <a:ext cx="7299325" cy="3261158"/>
          </a:xfrm>
          <a:custGeom>
            <a:avLst/>
            <a:gdLst>
              <a:gd name="T0" fmla="*/ 1831088940 w 20356"/>
              <a:gd name="T1" fmla="*/ 404562449 h 21806"/>
              <a:gd name="T2" fmla="*/ 1849346586 w 20356"/>
              <a:gd name="T3" fmla="*/ 404995042 h 21806"/>
              <a:gd name="T4" fmla="*/ 1864760599 w 20356"/>
              <a:gd name="T5" fmla="*/ 397169129 h 21806"/>
              <a:gd name="T6" fmla="*/ 1867604231 w 20356"/>
              <a:gd name="T7" fmla="*/ 359280837 h 21806"/>
              <a:gd name="T8" fmla="*/ 1688697722 w 20356"/>
              <a:gd name="T9" fmla="*/ 337063298 h 21806"/>
              <a:gd name="T10" fmla="*/ 1550251482 w 20356"/>
              <a:gd name="T11" fmla="*/ 305702863 h 21806"/>
              <a:gd name="T12" fmla="*/ 1434832970 w 20356"/>
              <a:gd name="T13" fmla="*/ 284802101 h 21806"/>
              <a:gd name="T14" fmla="*/ 1296386730 w 20356"/>
              <a:gd name="T15" fmla="*/ 274361150 h 21806"/>
              <a:gd name="T16" fmla="*/ 1149224522 w 20356"/>
              <a:gd name="T17" fmla="*/ 232541110 h 21806"/>
              <a:gd name="T18" fmla="*/ 952977550 w 20356"/>
              <a:gd name="T19" fmla="*/ 184211866 h 21806"/>
              <a:gd name="T20" fmla="*/ 736637355 w 20356"/>
              <a:gd name="T21" fmla="*/ 152851431 h 21806"/>
              <a:gd name="T22" fmla="*/ 626999854 w 20356"/>
              <a:gd name="T23" fmla="*/ 113665049 h 21806"/>
              <a:gd name="T24" fmla="*/ 456809011 w 20356"/>
              <a:gd name="T25" fmla="*/ 77093602 h 21806"/>
              <a:gd name="T26" fmla="*/ 321206707 w 20356"/>
              <a:gd name="T27" fmla="*/ 67950689 h 21806"/>
              <a:gd name="T28" fmla="*/ 220193169 w 20356"/>
              <a:gd name="T29" fmla="*/ 35273400 h 21806"/>
              <a:gd name="T30" fmla="*/ 96151034 w 20356"/>
              <a:gd name="T31" fmla="*/ 19602646 h 21806"/>
              <a:gd name="T32" fmla="*/ 3853505 w 20356"/>
              <a:gd name="T33" fmla="*/ 0 h 21806"/>
              <a:gd name="T34" fmla="*/ 3853505 w 20356"/>
              <a:gd name="T35" fmla="*/ 20900702 h 21806"/>
              <a:gd name="T36" fmla="*/ 950133312 w 20356"/>
              <a:gd name="T37" fmla="*/ 232559901 h 21806"/>
              <a:gd name="T38" fmla="*/ 1804115023 w 20356"/>
              <a:gd name="T39" fmla="*/ 410224845 h 218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356"/>
              <a:gd name="T61" fmla="*/ 0 h 21806"/>
              <a:gd name="T62" fmla="*/ 20356 w 20356"/>
              <a:gd name="T63" fmla="*/ 21806 h 218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356" h="21806">
                <a:moveTo>
                  <a:pt x="19958" y="21505"/>
                </a:moveTo>
                <a:lnTo>
                  <a:pt x="20157" y="21528"/>
                </a:lnTo>
                <a:lnTo>
                  <a:pt x="20325" y="21112"/>
                </a:lnTo>
                <a:cubicBezTo>
                  <a:pt x="20335" y="20441"/>
                  <a:pt x="20346" y="19769"/>
                  <a:pt x="20356" y="19098"/>
                </a:cubicBezTo>
                <a:lnTo>
                  <a:pt x="18406" y="17917"/>
                </a:lnTo>
                <a:lnTo>
                  <a:pt x="16897" y="16250"/>
                </a:lnTo>
                <a:lnTo>
                  <a:pt x="15639" y="15139"/>
                </a:lnTo>
                <a:lnTo>
                  <a:pt x="14130" y="14584"/>
                </a:lnTo>
                <a:lnTo>
                  <a:pt x="12526" y="12361"/>
                </a:lnTo>
                <a:lnTo>
                  <a:pt x="10387" y="9792"/>
                </a:lnTo>
                <a:lnTo>
                  <a:pt x="8029" y="8125"/>
                </a:lnTo>
                <a:lnTo>
                  <a:pt x="6834" y="6042"/>
                </a:lnTo>
                <a:lnTo>
                  <a:pt x="4979" y="4098"/>
                </a:lnTo>
                <a:lnTo>
                  <a:pt x="3501" y="3612"/>
                </a:lnTo>
                <a:lnTo>
                  <a:pt x="2400" y="1875"/>
                </a:lnTo>
                <a:lnTo>
                  <a:pt x="1048" y="1042"/>
                </a:lnTo>
                <a:lnTo>
                  <a:pt x="42" y="0"/>
                </a:lnTo>
                <a:cubicBezTo>
                  <a:pt x="0" y="185"/>
                  <a:pt x="84" y="926"/>
                  <a:pt x="42" y="1111"/>
                </a:cubicBezTo>
                <a:lnTo>
                  <a:pt x="10356" y="12362"/>
                </a:lnTo>
                <a:lnTo>
                  <a:pt x="19664" y="21806"/>
                </a:lnTo>
              </a:path>
            </a:pathLst>
          </a:custGeom>
          <a:solidFill>
            <a:srgbClr val="CC9900"/>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60" name="Line 31">
            <a:extLst>
              <a:ext uri="{FF2B5EF4-FFF2-40B4-BE49-F238E27FC236}">
                <a16:creationId xmlns:a16="http://schemas.microsoft.com/office/drawing/2014/main" id="{847D144D-E05D-4C35-AA6F-3A8B421B14D3}"/>
              </a:ext>
            </a:extLst>
          </p:cNvPr>
          <p:cNvSpPr>
            <a:spLocks noChangeShapeType="1"/>
          </p:cNvSpPr>
          <p:nvPr/>
        </p:nvSpPr>
        <p:spPr bwMode="auto">
          <a:xfrm flipH="1" flipV="1">
            <a:off x="0" y="2118592"/>
            <a:ext cx="5578764" cy="2407226"/>
          </a:xfrm>
          <a:prstGeom prst="line">
            <a:avLst/>
          </a:prstGeom>
          <a:noFill/>
          <a:ln w="127000">
            <a:solidFill>
              <a:schemeClr val="bg1">
                <a:lumMod val="50000"/>
              </a:schemeClr>
            </a:solidFill>
            <a:round/>
            <a:headEnd/>
            <a:tailEnd/>
          </a:ln>
          <a:effectLst/>
        </p:spPr>
        <p:txBody>
          <a:bodyPr/>
          <a:lstStyle/>
          <a:p>
            <a:pPr>
              <a:defRPr/>
            </a:pPr>
            <a:endParaRPr lang="en-US" sz="3200" b="0" dirty="0">
              <a:solidFill>
                <a:srgbClr val="000000"/>
              </a:solidFill>
              <a:latin typeface="Calibri" panose="020F0502020204030204" pitchFamily="34" charset="0"/>
            </a:endParaRPr>
          </a:p>
        </p:txBody>
      </p:sp>
      <p:sp>
        <p:nvSpPr>
          <p:cNvPr id="161" name="Freeform 75">
            <a:extLst>
              <a:ext uri="{FF2B5EF4-FFF2-40B4-BE49-F238E27FC236}">
                <a16:creationId xmlns:a16="http://schemas.microsoft.com/office/drawing/2014/main" id="{62811A3D-EED4-42F1-B3E8-B82538B741DC}"/>
              </a:ext>
            </a:extLst>
          </p:cNvPr>
          <p:cNvSpPr>
            <a:spLocks/>
          </p:cNvSpPr>
          <p:nvPr/>
        </p:nvSpPr>
        <p:spPr bwMode="auto">
          <a:xfrm>
            <a:off x="6186488" y="3219450"/>
            <a:ext cx="2817551" cy="3452813"/>
          </a:xfrm>
          <a:custGeom>
            <a:avLst/>
            <a:gdLst>
              <a:gd name="T0" fmla="*/ 127000 w 1773"/>
              <a:gd name="T1" fmla="*/ 2935287 h 2080"/>
              <a:gd name="T2" fmla="*/ 655638 w 1773"/>
              <a:gd name="T3" fmla="*/ 2654300 h 2080"/>
              <a:gd name="T4" fmla="*/ 1041400 w 1773"/>
              <a:gd name="T5" fmla="*/ 2197100 h 2080"/>
              <a:gd name="T6" fmla="*/ 1674813 w 1773"/>
              <a:gd name="T7" fmla="*/ 1203325 h 2080"/>
              <a:gd name="T8" fmla="*/ 2228851 w 1773"/>
              <a:gd name="T9" fmla="*/ 384175 h 2080"/>
              <a:gd name="T10" fmla="*/ 2814638 w 1773"/>
              <a:gd name="T11" fmla="*/ 0 h 2080"/>
              <a:gd name="T12" fmla="*/ 2809876 w 1773"/>
              <a:gd name="T13" fmla="*/ 1860550 h 2080"/>
              <a:gd name="T14" fmla="*/ 0 w 1773"/>
              <a:gd name="T15" fmla="*/ 3302000 h 2080"/>
              <a:gd name="T16" fmla="*/ 127000 w 1773"/>
              <a:gd name="T17" fmla="*/ 2935287 h 20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73"/>
              <a:gd name="T28" fmla="*/ 0 h 2080"/>
              <a:gd name="T29" fmla="*/ 1773 w 1773"/>
              <a:gd name="T30" fmla="*/ 2080 h 2080"/>
              <a:gd name="connsiteX0" fmla="*/ 451 w 10000"/>
              <a:gd name="connsiteY0" fmla="*/ 8889 h 10000"/>
              <a:gd name="connsiteX1" fmla="*/ 2329 w 10000"/>
              <a:gd name="connsiteY1" fmla="*/ 8038 h 10000"/>
              <a:gd name="connsiteX2" fmla="*/ 3700 w 10000"/>
              <a:gd name="connsiteY2" fmla="*/ 6654 h 10000"/>
              <a:gd name="connsiteX3" fmla="*/ 5950 w 10000"/>
              <a:gd name="connsiteY3" fmla="*/ 3644 h 10000"/>
              <a:gd name="connsiteX4" fmla="*/ 7919 w 10000"/>
              <a:gd name="connsiteY4" fmla="*/ 1163 h 10000"/>
              <a:gd name="connsiteX5" fmla="*/ 10000 w 10000"/>
              <a:gd name="connsiteY5" fmla="*/ 0 h 10000"/>
              <a:gd name="connsiteX6" fmla="*/ 9983 w 10000"/>
              <a:gd name="connsiteY6" fmla="*/ 5834 h 10000"/>
              <a:gd name="connsiteX7" fmla="*/ 0 w 10000"/>
              <a:gd name="connsiteY7" fmla="*/ 10000 h 10000"/>
              <a:gd name="connsiteX8" fmla="*/ 451 w 10000"/>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0 w 10016"/>
              <a:gd name="connsiteY7" fmla="*/ 10000 h 10000"/>
              <a:gd name="connsiteX8" fmla="*/ 451 w 10016"/>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0 w 10016"/>
              <a:gd name="connsiteY8" fmla="*/ 10000 h 10000"/>
              <a:gd name="connsiteX9" fmla="*/ 451 w 10016"/>
              <a:gd name="connsiteY9"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0 w 10016"/>
              <a:gd name="connsiteY9" fmla="*/ 10000 h 10000"/>
              <a:gd name="connsiteX10" fmla="*/ 451 w 10016"/>
              <a:gd name="connsiteY10"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0 w 10016"/>
              <a:gd name="connsiteY10" fmla="*/ 10000 h 10000"/>
              <a:gd name="connsiteX11" fmla="*/ 451 w 10016"/>
              <a:gd name="connsiteY11"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3687 w 10016"/>
              <a:gd name="connsiteY10" fmla="*/ 8441 h 10000"/>
              <a:gd name="connsiteX11" fmla="*/ 0 w 10016"/>
              <a:gd name="connsiteY11" fmla="*/ 10000 h 10000"/>
              <a:gd name="connsiteX12" fmla="*/ 451 w 10016"/>
              <a:gd name="connsiteY12" fmla="*/ 888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6" h="10000">
                <a:moveTo>
                  <a:pt x="451" y="8889"/>
                </a:moveTo>
                <a:lnTo>
                  <a:pt x="2329" y="8038"/>
                </a:lnTo>
                <a:lnTo>
                  <a:pt x="3700" y="6654"/>
                </a:lnTo>
                <a:lnTo>
                  <a:pt x="5950" y="3644"/>
                </a:lnTo>
                <a:lnTo>
                  <a:pt x="7919" y="1163"/>
                </a:lnTo>
                <a:lnTo>
                  <a:pt x="10000" y="0"/>
                </a:lnTo>
                <a:cubicBezTo>
                  <a:pt x="9994" y="1878"/>
                  <a:pt x="10016" y="1286"/>
                  <a:pt x="10010" y="3164"/>
                </a:cubicBezTo>
                <a:lnTo>
                  <a:pt x="8699" y="3785"/>
                </a:lnTo>
                <a:lnTo>
                  <a:pt x="6613" y="5661"/>
                </a:lnTo>
                <a:lnTo>
                  <a:pt x="5448" y="7294"/>
                </a:lnTo>
                <a:lnTo>
                  <a:pt x="3687" y="8441"/>
                </a:lnTo>
                <a:lnTo>
                  <a:pt x="0" y="10000"/>
                </a:lnTo>
                <a:lnTo>
                  <a:pt x="451" y="8889"/>
                </a:lnTo>
                <a:close/>
              </a:path>
            </a:pathLst>
          </a:custGeom>
          <a:solidFill>
            <a:srgbClr val="3366FF">
              <a:alpha val="50195"/>
            </a:srgbClr>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62" name="Freeform 76">
            <a:extLst>
              <a:ext uri="{FF2B5EF4-FFF2-40B4-BE49-F238E27FC236}">
                <a16:creationId xmlns:a16="http://schemas.microsoft.com/office/drawing/2014/main" id="{FC243038-61B9-48A4-AB6A-F7318D0C3526}"/>
              </a:ext>
            </a:extLst>
          </p:cNvPr>
          <p:cNvSpPr>
            <a:spLocks/>
          </p:cNvSpPr>
          <p:nvPr/>
        </p:nvSpPr>
        <p:spPr bwMode="auto">
          <a:xfrm>
            <a:off x="6143625" y="6243638"/>
            <a:ext cx="174625" cy="431800"/>
          </a:xfrm>
          <a:custGeom>
            <a:avLst/>
            <a:gdLst>
              <a:gd name="T0" fmla="*/ 0 w 90"/>
              <a:gd name="T1" fmla="*/ 76200 h 240"/>
              <a:gd name="T2" fmla="*/ 0 w 90"/>
              <a:gd name="T3" fmla="*/ 381000 h 240"/>
              <a:gd name="T4" fmla="*/ 85725 w 90"/>
              <a:gd name="T5" fmla="*/ 295275 h 240"/>
              <a:gd name="T6" fmla="*/ 142875 w 90"/>
              <a:gd name="T7" fmla="*/ 0 h 240"/>
              <a:gd name="T8" fmla="*/ 0 w 90"/>
              <a:gd name="T9" fmla="*/ 76200 h 240"/>
              <a:gd name="T10" fmla="*/ 0 60000 65536"/>
              <a:gd name="T11" fmla="*/ 0 60000 65536"/>
              <a:gd name="T12" fmla="*/ 0 60000 65536"/>
              <a:gd name="T13" fmla="*/ 0 60000 65536"/>
              <a:gd name="T14" fmla="*/ 0 60000 65536"/>
              <a:gd name="T15" fmla="*/ 0 w 90"/>
              <a:gd name="T16" fmla="*/ 0 h 240"/>
              <a:gd name="T17" fmla="*/ 90 w 90"/>
              <a:gd name="T18" fmla="*/ 240 h 240"/>
            </a:gdLst>
            <a:ahLst/>
            <a:cxnLst>
              <a:cxn ang="T10">
                <a:pos x="T0" y="T1"/>
              </a:cxn>
              <a:cxn ang="T11">
                <a:pos x="T2" y="T3"/>
              </a:cxn>
              <a:cxn ang="T12">
                <a:pos x="T4" y="T5"/>
              </a:cxn>
              <a:cxn ang="T13">
                <a:pos x="T6" y="T7"/>
              </a:cxn>
              <a:cxn ang="T14">
                <a:pos x="T8" y="T9"/>
              </a:cxn>
            </a:cxnLst>
            <a:rect l="T15" t="T16" r="T17" b="T18"/>
            <a:pathLst>
              <a:path w="90" h="240">
                <a:moveTo>
                  <a:pt x="0" y="48"/>
                </a:moveTo>
                <a:lnTo>
                  <a:pt x="0" y="240"/>
                </a:lnTo>
                <a:lnTo>
                  <a:pt x="54" y="186"/>
                </a:lnTo>
                <a:lnTo>
                  <a:pt x="90" y="0"/>
                </a:lnTo>
                <a:lnTo>
                  <a:pt x="0" y="48"/>
                </a:lnTo>
                <a:close/>
              </a:path>
            </a:pathLst>
          </a:custGeom>
          <a:solidFill>
            <a:srgbClr val="0066FF"/>
          </a:solidFill>
          <a:ln w="9525" cap="flat" cmpd="sng">
            <a:solidFill>
              <a:schemeClr val="tx1"/>
            </a:solidFill>
            <a:prstDash val="solid"/>
            <a:round/>
            <a:headEnd type="none" w="med" len="med"/>
            <a:tailEnd type="none" w="med" len="med"/>
          </a:ln>
        </p:spPr>
        <p:txBody>
          <a:bodyPr/>
          <a:lstStyle/>
          <a:p>
            <a:endParaRPr lang="en-US" sz="3200" b="0" dirty="0">
              <a:solidFill>
                <a:srgbClr val="000000"/>
              </a:solidFill>
              <a:latin typeface="Calibri" panose="020F0502020204030204" pitchFamily="34" charset="0"/>
            </a:endParaRPr>
          </a:p>
        </p:txBody>
      </p:sp>
      <p:sp>
        <p:nvSpPr>
          <p:cNvPr id="163" name="Freeform 77">
            <a:extLst>
              <a:ext uri="{FF2B5EF4-FFF2-40B4-BE49-F238E27FC236}">
                <a16:creationId xmlns:a16="http://schemas.microsoft.com/office/drawing/2014/main" id="{A2604E6B-A2DE-4A2D-8FCA-91E6919707B8}"/>
              </a:ext>
            </a:extLst>
          </p:cNvPr>
          <p:cNvSpPr>
            <a:spLocks/>
          </p:cNvSpPr>
          <p:nvPr/>
        </p:nvSpPr>
        <p:spPr bwMode="auto">
          <a:xfrm>
            <a:off x="7594600" y="4021138"/>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64" name="Freeform 78">
            <a:extLst>
              <a:ext uri="{FF2B5EF4-FFF2-40B4-BE49-F238E27FC236}">
                <a16:creationId xmlns:a16="http://schemas.microsoft.com/office/drawing/2014/main" id="{49DC7D62-0ED8-490F-8E75-17FFF577ADE3}"/>
              </a:ext>
            </a:extLst>
          </p:cNvPr>
          <p:cNvSpPr>
            <a:spLocks/>
          </p:cNvSpPr>
          <p:nvPr/>
        </p:nvSpPr>
        <p:spPr bwMode="auto">
          <a:xfrm>
            <a:off x="8308975" y="3071813"/>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65" name="Freeform 39">
            <a:extLst>
              <a:ext uri="{FF2B5EF4-FFF2-40B4-BE49-F238E27FC236}">
                <a16:creationId xmlns:a16="http://schemas.microsoft.com/office/drawing/2014/main" id="{B809426B-434B-4666-AA59-900ADEBF5754}"/>
              </a:ext>
            </a:extLst>
          </p:cNvPr>
          <p:cNvSpPr>
            <a:spLocks/>
          </p:cNvSpPr>
          <p:nvPr/>
        </p:nvSpPr>
        <p:spPr bwMode="auto">
          <a:xfrm>
            <a:off x="4422775" y="499268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67" name="Freeform 80">
            <a:extLst>
              <a:ext uri="{FF2B5EF4-FFF2-40B4-BE49-F238E27FC236}">
                <a16:creationId xmlns:a16="http://schemas.microsoft.com/office/drawing/2014/main" id="{CF2B7932-F33C-4FAC-9C27-FBA19CA17F23}"/>
              </a:ext>
            </a:extLst>
          </p:cNvPr>
          <p:cNvSpPr>
            <a:spLocks/>
          </p:cNvSpPr>
          <p:nvPr/>
        </p:nvSpPr>
        <p:spPr bwMode="auto">
          <a:xfrm>
            <a:off x="7267575" y="4468813"/>
            <a:ext cx="234950" cy="533400"/>
          </a:xfrm>
          <a:custGeom>
            <a:avLst/>
            <a:gdLst>
              <a:gd name="T0" fmla="*/ 234950 w 148"/>
              <a:gd name="T1" fmla="*/ 0 h 336"/>
              <a:gd name="T2" fmla="*/ 114300 w 148"/>
              <a:gd name="T3" fmla="*/ 330200 h 336"/>
              <a:gd name="T4" fmla="*/ 0 w 148"/>
              <a:gd name="T5" fmla="*/ 533400 h 336"/>
              <a:gd name="T6" fmla="*/ 0 60000 65536"/>
              <a:gd name="T7" fmla="*/ 0 60000 65536"/>
              <a:gd name="T8" fmla="*/ 0 60000 65536"/>
              <a:gd name="T9" fmla="*/ 0 w 148"/>
              <a:gd name="T10" fmla="*/ 0 h 336"/>
              <a:gd name="T11" fmla="*/ 148 w 148"/>
              <a:gd name="T12" fmla="*/ 336 h 336"/>
            </a:gdLst>
            <a:ahLst/>
            <a:cxnLst>
              <a:cxn ang="T6">
                <a:pos x="T0" y="T1"/>
              </a:cxn>
              <a:cxn ang="T7">
                <a:pos x="T2" y="T3"/>
              </a:cxn>
              <a:cxn ang="T8">
                <a:pos x="T4" y="T5"/>
              </a:cxn>
            </a:cxnLst>
            <a:rect l="T9" t="T10" r="T11" b="T12"/>
            <a:pathLst>
              <a:path w="148" h="336">
                <a:moveTo>
                  <a:pt x="148" y="0"/>
                </a:moveTo>
                <a:lnTo>
                  <a:pt x="72" y="208"/>
                </a:lnTo>
                <a:lnTo>
                  <a:pt x="0" y="336"/>
                </a:lnTo>
              </a:path>
            </a:pathLst>
          </a:custGeom>
          <a:noFill/>
          <a:ln w="19050" cap="flat" cmpd="sng">
            <a:solidFill>
              <a:srgbClr val="000066"/>
            </a:solidFill>
            <a:prstDash val="dash"/>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68" name="Line 24">
            <a:extLst>
              <a:ext uri="{FF2B5EF4-FFF2-40B4-BE49-F238E27FC236}">
                <a16:creationId xmlns:a16="http://schemas.microsoft.com/office/drawing/2014/main" id="{CBF63787-9D0E-436C-959B-2316F5398CC5}"/>
              </a:ext>
            </a:extLst>
          </p:cNvPr>
          <p:cNvSpPr>
            <a:spLocks noChangeShapeType="1"/>
          </p:cNvSpPr>
          <p:nvPr/>
        </p:nvSpPr>
        <p:spPr bwMode="auto">
          <a:xfrm>
            <a:off x="2327275" y="524033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69" name="Line 24">
            <a:extLst>
              <a:ext uri="{FF2B5EF4-FFF2-40B4-BE49-F238E27FC236}">
                <a16:creationId xmlns:a16="http://schemas.microsoft.com/office/drawing/2014/main" id="{D08B58F2-7F19-4366-90F5-3BE7EC1A99C5}"/>
              </a:ext>
            </a:extLst>
          </p:cNvPr>
          <p:cNvSpPr>
            <a:spLocks noChangeShapeType="1"/>
          </p:cNvSpPr>
          <p:nvPr/>
        </p:nvSpPr>
        <p:spPr bwMode="auto">
          <a:xfrm>
            <a:off x="995680" y="471836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0" name="Line 24">
            <a:extLst>
              <a:ext uri="{FF2B5EF4-FFF2-40B4-BE49-F238E27FC236}">
                <a16:creationId xmlns:a16="http://schemas.microsoft.com/office/drawing/2014/main" id="{C82A4511-9F54-4D76-8634-487F67AAE812}"/>
              </a:ext>
            </a:extLst>
          </p:cNvPr>
          <p:cNvSpPr>
            <a:spLocks noChangeShapeType="1"/>
          </p:cNvSpPr>
          <p:nvPr/>
        </p:nvSpPr>
        <p:spPr bwMode="auto">
          <a:xfrm>
            <a:off x="1157605" y="499459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1" name="Line 24">
            <a:extLst>
              <a:ext uri="{FF2B5EF4-FFF2-40B4-BE49-F238E27FC236}">
                <a16:creationId xmlns:a16="http://schemas.microsoft.com/office/drawing/2014/main" id="{DF6E53F7-630C-4A56-B9BA-E9326ECC2DC0}"/>
              </a:ext>
            </a:extLst>
          </p:cNvPr>
          <p:cNvSpPr>
            <a:spLocks noChangeShapeType="1"/>
          </p:cNvSpPr>
          <p:nvPr/>
        </p:nvSpPr>
        <p:spPr bwMode="auto">
          <a:xfrm>
            <a:off x="1984375" y="515461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2" name="Line 24">
            <a:extLst>
              <a:ext uri="{FF2B5EF4-FFF2-40B4-BE49-F238E27FC236}">
                <a16:creationId xmlns:a16="http://schemas.microsoft.com/office/drawing/2014/main" id="{41C11585-C9AE-4ACE-8FAF-87BD904591A5}"/>
              </a:ext>
            </a:extLst>
          </p:cNvPr>
          <p:cNvSpPr>
            <a:spLocks noChangeShapeType="1"/>
          </p:cNvSpPr>
          <p:nvPr/>
        </p:nvSpPr>
        <p:spPr bwMode="auto">
          <a:xfrm>
            <a:off x="2613025" y="540226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3" name="Line 24">
            <a:extLst>
              <a:ext uri="{FF2B5EF4-FFF2-40B4-BE49-F238E27FC236}">
                <a16:creationId xmlns:a16="http://schemas.microsoft.com/office/drawing/2014/main" id="{E103D38D-3A38-4C54-A1BA-D659F9E2F297}"/>
              </a:ext>
            </a:extLst>
          </p:cNvPr>
          <p:cNvSpPr>
            <a:spLocks noChangeShapeType="1"/>
          </p:cNvSpPr>
          <p:nvPr/>
        </p:nvSpPr>
        <p:spPr bwMode="auto">
          <a:xfrm>
            <a:off x="795655" y="481361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174" name="Freeform 8">
            <a:extLst>
              <a:ext uri="{FF2B5EF4-FFF2-40B4-BE49-F238E27FC236}">
                <a16:creationId xmlns:a16="http://schemas.microsoft.com/office/drawing/2014/main" id="{F5A7E17D-B3B5-4962-84A7-60C7E26D21FC}"/>
              </a:ext>
            </a:extLst>
          </p:cNvPr>
          <p:cNvSpPr>
            <a:spLocks/>
          </p:cNvSpPr>
          <p:nvPr/>
        </p:nvSpPr>
        <p:spPr bwMode="auto">
          <a:xfrm>
            <a:off x="3165475" y="1998663"/>
            <a:ext cx="793750" cy="812800"/>
          </a:xfrm>
          <a:custGeom>
            <a:avLst/>
            <a:gdLst>
              <a:gd name="T0" fmla="*/ 793750 w 618"/>
              <a:gd name="T1" fmla="*/ 0 h 618"/>
              <a:gd name="T2" fmla="*/ 535589 w 618"/>
              <a:gd name="T3" fmla="*/ 131521 h 618"/>
              <a:gd name="T4" fmla="*/ 328803 w 618"/>
              <a:gd name="T5" fmla="*/ 385357 h 618"/>
              <a:gd name="T6" fmla="*/ 160548 w 618"/>
              <a:gd name="T7" fmla="*/ 648399 h 618"/>
              <a:gd name="T8" fmla="*/ 0 w 618"/>
              <a:gd name="T9" fmla="*/ 812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5" name="Freeform 9">
            <a:extLst>
              <a:ext uri="{FF2B5EF4-FFF2-40B4-BE49-F238E27FC236}">
                <a16:creationId xmlns:a16="http://schemas.microsoft.com/office/drawing/2014/main" id="{0D328C0B-DABE-4B78-819D-C428C8501C73}"/>
              </a:ext>
            </a:extLst>
          </p:cNvPr>
          <p:cNvSpPr>
            <a:spLocks/>
          </p:cNvSpPr>
          <p:nvPr/>
        </p:nvSpPr>
        <p:spPr bwMode="auto">
          <a:xfrm>
            <a:off x="3594100" y="22971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6" name="Freeform 10">
            <a:extLst>
              <a:ext uri="{FF2B5EF4-FFF2-40B4-BE49-F238E27FC236}">
                <a16:creationId xmlns:a16="http://schemas.microsoft.com/office/drawing/2014/main" id="{A8A18A97-D3A2-4C6B-98CF-FD933B0F27BA}"/>
              </a:ext>
            </a:extLst>
          </p:cNvPr>
          <p:cNvSpPr>
            <a:spLocks/>
          </p:cNvSpPr>
          <p:nvPr/>
        </p:nvSpPr>
        <p:spPr bwMode="auto">
          <a:xfrm>
            <a:off x="2060575" y="1763713"/>
            <a:ext cx="652463" cy="685800"/>
          </a:xfrm>
          <a:custGeom>
            <a:avLst/>
            <a:gdLst>
              <a:gd name="T0" fmla="*/ 652463 w 618"/>
              <a:gd name="T1" fmla="*/ 0 h 618"/>
              <a:gd name="T2" fmla="*/ 440254 w 618"/>
              <a:gd name="T3" fmla="*/ 110971 h 618"/>
              <a:gd name="T4" fmla="*/ 270276 w 618"/>
              <a:gd name="T5" fmla="*/ 325145 h 618"/>
              <a:gd name="T6" fmla="*/ 131971 w 618"/>
              <a:gd name="T7" fmla="*/ 547086 h 618"/>
              <a:gd name="T8" fmla="*/ 0 w 618"/>
              <a:gd name="T9" fmla="*/ 685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7" name="Freeform 11">
            <a:extLst>
              <a:ext uri="{FF2B5EF4-FFF2-40B4-BE49-F238E27FC236}">
                <a16:creationId xmlns:a16="http://schemas.microsoft.com/office/drawing/2014/main" id="{29D073C6-36C1-4666-A6B9-83E0FF7FCD91}"/>
              </a:ext>
            </a:extLst>
          </p:cNvPr>
          <p:cNvSpPr>
            <a:spLocks/>
          </p:cNvSpPr>
          <p:nvPr/>
        </p:nvSpPr>
        <p:spPr bwMode="auto">
          <a:xfrm>
            <a:off x="3136900" y="18399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8" name="Freeform 25">
            <a:extLst>
              <a:ext uri="{FF2B5EF4-FFF2-40B4-BE49-F238E27FC236}">
                <a16:creationId xmlns:a16="http://schemas.microsoft.com/office/drawing/2014/main" id="{0839B439-1F8B-4D7C-81EA-5D2A8E15627F}"/>
              </a:ext>
            </a:extLst>
          </p:cNvPr>
          <p:cNvSpPr>
            <a:spLocks/>
          </p:cNvSpPr>
          <p:nvPr/>
        </p:nvSpPr>
        <p:spPr bwMode="auto">
          <a:xfrm>
            <a:off x="2384425" y="2154238"/>
            <a:ext cx="285750" cy="428625"/>
          </a:xfrm>
          <a:custGeom>
            <a:avLst/>
            <a:gdLst>
              <a:gd name="T0" fmla="*/ 285750 w 618"/>
              <a:gd name="T1" fmla="*/ 0 h 618"/>
              <a:gd name="T2" fmla="*/ 192812 w 618"/>
              <a:gd name="T3" fmla="*/ 69357 h 618"/>
              <a:gd name="T4" fmla="*/ 118369 w 618"/>
              <a:gd name="T5" fmla="*/ 203215 h 618"/>
              <a:gd name="T6" fmla="*/ 57797 w 618"/>
              <a:gd name="T7" fmla="*/ 341929 h 618"/>
              <a:gd name="T8" fmla="*/ 0 w 618"/>
              <a:gd name="T9" fmla="*/ 42862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79" name="Freeform 26">
            <a:extLst>
              <a:ext uri="{FF2B5EF4-FFF2-40B4-BE49-F238E27FC236}">
                <a16:creationId xmlns:a16="http://schemas.microsoft.com/office/drawing/2014/main" id="{6C982152-0395-474F-8E1E-C652C310561D}"/>
              </a:ext>
            </a:extLst>
          </p:cNvPr>
          <p:cNvSpPr>
            <a:spLocks/>
          </p:cNvSpPr>
          <p:nvPr/>
        </p:nvSpPr>
        <p:spPr bwMode="auto">
          <a:xfrm>
            <a:off x="2755900" y="16875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0" name="Freeform 27">
            <a:extLst>
              <a:ext uri="{FF2B5EF4-FFF2-40B4-BE49-F238E27FC236}">
                <a16:creationId xmlns:a16="http://schemas.microsoft.com/office/drawing/2014/main" id="{583E25AB-70F4-4641-8FFF-9D831EC7C9DB}"/>
              </a:ext>
            </a:extLst>
          </p:cNvPr>
          <p:cNvSpPr>
            <a:spLocks/>
          </p:cNvSpPr>
          <p:nvPr/>
        </p:nvSpPr>
        <p:spPr bwMode="auto">
          <a:xfrm>
            <a:off x="3470275" y="23256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1" name="Freeform 28">
            <a:extLst>
              <a:ext uri="{FF2B5EF4-FFF2-40B4-BE49-F238E27FC236}">
                <a16:creationId xmlns:a16="http://schemas.microsoft.com/office/drawing/2014/main" id="{35EB00BF-CC4A-4747-BC06-99A434E3A2DC}"/>
              </a:ext>
            </a:extLst>
          </p:cNvPr>
          <p:cNvSpPr>
            <a:spLocks/>
          </p:cNvSpPr>
          <p:nvPr/>
        </p:nvSpPr>
        <p:spPr bwMode="auto">
          <a:xfrm>
            <a:off x="1812925" y="176371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2" name="Freeform 27">
            <a:extLst>
              <a:ext uri="{FF2B5EF4-FFF2-40B4-BE49-F238E27FC236}">
                <a16:creationId xmlns:a16="http://schemas.microsoft.com/office/drawing/2014/main" id="{7E5FAB77-A959-488E-B663-65E634E4E124}"/>
              </a:ext>
            </a:extLst>
          </p:cNvPr>
          <p:cNvSpPr>
            <a:spLocks/>
          </p:cNvSpPr>
          <p:nvPr/>
        </p:nvSpPr>
        <p:spPr bwMode="auto">
          <a:xfrm>
            <a:off x="4203700" y="25542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8" name="Freeform 39">
            <a:extLst>
              <a:ext uri="{FF2B5EF4-FFF2-40B4-BE49-F238E27FC236}">
                <a16:creationId xmlns:a16="http://schemas.microsoft.com/office/drawing/2014/main" id="{70D2BE00-DC03-4578-8DDB-A15FF66E1EB0}"/>
              </a:ext>
            </a:extLst>
          </p:cNvPr>
          <p:cNvSpPr>
            <a:spLocks/>
          </p:cNvSpPr>
          <p:nvPr/>
        </p:nvSpPr>
        <p:spPr bwMode="auto">
          <a:xfrm>
            <a:off x="3184525" y="474503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9" name="Freeform 39">
            <a:extLst>
              <a:ext uri="{FF2B5EF4-FFF2-40B4-BE49-F238E27FC236}">
                <a16:creationId xmlns:a16="http://schemas.microsoft.com/office/drawing/2014/main" id="{9D1AF435-3304-4575-A50F-14DB302C9EB4}"/>
              </a:ext>
            </a:extLst>
          </p:cNvPr>
          <p:cNvSpPr>
            <a:spLocks/>
          </p:cNvSpPr>
          <p:nvPr/>
        </p:nvSpPr>
        <p:spPr bwMode="auto">
          <a:xfrm>
            <a:off x="1260475" y="324961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90" name="Freeform 28">
            <a:extLst>
              <a:ext uri="{FF2B5EF4-FFF2-40B4-BE49-F238E27FC236}">
                <a16:creationId xmlns:a16="http://schemas.microsoft.com/office/drawing/2014/main" id="{13724F55-D83A-4E5A-BD19-6B9FC2613A08}"/>
              </a:ext>
            </a:extLst>
          </p:cNvPr>
          <p:cNvSpPr>
            <a:spLocks/>
          </p:cNvSpPr>
          <p:nvPr/>
        </p:nvSpPr>
        <p:spPr bwMode="auto">
          <a:xfrm>
            <a:off x="941387" y="2916238"/>
            <a:ext cx="409576" cy="571500"/>
          </a:xfrm>
          <a:custGeom>
            <a:avLst/>
            <a:gdLst>
              <a:gd name="T0" fmla="*/ 409576 w 618"/>
              <a:gd name="T1" fmla="*/ 0 h 618"/>
              <a:gd name="T2" fmla="*/ 276364 w 618"/>
              <a:gd name="T3" fmla="*/ 92476 h 618"/>
              <a:gd name="T4" fmla="*/ 169663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pic>
        <p:nvPicPr>
          <p:cNvPr id="196" name="Picture 3">
            <a:extLst>
              <a:ext uri="{FF2B5EF4-FFF2-40B4-BE49-F238E27FC236}">
                <a16:creationId xmlns:a16="http://schemas.microsoft.com/office/drawing/2014/main" id="{815D2C49-B401-4CE2-AA50-6CFD150EEFE8}"/>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13297" y="1385454"/>
            <a:ext cx="745344" cy="1007225"/>
          </a:xfrm>
          <a:prstGeom prst="rect">
            <a:avLst/>
          </a:prstGeom>
          <a:noFill/>
          <a:ln w="9525">
            <a:noFill/>
            <a:miter lim="800000"/>
            <a:headEnd/>
            <a:tailEnd/>
          </a:ln>
        </p:spPr>
      </p:pic>
      <p:pic>
        <p:nvPicPr>
          <p:cNvPr id="197" name="Picture 7">
            <a:extLst>
              <a:ext uri="{FF2B5EF4-FFF2-40B4-BE49-F238E27FC236}">
                <a16:creationId xmlns:a16="http://schemas.microsoft.com/office/drawing/2014/main" id="{05CA7EFA-822A-491C-B6CC-C5116F8C35E3}"/>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11730" y="1409700"/>
            <a:ext cx="781050" cy="781050"/>
          </a:xfrm>
          <a:prstGeom prst="rect">
            <a:avLst/>
          </a:prstGeom>
          <a:noFill/>
          <a:ln w="9525">
            <a:noFill/>
            <a:miter lim="800000"/>
            <a:headEnd/>
            <a:tailEnd/>
          </a:ln>
        </p:spPr>
      </p:pic>
      <p:pic>
        <p:nvPicPr>
          <p:cNvPr id="198" name="Picture 3">
            <a:extLst>
              <a:ext uri="{FF2B5EF4-FFF2-40B4-BE49-F238E27FC236}">
                <a16:creationId xmlns:a16="http://schemas.microsoft.com/office/drawing/2014/main" id="{4DB56EDF-6233-48B8-A9A1-72DB12B14621}"/>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78217" y="1431174"/>
            <a:ext cx="745344" cy="1007225"/>
          </a:xfrm>
          <a:prstGeom prst="rect">
            <a:avLst/>
          </a:prstGeom>
          <a:noFill/>
          <a:ln w="9525">
            <a:noFill/>
            <a:miter lim="800000"/>
            <a:headEnd/>
            <a:tailEnd/>
          </a:ln>
        </p:spPr>
      </p:pic>
      <p:pic>
        <p:nvPicPr>
          <p:cNvPr id="200" name="Picture 7">
            <a:extLst>
              <a:ext uri="{FF2B5EF4-FFF2-40B4-BE49-F238E27FC236}">
                <a16:creationId xmlns:a16="http://schemas.microsoft.com/office/drawing/2014/main" id="{00E19A0C-E9FF-4F53-9A86-9F1F66ECE3CF}"/>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9590" y="1158240"/>
            <a:ext cx="781050" cy="781050"/>
          </a:xfrm>
          <a:prstGeom prst="rect">
            <a:avLst/>
          </a:prstGeom>
          <a:noFill/>
          <a:ln w="9525">
            <a:noFill/>
            <a:miter lim="800000"/>
            <a:headEnd/>
            <a:tailEnd/>
          </a:ln>
        </p:spPr>
      </p:pic>
      <p:pic>
        <p:nvPicPr>
          <p:cNvPr id="201" name="Picture 7">
            <a:extLst>
              <a:ext uri="{FF2B5EF4-FFF2-40B4-BE49-F238E27FC236}">
                <a16:creationId xmlns:a16="http://schemas.microsoft.com/office/drawing/2014/main" id="{1F44E07A-F685-4A41-AE48-3877C7A1260F}"/>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83030" y="3870960"/>
            <a:ext cx="1017270" cy="1017270"/>
          </a:xfrm>
          <a:prstGeom prst="rect">
            <a:avLst/>
          </a:prstGeom>
          <a:noFill/>
          <a:ln w="9525">
            <a:noFill/>
            <a:miter lim="800000"/>
            <a:headEnd/>
            <a:tailEnd/>
          </a:ln>
        </p:spPr>
      </p:pic>
      <p:pic>
        <p:nvPicPr>
          <p:cNvPr id="202" name="Picture 7">
            <a:extLst>
              <a:ext uri="{FF2B5EF4-FFF2-40B4-BE49-F238E27FC236}">
                <a16:creationId xmlns:a16="http://schemas.microsoft.com/office/drawing/2014/main" id="{B648AB14-2FB1-45BB-B763-1FA8E63C4B15}"/>
              </a:ext>
            </a:extLst>
          </p:cNvPr>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3830" y="784860"/>
            <a:ext cx="521970" cy="521970"/>
          </a:xfrm>
          <a:prstGeom prst="rect">
            <a:avLst/>
          </a:prstGeom>
          <a:noFill/>
          <a:ln w="9525">
            <a:noFill/>
            <a:miter lim="800000"/>
            <a:headEnd/>
            <a:tailEnd/>
          </a:ln>
        </p:spPr>
      </p:pic>
      <p:pic>
        <p:nvPicPr>
          <p:cNvPr id="204" name="Picture 7">
            <a:extLst>
              <a:ext uri="{FF2B5EF4-FFF2-40B4-BE49-F238E27FC236}">
                <a16:creationId xmlns:a16="http://schemas.microsoft.com/office/drawing/2014/main" id="{4615B2F7-A80C-4113-BE6B-2019669D700C}"/>
              </a:ext>
            </a:extLst>
          </p:cNvPr>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6010" y="4991100"/>
            <a:ext cx="590550" cy="590550"/>
          </a:xfrm>
          <a:prstGeom prst="rect">
            <a:avLst/>
          </a:prstGeom>
          <a:noFill/>
          <a:ln w="9525">
            <a:noFill/>
            <a:miter lim="800000"/>
            <a:headEnd/>
            <a:tailEnd/>
          </a:ln>
        </p:spPr>
      </p:pic>
      <p:pic>
        <p:nvPicPr>
          <p:cNvPr id="205" name="Picture 3">
            <a:extLst>
              <a:ext uri="{FF2B5EF4-FFF2-40B4-BE49-F238E27FC236}">
                <a16:creationId xmlns:a16="http://schemas.microsoft.com/office/drawing/2014/main" id="{3B693DD8-5910-4C42-BD1F-439431306314}"/>
              </a:ext>
            </a:extLst>
          </p:cNvPr>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07857" y="1981200"/>
            <a:ext cx="432923" cy="723899"/>
          </a:xfrm>
          <a:prstGeom prst="rect">
            <a:avLst/>
          </a:prstGeom>
          <a:noFill/>
          <a:ln w="9525">
            <a:noFill/>
            <a:miter lim="800000"/>
            <a:headEnd/>
            <a:tailEnd/>
          </a:ln>
        </p:spPr>
      </p:pic>
      <p:pic>
        <p:nvPicPr>
          <p:cNvPr id="206" name="Picture 3">
            <a:extLst>
              <a:ext uri="{FF2B5EF4-FFF2-40B4-BE49-F238E27FC236}">
                <a16:creationId xmlns:a16="http://schemas.microsoft.com/office/drawing/2014/main" id="{16278007-AC11-4CE4-B67C-5B0306E7E881}"/>
              </a:ext>
            </a:extLst>
          </p:cNvPr>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67977" y="3314700"/>
            <a:ext cx="569636" cy="952499"/>
          </a:xfrm>
          <a:prstGeom prst="rect">
            <a:avLst/>
          </a:prstGeom>
          <a:noFill/>
          <a:ln w="9525">
            <a:noFill/>
            <a:miter lim="800000"/>
            <a:headEnd/>
            <a:tailEnd/>
          </a:ln>
        </p:spPr>
      </p:pic>
      <p:pic>
        <p:nvPicPr>
          <p:cNvPr id="207" name="Picture 7">
            <a:extLst>
              <a:ext uri="{FF2B5EF4-FFF2-40B4-BE49-F238E27FC236}">
                <a16:creationId xmlns:a16="http://schemas.microsoft.com/office/drawing/2014/main" id="{6C5A30CD-4B0E-42A9-92DD-933A590A02A2}"/>
              </a:ext>
            </a:extLst>
          </p:cNvPr>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75910" y="2240280"/>
            <a:ext cx="590550" cy="590550"/>
          </a:xfrm>
          <a:prstGeom prst="rect">
            <a:avLst/>
          </a:prstGeom>
          <a:noFill/>
          <a:ln w="9525">
            <a:noFill/>
            <a:miter lim="800000"/>
            <a:headEnd/>
            <a:tailEnd/>
          </a:ln>
        </p:spPr>
      </p:pic>
      <p:pic>
        <p:nvPicPr>
          <p:cNvPr id="208" name="Picture 3">
            <a:extLst>
              <a:ext uri="{FF2B5EF4-FFF2-40B4-BE49-F238E27FC236}">
                <a16:creationId xmlns:a16="http://schemas.microsoft.com/office/drawing/2014/main" id="{2D137583-4BFD-4C1D-A3E3-8A68213D5BF3}"/>
              </a:ext>
            </a:extLst>
          </p:cNvPr>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36157" y="2628900"/>
            <a:ext cx="432923" cy="723899"/>
          </a:xfrm>
          <a:prstGeom prst="rect">
            <a:avLst/>
          </a:prstGeom>
          <a:noFill/>
          <a:ln w="9525">
            <a:noFill/>
            <a:miter lim="800000"/>
            <a:headEnd/>
            <a:tailEnd/>
          </a:ln>
        </p:spPr>
      </p:pic>
      <p:pic>
        <p:nvPicPr>
          <p:cNvPr id="209" name="Picture 3">
            <a:extLst>
              <a:ext uri="{FF2B5EF4-FFF2-40B4-BE49-F238E27FC236}">
                <a16:creationId xmlns:a16="http://schemas.microsoft.com/office/drawing/2014/main" id="{FFC16200-7988-4681-BF06-3433540FD784}"/>
              </a:ext>
            </a:extLst>
          </p:cNvPr>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1040" y="2475115"/>
            <a:ext cx="469044" cy="633846"/>
          </a:xfrm>
          <a:prstGeom prst="rect">
            <a:avLst/>
          </a:prstGeom>
          <a:noFill/>
          <a:ln w="9525">
            <a:noFill/>
            <a:miter lim="800000"/>
            <a:headEnd/>
            <a:tailEnd/>
          </a:ln>
        </p:spPr>
      </p:pic>
      <p:sp>
        <p:nvSpPr>
          <p:cNvPr id="210" name="Line 24">
            <a:extLst>
              <a:ext uri="{FF2B5EF4-FFF2-40B4-BE49-F238E27FC236}">
                <a16:creationId xmlns:a16="http://schemas.microsoft.com/office/drawing/2014/main" id="{9BBDFA05-CB33-4DAF-B6E5-8FEACDD0283B}"/>
              </a:ext>
            </a:extLst>
          </p:cNvPr>
          <p:cNvSpPr>
            <a:spLocks noChangeShapeType="1"/>
          </p:cNvSpPr>
          <p:nvPr/>
        </p:nvSpPr>
        <p:spPr bwMode="auto">
          <a:xfrm>
            <a:off x="1468120" y="487076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211" name="Line 24">
            <a:extLst>
              <a:ext uri="{FF2B5EF4-FFF2-40B4-BE49-F238E27FC236}">
                <a16:creationId xmlns:a16="http://schemas.microsoft.com/office/drawing/2014/main" id="{725FB64C-9F26-4138-9387-A286CAD915F9}"/>
              </a:ext>
            </a:extLst>
          </p:cNvPr>
          <p:cNvSpPr>
            <a:spLocks noChangeShapeType="1"/>
          </p:cNvSpPr>
          <p:nvPr/>
        </p:nvSpPr>
        <p:spPr bwMode="auto">
          <a:xfrm>
            <a:off x="1630045" y="514699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212" name="Line 24">
            <a:extLst>
              <a:ext uri="{FF2B5EF4-FFF2-40B4-BE49-F238E27FC236}">
                <a16:creationId xmlns:a16="http://schemas.microsoft.com/office/drawing/2014/main" id="{D53231D0-D4CC-4C59-8353-0FF670F077D0}"/>
              </a:ext>
            </a:extLst>
          </p:cNvPr>
          <p:cNvSpPr>
            <a:spLocks noChangeShapeType="1"/>
          </p:cNvSpPr>
          <p:nvPr/>
        </p:nvSpPr>
        <p:spPr bwMode="auto">
          <a:xfrm>
            <a:off x="1268095" y="496601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213" name="Line 24">
            <a:extLst>
              <a:ext uri="{FF2B5EF4-FFF2-40B4-BE49-F238E27FC236}">
                <a16:creationId xmlns:a16="http://schemas.microsoft.com/office/drawing/2014/main" id="{58AD919D-8E99-4117-AFCC-EA2D3E229AE5}"/>
              </a:ext>
            </a:extLst>
          </p:cNvPr>
          <p:cNvSpPr>
            <a:spLocks noChangeShapeType="1"/>
          </p:cNvSpPr>
          <p:nvPr/>
        </p:nvSpPr>
        <p:spPr bwMode="auto">
          <a:xfrm>
            <a:off x="200025" y="446690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214" name="Line 24">
            <a:extLst>
              <a:ext uri="{FF2B5EF4-FFF2-40B4-BE49-F238E27FC236}">
                <a16:creationId xmlns:a16="http://schemas.microsoft.com/office/drawing/2014/main" id="{DA0B61D4-55A2-47A1-8284-AA3E99C6CCFD}"/>
              </a:ext>
            </a:extLst>
          </p:cNvPr>
          <p:cNvSpPr>
            <a:spLocks noChangeShapeType="1"/>
          </p:cNvSpPr>
          <p:nvPr/>
        </p:nvSpPr>
        <p:spPr bwMode="auto">
          <a:xfrm>
            <a:off x="361950" y="4743133"/>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215" name="Line 24">
            <a:extLst>
              <a:ext uri="{FF2B5EF4-FFF2-40B4-BE49-F238E27FC236}">
                <a16:creationId xmlns:a16="http://schemas.microsoft.com/office/drawing/2014/main" id="{4E21DED2-3089-4DD6-9B72-5197CC70A69D}"/>
              </a:ext>
            </a:extLst>
          </p:cNvPr>
          <p:cNvSpPr>
            <a:spLocks noChangeShapeType="1"/>
          </p:cNvSpPr>
          <p:nvPr/>
        </p:nvSpPr>
        <p:spPr bwMode="auto">
          <a:xfrm>
            <a:off x="0" y="4562158"/>
            <a:ext cx="228600" cy="76200"/>
          </a:xfrm>
          <a:prstGeom prst="line">
            <a:avLst/>
          </a:prstGeom>
          <a:no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216" name="Freeform 33">
            <a:extLst>
              <a:ext uri="{FF2B5EF4-FFF2-40B4-BE49-F238E27FC236}">
                <a16:creationId xmlns:a16="http://schemas.microsoft.com/office/drawing/2014/main" id="{2DBF01C6-3BD4-449B-921E-CE9040634A74}"/>
              </a:ext>
            </a:extLst>
          </p:cNvPr>
          <p:cNvSpPr>
            <a:spLocks/>
          </p:cNvSpPr>
          <p:nvPr/>
        </p:nvSpPr>
        <p:spPr bwMode="auto">
          <a:xfrm>
            <a:off x="5419725" y="4687200"/>
            <a:ext cx="837155" cy="1481872"/>
          </a:xfrm>
          <a:custGeom>
            <a:avLst/>
            <a:gdLst>
              <a:gd name="T0" fmla="*/ 26421589 w 10000"/>
              <a:gd name="T1" fmla="*/ 119901547 h 10804"/>
              <a:gd name="T2" fmla="*/ 34841472 w 10000"/>
              <a:gd name="T3" fmla="*/ 98563707 h 10804"/>
              <a:gd name="T4" fmla="*/ 62709550 w 10000"/>
              <a:gd name="T5" fmla="*/ 49788243 h 10804"/>
              <a:gd name="T6" fmla="*/ 76647836 w 10000"/>
              <a:gd name="T7" fmla="*/ 33537369 h 10804"/>
              <a:gd name="T8" fmla="*/ 83612726 w 10000"/>
              <a:gd name="T9" fmla="*/ 9149687 h 10804"/>
              <a:gd name="T10" fmla="*/ 72291544 w 10000"/>
              <a:gd name="T11" fmla="*/ 0 h 10804"/>
              <a:gd name="T12" fmla="*/ 41806363 w 10000"/>
              <a:gd name="T13" fmla="*/ 33537369 h 10804"/>
              <a:gd name="T14" fmla="*/ 20903182 w 10000"/>
              <a:gd name="T15" fmla="*/ 74175929 h 10804"/>
              <a:gd name="T16" fmla="*/ 0 w 10000"/>
              <a:gd name="T17" fmla="*/ 106689091 h 10804"/>
              <a:gd name="T18" fmla="*/ 13938199 w 10000"/>
              <a:gd name="T19" fmla="*/ 122951406 h 10804"/>
              <a:gd name="T20" fmla="*/ 26421589 w 10000"/>
              <a:gd name="T21" fmla="*/ 119901547 h 108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00"/>
              <a:gd name="T34" fmla="*/ 0 h 10804"/>
              <a:gd name="T35" fmla="*/ 10000 w 10000"/>
              <a:gd name="T36" fmla="*/ 10804 h 10804"/>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000 w 10000"/>
              <a:gd name="connsiteY6" fmla="*/ 4350 h 12207"/>
              <a:gd name="connsiteX7" fmla="*/ 2500 w 10000"/>
              <a:gd name="connsiteY7" fmla="*/ 7921 h 12207"/>
              <a:gd name="connsiteX8" fmla="*/ 0 w 10000"/>
              <a:gd name="connsiteY8" fmla="*/ 10778 h 12207"/>
              <a:gd name="connsiteX9" fmla="*/ 1667 w 10000"/>
              <a:gd name="connsiteY9" fmla="*/ 12207 h 12207"/>
              <a:gd name="connsiteX10" fmla="*/ 3160 w 10000"/>
              <a:gd name="connsiteY10" fmla="*/ 11939 h 12207"/>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890 w 10000"/>
              <a:gd name="connsiteY6" fmla="*/ 5509 h 12207"/>
              <a:gd name="connsiteX7" fmla="*/ 2500 w 10000"/>
              <a:gd name="connsiteY7" fmla="*/ 7921 h 12207"/>
              <a:gd name="connsiteX8" fmla="*/ 0 w 10000"/>
              <a:gd name="connsiteY8" fmla="*/ 10778 h 12207"/>
              <a:gd name="connsiteX9" fmla="*/ 1667 w 10000"/>
              <a:gd name="connsiteY9" fmla="*/ 12207 h 12207"/>
              <a:gd name="connsiteX10" fmla="*/ 3160 w 10000"/>
              <a:gd name="connsiteY10" fmla="*/ 11939 h 12207"/>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890 w 10000"/>
              <a:gd name="connsiteY6" fmla="*/ 5509 h 12207"/>
              <a:gd name="connsiteX7" fmla="*/ 4874 w 10000"/>
              <a:gd name="connsiteY7" fmla="*/ 8165 h 12207"/>
              <a:gd name="connsiteX8" fmla="*/ 0 w 10000"/>
              <a:gd name="connsiteY8" fmla="*/ 10778 h 12207"/>
              <a:gd name="connsiteX9" fmla="*/ 1667 w 10000"/>
              <a:gd name="connsiteY9" fmla="*/ 12207 h 12207"/>
              <a:gd name="connsiteX10" fmla="*/ 3160 w 10000"/>
              <a:gd name="connsiteY10" fmla="*/ 11939 h 12207"/>
              <a:gd name="connsiteX0" fmla="*/ 1493 w 8333"/>
              <a:gd name="connsiteY0" fmla="*/ 11939 h 12207"/>
              <a:gd name="connsiteX1" fmla="*/ 2500 w 8333"/>
              <a:gd name="connsiteY1" fmla="*/ 10064 h 12207"/>
              <a:gd name="connsiteX2" fmla="*/ 5833 w 8333"/>
              <a:gd name="connsiteY2" fmla="*/ 5778 h 12207"/>
              <a:gd name="connsiteX3" fmla="*/ 7500 w 8333"/>
              <a:gd name="connsiteY3" fmla="*/ 4350 h 12207"/>
              <a:gd name="connsiteX4" fmla="*/ 8333 w 8333"/>
              <a:gd name="connsiteY4" fmla="*/ 2207 h 12207"/>
              <a:gd name="connsiteX5" fmla="*/ 4234 w 8333"/>
              <a:gd name="connsiteY5" fmla="*/ 0 h 12207"/>
              <a:gd name="connsiteX6" fmla="*/ 4223 w 8333"/>
              <a:gd name="connsiteY6" fmla="*/ 5509 h 12207"/>
              <a:gd name="connsiteX7" fmla="*/ 3207 w 8333"/>
              <a:gd name="connsiteY7" fmla="*/ 8165 h 12207"/>
              <a:gd name="connsiteX8" fmla="*/ 484 w 8333"/>
              <a:gd name="connsiteY8" fmla="*/ 9436 h 12207"/>
              <a:gd name="connsiteX9" fmla="*/ 0 w 8333"/>
              <a:gd name="connsiteY9" fmla="*/ 12207 h 12207"/>
              <a:gd name="connsiteX10" fmla="*/ 1493 w 8333"/>
              <a:gd name="connsiteY10" fmla="*/ 11939 h 12207"/>
              <a:gd name="connsiteX0" fmla="*/ 7667 w 10000"/>
              <a:gd name="connsiteY0" fmla="*/ 8530 h 10000"/>
              <a:gd name="connsiteX1" fmla="*/ 3000 w 10000"/>
              <a:gd name="connsiteY1" fmla="*/ 8244 h 10000"/>
              <a:gd name="connsiteX2" fmla="*/ 7000 w 10000"/>
              <a:gd name="connsiteY2" fmla="*/ 4733 h 10000"/>
              <a:gd name="connsiteX3" fmla="*/ 9000 w 10000"/>
              <a:gd name="connsiteY3" fmla="*/ 3564 h 10000"/>
              <a:gd name="connsiteX4" fmla="*/ 10000 w 10000"/>
              <a:gd name="connsiteY4" fmla="*/ 1808 h 10000"/>
              <a:gd name="connsiteX5" fmla="*/ 5081 w 10000"/>
              <a:gd name="connsiteY5" fmla="*/ 0 h 10000"/>
              <a:gd name="connsiteX6" fmla="*/ 5068 w 10000"/>
              <a:gd name="connsiteY6" fmla="*/ 4513 h 10000"/>
              <a:gd name="connsiteX7" fmla="*/ 3849 w 10000"/>
              <a:gd name="connsiteY7" fmla="*/ 6689 h 10000"/>
              <a:gd name="connsiteX8" fmla="*/ 581 w 10000"/>
              <a:gd name="connsiteY8" fmla="*/ 7730 h 10000"/>
              <a:gd name="connsiteX9" fmla="*/ 0 w 10000"/>
              <a:gd name="connsiteY9" fmla="*/ 10000 h 10000"/>
              <a:gd name="connsiteX10" fmla="*/ 7667 w 10000"/>
              <a:gd name="connsiteY10" fmla="*/ 8530 h 10000"/>
              <a:gd name="connsiteX0" fmla="*/ 7667 w 9000"/>
              <a:gd name="connsiteY0" fmla="*/ 9221 h 10691"/>
              <a:gd name="connsiteX1" fmla="*/ 3000 w 9000"/>
              <a:gd name="connsiteY1" fmla="*/ 8935 h 10691"/>
              <a:gd name="connsiteX2" fmla="*/ 7000 w 9000"/>
              <a:gd name="connsiteY2" fmla="*/ 5424 h 10691"/>
              <a:gd name="connsiteX3" fmla="*/ 9000 w 9000"/>
              <a:gd name="connsiteY3" fmla="*/ 4255 h 10691"/>
              <a:gd name="connsiteX4" fmla="*/ 7062 w 9000"/>
              <a:gd name="connsiteY4" fmla="*/ 0 h 10691"/>
              <a:gd name="connsiteX5" fmla="*/ 5081 w 9000"/>
              <a:gd name="connsiteY5" fmla="*/ 691 h 10691"/>
              <a:gd name="connsiteX6" fmla="*/ 5068 w 9000"/>
              <a:gd name="connsiteY6" fmla="*/ 5204 h 10691"/>
              <a:gd name="connsiteX7" fmla="*/ 3849 w 9000"/>
              <a:gd name="connsiteY7" fmla="*/ 7380 h 10691"/>
              <a:gd name="connsiteX8" fmla="*/ 581 w 9000"/>
              <a:gd name="connsiteY8" fmla="*/ 8421 h 10691"/>
              <a:gd name="connsiteX9" fmla="*/ 0 w 9000"/>
              <a:gd name="connsiteY9" fmla="*/ 10691 h 10691"/>
              <a:gd name="connsiteX10" fmla="*/ 7667 w 9000"/>
              <a:gd name="connsiteY10" fmla="*/ 9221 h 10691"/>
              <a:gd name="connsiteX0" fmla="*/ 8519 w 10053"/>
              <a:gd name="connsiteY0" fmla="*/ 8625 h 10000"/>
              <a:gd name="connsiteX1" fmla="*/ 3333 w 10053"/>
              <a:gd name="connsiteY1" fmla="*/ 8357 h 10000"/>
              <a:gd name="connsiteX2" fmla="*/ 10053 w 10053"/>
              <a:gd name="connsiteY2" fmla="*/ 6242 h 10000"/>
              <a:gd name="connsiteX3" fmla="*/ 10000 w 10053"/>
              <a:gd name="connsiteY3" fmla="*/ 3980 h 10000"/>
              <a:gd name="connsiteX4" fmla="*/ 7847 w 10053"/>
              <a:gd name="connsiteY4" fmla="*/ 0 h 10000"/>
              <a:gd name="connsiteX5" fmla="*/ 5646 w 10053"/>
              <a:gd name="connsiteY5" fmla="*/ 646 h 10000"/>
              <a:gd name="connsiteX6" fmla="*/ 5631 w 10053"/>
              <a:gd name="connsiteY6" fmla="*/ 4868 h 10000"/>
              <a:gd name="connsiteX7" fmla="*/ 4277 w 10053"/>
              <a:gd name="connsiteY7" fmla="*/ 6903 h 10000"/>
              <a:gd name="connsiteX8" fmla="*/ 646 w 10053"/>
              <a:gd name="connsiteY8" fmla="*/ 7877 h 10000"/>
              <a:gd name="connsiteX9" fmla="*/ 0 w 10053"/>
              <a:gd name="connsiteY9" fmla="*/ 10000 h 10000"/>
              <a:gd name="connsiteX10" fmla="*/ 8519 w 10053"/>
              <a:gd name="connsiteY10" fmla="*/ 8625 h 10000"/>
              <a:gd name="connsiteX0" fmla="*/ 8519 w 10053"/>
              <a:gd name="connsiteY0" fmla="*/ 8625 h 10000"/>
              <a:gd name="connsiteX1" fmla="*/ 8855 w 10053"/>
              <a:gd name="connsiteY1" fmla="*/ 7569 h 10000"/>
              <a:gd name="connsiteX2" fmla="*/ 3333 w 10053"/>
              <a:gd name="connsiteY2" fmla="*/ 8357 h 10000"/>
              <a:gd name="connsiteX3" fmla="*/ 10053 w 10053"/>
              <a:gd name="connsiteY3" fmla="*/ 6242 h 10000"/>
              <a:gd name="connsiteX4" fmla="*/ 10000 w 10053"/>
              <a:gd name="connsiteY4" fmla="*/ 3980 h 10000"/>
              <a:gd name="connsiteX5" fmla="*/ 7847 w 10053"/>
              <a:gd name="connsiteY5" fmla="*/ 0 h 10000"/>
              <a:gd name="connsiteX6" fmla="*/ 5646 w 10053"/>
              <a:gd name="connsiteY6" fmla="*/ 646 h 10000"/>
              <a:gd name="connsiteX7" fmla="*/ 5631 w 10053"/>
              <a:gd name="connsiteY7" fmla="*/ 4868 h 10000"/>
              <a:gd name="connsiteX8" fmla="*/ 4277 w 10053"/>
              <a:gd name="connsiteY8" fmla="*/ 6903 h 10000"/>
              <a:gd name="connsiteX9" fmla="*/ 646 w 10053"/>
              <a:gd name="connsiteY9" fmla="*/ 7877 h 10000"/>
              <a:gd name="connsiteX10" fmla="*/ 0 w 10053"/>
              <a:gd name="connsiteY10" fmla="*/ 10000 h 10000"/>
              <a:gd name="connsiteX11" fmla="*/ 8519 w 10053"/>
              <a:gd name="connsiteY11" fmla="*/ 8625 h 10000"/>
              <a:gd name="connsiteX0" fmla="*/ 8519 w 10053"/>
              <a:gd name="connsiteY0" fmla="*/ 8625 h 10000"/>
              <a:gd name="connsiteX1" fmla="*/ 8855 w 10053"/>
              <a:gd name="connsiteY1" fmla="*/ 7569 h 10000"/>
              <a:gd name="connsiteX2" fmla="*/ 10053 w 10053"/>
              <a:gd name="connsiteY2" fmla="*/ 6242 h 10000"/>
              <a:gd name="connsiteX3" fmla="*/ 10000 w 10053"/>
              <a:gd name="connsiteY3" fmla="*/ 3980 h 10000"/>
              <a:gd name="connsiteX4" fmla="*/ 7847 w 10053"/>
              <a:gd name="connsiteY4" fmla="*/ 0 h 10000"/>
              <a:gd name="connsiteX5" fmla="*/ 5646 w 10053"/>
              <a:gd name="connsiteY5" fmla="*/ 646 h 10000"/>
              <a:gd name="connsiteX6" fmla="*/ 5631 w 10053"/>
              <a:gd name="connsiteY6" fmla="*/ 4868 h 10000"/>
              <a:gd name="connsiteX7" fmla="*/ 4277 w 10053"/>
              <a:gd name="connsiteY7" fmla="*/ 6903 h 10000"/>
              <a:gd name="connsiteX8" fmla="*/ 646 w 10053"/>
              <a:gd name="connsiteY8" fmla="*/ 7877 h 10000"/>
              <a:gd name="connsiteX9" fmla="*/ 0 w 10053"/>
              <a:gd name="connsiteY9" fmla="*/ 10000 h 10000"/>
              <a:gd name="connsiteX10" fmla="*/ 8519 w 10053"/>
              <a:gd name="connsiteY10" fmla="*/ 8625 h 10000"/>
              <a:gd name="connsiteX0" fmla="*/ 8088 w 9622"/>
              <a:gd name="connsiteY0" fmla="*/ 8625 h 8625"/>
              <a:gd name="connsiteX1" fmla="*/ 8424 w 9622"/>
              <a:gd name="connsiteY1" fmla="*/ 7569 h 8625"/>
              <a:gd name="connsiteX2" fmla="*/ 9622 w 9622"/>
              <a:gd name="connsiteY2" fmla="*/ 6242 h 8625"/>
              <a:gd name="connsiteX3" fmla="*/ 9569 w 9622"/>
              <a:gd name="connsiteY3" fmla="*/ 3980 h 8625"/>
              <a:gd name="connsiteX4" fmla="*/ 7416 w 9622"/>
              <a:gd name="connsiteY4" fmla="*/ 0 h 8625"/>
              <a:gd name="connsiteX5" fmla="*/ 5215 w 9622"/>
              <a:gd name="connsiteY5" fmla="*/ 646 h 8625"/>
              <a:gd name="connsiteX6" fmla="*/ 5200 w 9622"/>
              <a:gd name="connsiteY6" fmla="*/ 4868 h 8625"/>
              <a:gd name="connsiteX7" fmla="*/ 3846 w 9622"/>
              <a:gd name="connsiteY7" fmla="*/ 6903 h 8625"/>
              <a:gd name="connsiteX8" fmla="*/ 215 w 9622"/>
              <a:gd name="connsiteY8" fmla="*/ 7877 h 8625"/>
              <a:gd name="connsiteX9" fmla="*/ 3031 w 9622"/>
              <a:gd name="connsiteY9" fmla="*/ 8364 h 8625"/>
              <a:gd name="connsiteX10" fmla="*/ 8088 w 9622"/>
              <a:gd name="connsiteY10" fmla="*/ 8625 h 8625"/>
              <a:gd name="connsiteX0" fmla="*/ 7723 w 10000"/>
              <a:gd name="connsiteY0" fmla="*/ 10542 h 10542"/>
              <a:gd name="connsiteX1" fmla="*/ 8755 w 10000"/>
              <a:gd name="connsiteY1" fmla="*/ 8776 h 10542"/>
              <a:gd name="connsiteX2" fmla="*/ 10000 w 10000"/>
              <a:gd name="connsiteY2" fmla="*/ 7237 h 10542"/>
              <a:gd name="connsiteX3" fmla="*/ 9945 w 10000"/>
              <a:gd name="connsiteY3" fmla="*/ 4614 h 10542"/>
              <a:gd name="connsiteX4" fmla="*/ 7707 w 10000"/>
              <a:gd name="connsiteY4" fmla="*/ 0 h 10542"/>
              <a:gd name="connsiteX5" fmla="*/ 5420 w 10000"/>
              <a:gd name="connsiteY5" fmla="*/ 749 h 10542"/>
              <a:gd name="connsiteX6" fmla="*/ 5404 w 10000"/>
              <a:gd name="connsiteY6" fmla="*/ 5644 h 10542"/>
              <a:gd name="connsiteX7" fmla="*/ 3997 w 10000"/>
              <a:gd name="connsiteY7" fmla="*/ 8003 h 10542"/>
              <a:gd name="connsiteX8" fmla="*/ 223 w 10000"/>
              <a:gd name="connsiteY8" fmla="*/ 9133 h 10542"/>
              <a:gd name="connsiteX9" fmla="*/ 3150 w 10000"/>
              <a:gd name="connsiteY9" fmla="*/ 9697 h 10542"/>
              <a:gd name="connsiteX10" fmla="*/ 7723 w 10000"/>
              <a:gd name="connsiteY10" fmla="*/ 10542 h 1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542">
                <a:moveTo>
                  <a:pt x="7723" y="10542"/>
                </a:moveTo>
                <a:cubicBezTo>
                  <a:pt x="7839" y="10134"/>
                  <a:pt x="8639" y="9184"/>
                  <a:pt x="8755" y="8776"/>
                </a:cubicBezTo>
                <a:lnTo>
                  <a:pt x="10000" y="7237"/>
                </a:lnTo>
                <a:cubicBezTo>
                  <a:pt x="9981" y="6363"/>
                  <a:pt x="9964" y="5489"/>
                  <a:pt x="9945" y="4614"/>
                </a:cubicBezTo>
                <a:lnTo>
                  <a:pt x="7707" y="0"/>
                </a:lnTo>
                <a:lnTo>
                  <a:pt x="5420" y="749"/>
                </a:lnTo>
                <a:cubicBezTo>
                  <a:pt x="5414" y="2380"/>
                  <a:pt x="5411" y="4013"/>
                  <a:pt x="5404" y="5644"/>
                </a:cubicBezTo>
                <a:lnTo>
                  <a:pt x="3997" y="8003"/>
                </a:lnTo>
                <a:lnTo>
                  <a:pt x="223" y="9133"/>
                </a:lnTo>
                <a:cubicBezTo>
                  <a:pt x="0" y="9954"/>
                  <a:pt x="3372" y="8877"/>
                  <a:pt x="3150" y="9697"/>
                </a:cubicBezTo>
                <a:lnTo>
                  <a:pt x="7723" y="10542"/>
                </a:lnTo>
                <a:close/>
              </a:path>
            </a:pathLst>
          </a:custGeom>
          <a:solidFill>
            <a:srgbClr val="CC9900"/>
          </a:solidFill>
          <a:ln w="9525">
            <a:solidFill>
              <a:schemeClr val="tx1"/>
            </a:solidFill>
            <a:round/>
            <a:headEnd/>
            <a:tailEnd/>
          </a:ln>
        </p:spPr>
        <p:txBody>
          <a:bodyPr/>
          <a:lstStyle/>
          <a:p>
            <a:endParaRPr lang="en-US" sz="3200" b="0" dirty="0">
              <a:solidFill>
                <a:srgbClr val="000000"/>
              </a:solidFill>
              <a:latin typeface="Calibri" panose="020F0502020204030204" pitchFamily="34" charset="0"/>
            </a:endParaRPr>
          </a:p>
        </p:txBody>
      </p:sp>
      <p:sp>
        <p:nvSpPr>
          <p:cNvPr id="217" name="Freeform 132">
            <a:extLst>
              <a:ext uri="{FF2B5EF4-FFF2-40B4-BE49-F238E27FC236}">
                <a16:creationId xmlns:a16="http://schemas.microsoft.com/office/drawing/2014/main" id="{458F8297-C7F2-4D45-BBF6-EBC43CDAEC6C}"/>
              </a:ext>
            </a:extLst>
          </p:cNvPr>
          <p:cNvSpPr/>
          <p:nvPr/>
        </p:nvSpPr>
        <p:spPr>
          <a:xfrm>
            <a:off x="5149121" y="4345275"/>
            <a:ext cx="975977" cy="1820719"/>
          </a:xfrm>
          <a:custGeom>
            <a:avLst/>
            <a:gdLst>
              <a:gd name="connsiteX0" fmla="*/ 147782 w 569576"/>
              <a:gd name="connsiteY0" fmla="*/ 0 h 1588654"/>
              <a:gd name="connsiteX1" fmla="*/ 480291 w 569576"/>
              <a:gd name="connsiteY1" fmla="*/ 480290 h 1588654"/>
              <a:gd name="connsiteX2" fmla="*/ 489528 w 569576"/>
              <a:gd name="connsiteY2" fmla="*/ 1173018 h 1588654"/>
              <a:gd name="connsiteX3" fmla="*/ 0 w 569576"/>
              <a:gd name="connsiteY3" fmla="*/ 1588654 h 1588654"/>
              <a:gd name="connsiteX0" fmla="*/ 240140 w 661934"/>
              <a:gd name="connsiteY0" fmla="*/ 126230 h 1714884"/>
              <a:gd name="connsiteX1" fmla="*/ 55418 w 661934"/>
              <a:gd name="connsiteY1" fmla="*/ 80048 h 1714884"/>
              <a:gd name="connsiteX2" fmla="*/ 572649 w 661934"/>
              <a:gd name="connsiteY2" fmla="*/ 606520 h 1714884"/>
              <a:gd name="connsiteX3" fmla="*/ 581886 w 661934"/>
              <a:gd name="connsiteY3" fmla="*/ 1299248 h 1714884"/>
              <a:gd name="connsiteX4" fmla="*/ 92358 w 661934"/>
              <a:gd name="connsiteY4" fmla="*/ 1714884 h 1714884"/>
              <a:gd name="connsiteX0" fmla="*/ 1538 w 1032932"/>
              <a:gd name="connsiteY0" fmla="*/ 41564 h 1731818"/>
              <a:gd name="connsiteX1" fmla="*/ 426416 w 1032932"/>
              <a:gd name="connsiteY1" fmla="*/ 96982 h 1731818"/>
              <a:gd name="connsiteX2" fmla="*/ 943647 w 1032932"/>
              <a:gd name="connsiteY2" fmla="*/ 623454 h 1731818"/>
              <a:gd name="connsiteX3" fmla="*/ 952884 w 1032932"/>
              <a:gd name="connsiteY3" fmla="*/ 1316182 h 1731818"/>
              <a:gd name="connsiteX4" fmla="*/ 463356 w 1032932"/>
              <a:gd name="connsiteY4" fmla="*/ 1731818 h 1731818"/>
              <a:gd name="connsiteX0" fmla="*/ 1538 w 1032932"/>
              <a:gd name="connsiteY0" fmla="*/ 0 h 1690254"/>
              <a:gd name="connsiteX1" fmla="*/ 805107 w 1032932"/>
              <a:gd name="connsiteY1" fmla="*/ 249382 h 1690254"/>
              <a:gd name="connsiteX2" fmla="*/ 943647 w 1032932"/>
              <a:gd name="connsiteY2" fmla="*/ 581890 h 1690254"/>
              <a:gd name="connsiteX3" fmla="*/ 952884 w 1032932"/>
              <a:gd name="connsiteY3" fmla="*/ 1274618 h 1690254"/>
              <a:gd name="connsiteX4" fmla="*/ 463356 w 1032932"/>
              <a:gd name="connsiteY4" fmla="*/ 1690254 h 1690254"/>
              <a:gd name="connsiteX0" fmla="*/ 0 w 1031394"/>
              <a:gd name="connsiteY0" fmla="*/ 161637 h 1851891"/>
              <a:gd name="connsiteX1" fmla="*/ 184733 w 1031394"/>
              <a:gd name="connsiteY1" fmla="*/ 41564 h 1851891"/>
              <a:gd name="connsiteX2" fmla="*/ 803569 w 1031394"/>
              <a:gd name="connsiteY2" fmla="*/ 411019 h 1851891"/>
              <a:gd name="connsiteX3" fmla="*/ 942109 w 1031394"/>
              <a:gd name="connsiteY3" fmla="*/ 743527 h 1851891"/>
              <a:gd name="connsiteX4" fmla="*/ 951346 w 1031394"/>
              <a:gd name="connsiteY4" fmla="*/ 1436255 h 1851891"/>
              <a:gd name="connsiteX5" fmla="*/ 461818 w 1031394"/>
              <a:gd name="connsiteY5" fmla="*/ 1851891 h 1851891"/>
              <a:gd name="connsiteX0" fmla="*/ 0 w 1031394"/>
              <a:gd name="connsiteY0" fmla="*/ 0 h 1690254"/>
              <a:gd name="connsiteX1" fmla="*/ 803569 w 1031394"/>
              <a:gd name="connsiteY1" fmla="*/ 249382 h 1690254"/>
              <a:gd name="connsiteX2" fmla="*/ 942109 w 1031394"/>
              <a:gd name="connsiteY2" fmla="*/ 581890 h 1690254"/>
              <a:gd name="connsiteX3" fmla="*/ 951346 w 1031394"/>
              <a:gd name="connsiteY3" fmla="*/ 1274618 h 1690254"/>
              <a:gd name="connsiteX4" fmla="*/ 461818 w 1031394"/>
              <a:gd name="connsiteY4" fmla="*/ 1690254 h 1690254"/>
              <a:gd name="connsiteX0" fmla="*/ 0 w 975976"/>
              <a:gd name="connsiteY0" fmla="*/ 0 h 1782618"/>
              <a:gd name="connsiteX1" fmla="*/ 748151 w 975976"/>
              <a:gd name="connsiteY1" fmla="*/ 341746 h 1782618"/>
              <a:gd name="connsiteX2" fmla="*/ 886691 w 975976"/>
              <a:gd name="connsiteY2" fmla="*/ 674254 h 1782618"/>
              <a:gd name="connsiteX3" fmla="*/ 895928 w 975976"/>
              <a:gd name="connsiteY3" fmla="*/ 1366982 h 1782618"/>
              <a:gd name="connsiteX4" fmla="*/ 406400 w 975976"/>
              <a:gd name="connsiteY4" fmla="*/ 1782618 h 1782618"/>
              <a:gd name="connsiteX0" fmla="*/ 0 w 980739"/>
              <a:gd name="connsiteY0" fmla="*/ 0 h 1796906"/>
              <a:gd name="connsiteX1" fmla="*/ 752914 w 980739"/>
              <a:gd name="connsiteY1" fmla="*/ 356034 h 1796906"/>
              <a:gd name="connsiteX2" fmla="*/ 891454 w 980739"/>
              <a:gd name="connsiteY2" fmla="*/ 688542 h 1796906"/>
              <a:gd name="connsiteX3" fmla="*/ 900691 w 980739"/>
              <a:gd name="connsiteY3" fmla="*/ 1381270 h 1796906"/>
              <a:gd name="connsiteX4" fmla="*/ 411163 w 980739"/>
              <a:gd name="connsiteY4" fmla="*/ 1796906 h 1796906"/>
              <a:gd name="connsiteX0" fmla="*/ 0 w 975977"/>
              <a:gd name="connsiteY0" fmla="*/ 0 h 1820719"/>
              <a:gd name="connsiteX1" fmla="*/ 752914 w 975977"/>
              <a:gd name="connsiteY1" fmla="*/ 356034 h 1820719"/>
              <a:gd name="connsiteX2" fmla="*/ 891454 w 975977"/>
              <a:gd name="connsiteY2" fmla="*/ 688542 h 1820719"/>
              <a:gd name="connsiteX3" fmla="*/ 900691 w 975977"/>
              <a:gd name="connsiteY3" fmla="*/ 1381270 h 1820719"/>
              <a:gd name="connsiteX4" fmla="*/ 439738 w 975977"/>
              <a:gd name="connsiteY4" fmla="*/ 1820719 h 182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77" h="1820719">
                <a:moveTo>
                  <a:pt x="0" y="0"/>
                </a:moveTo>
                <a:cubicBezTo>
                  <a:pt x="167410" y="51955"/>
                  <a:pt x="604338" y="241277"/>
                  <a:pt x="752914" y="356034"/>
                </a:cubicBezTo>
                <a:cubicBezTo>
                  <a:pt x="901490" y="470791"/>
                  <a:pt x="866825" y="517669"/>
                  <a:pt x="891454" y="688542"/>
                </a:cubicBezTo>
                <a:cubicBezTo>
                  <a:pt x="916084" y="859415"/>
                  <a:pt x="975977" y="1192574"/>
                  <a:pt x="900691" y="1381270"/>
                </a:cubicBezTo>
                <a:cubicBezTo>
                  <a:pt x="825405" y="1569966"/>
                  <a:pt x="644478" y="1705264"/>
                  <a:pt x="439738" y="1820719"/>
                </a:cubicBezTo>
              </a:path>
            </a:pathLst>
          </a:custGeom>
          <a:noFill/>
          <a:ln w="127000">
            <a:solidFill>
              <a:schemeClr val="bg1">
                <a:lumMod val="50000"/>
              </a:schemeClr>
            </a:solidFill>
            <a:round/>
            <a:headEnd/>
            <a:tailEnd/>
          </a:ln>
          <a:effectLst/>
        </p:spPr>
        <p:txBody>
          <a:bodyPr/>
          <a:lstStyle/>
          <a:p>
            <a:pPr>
              <a:defRPr/>
            </a:pPr>
            <a:endParaRPr lang="en-US" sz="3200" b="0" dirty="0">
              <a:solidFill>
                <a:srgbClr val="000000"/>
              </a:solidFill>
              <a:latin typeface="Calibri" panose="020F0502020204030204" pitchFamily="34" charset="0"/>
            </a:endParaRPr>
          </a:p>
        </p:txBody>
      </p:sp>
      <p:sp>
        <p:nvSpPr>
          <p:cNvPr id="218" name="Freeform 133">
            <a:extLst>
              <a:ext uri="{FF2B5EF4-FFF2-40B4-BE49-F238E27FC236}">
                <a16:creationId xmlns:a16="http://schemas.microsoft.com/office/drawing/2014/main" id="{2872F126-FE29-40E6-A2AE-0CDB8B3D3B50}"/>
              </a:ext>
            </a:extLst>
          </p:cNvPr>
          <p:cNvSpPr/>
          <p:nvPr/>
        </p:nvSpPr>
        <p:spPr>
          <a:xfrm>
            <a:off x="5434013" y="5967413"/>
            <a:ext cx="528637" cy="285750"/>
          </a:xfrm>
          <a:custGeom>
            <a:avLst/>
            <a:gdLst>
              <a:gd name="connsiteX0" fmla="*/ 223837 w 504825"/>
              <a:gd name="connsiteY0" fmla="*/ 0 h 285750"/>
              <a:gd name="connsiteX1" fmla="*/ 0 w 504825"/>
              <a:gd name="connsiteY1" fmla="*/ 161925 h 285750"/>
              <a:gd name="connsiteX2" fmla="*/ 347662 w 504825"/>
              <a:gd name="connsiteY2" fmla="*/ 285750 h 285750"/>
              <a:gd name="connsiteX3" fmla="*/ 504825 w 504825"/>
              <a:gd name="connsiteY3" fmla="*/ 123825 h 285750"/>
              <a:gd name="connsiteX4" fmla="*/ 223837 w 504825"/>
              <a:gd name="connsiteY4" fmla="*/ 0 h 285750"/>
              <a:gd name="connsiteX0" fmla="*/ 223837 w 528637"/>
              <a:gd name="connsiteY0" fmla="*/ 0 h 285750"/>
              <a:gd name="connsiteX1" fmla="*/ 0 w 528637"/>
              <a:gd name="connsiteY1" fmla="*/ 161925 h 285750"/>
              <a:gd name="connsiteX2" fmla="*/ 347662 w 528637"/>
              <a:gd name="connsiteY2" fmla="*/ 285750 h 285750"/>
              <a:gd name="connsiteX3" fmla="*/ 528637 w 528637"/>
              <a:gd name="connsiteY3" fmla="*/ 114300 h 285750"/>
              <a:gd name="connsiteX4" fmla="*/ 223837 w 528637"/>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285750">
                <a:moveTo>
                  <a:pt x="223837" y="0"/>
                </a:moveTo>
                <a:lnTo>
                  <a:pt x="0" y="161925"/>
                </a:lnTo>
                <a:lnTo>
                  <a:pt x="347662" y="285750"/>
                </a:lnTo>
                <a:lnTo>
                  <a:pt x="528637" y="114300"/>
                </a:lnTo>
                <a:lnTo>
                  <a:pt x="223837" y="0"/>
                </a:lnTo>
                <a:close/>
              </a:path>
            </a:pathLst>
          </a:custGeom>
          <a:blipFill>
            <a:blip r:embed="rId11"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0" dirty="0">
              <a:solidFill>
                <a:srgbClr val="FFFFFF"/>
              </a:solidFill>
              <a:latin typeface="Calibri" panose="020F0502020204030204" pitchFamily="34" charset="0"/>
            </a:endParaRPr>
          </a:p>
        </p:txBody>
      </p:sp>
      <p:sp>
        <p:nvSpPr>
          <p:cNvPr id="219" name="Line 31">
            <a:extLst>
              <a:ext uri="{FF2B5EF4-FFF2-40B4-BE49-F238E27FC236}">
                <a16:creationId xmlns:a16="http://schemas.microsoft.com/office/drawing/2014/main" id="{46BB89F6-A23F-4A60-9C7A-41A3BFCD66F8}"/>
              </a:ext>
            </a:extLst>
          </p:cNvPr>
          <p:cNvSpPr>
            <a:spLocks noChangeShapeType="1"/>
          </p:cNvSpPr>
          <p:nvPr/>
        </p:nvSpPr>
        <p:spPr bwMode="auto">
          <a:xfrm flipH="1" flipV="1">
            <a:off x="5646420" y="4556992"/>
            <a:ext cx="1465580" cy="624608"/>
          </a:xfrm>
          <a:prstGeom prst="line">
            <a:avLst/>
          </a:prstGeom>
          <a:noFill/>
          <a:ln w="127000">
            <a:solidFill>
              <a:schemeClr val="bg1">
                <a:lumMod val="50000"/>
              </a:schemeClr>
            </a:solidFill>
            <a:round/>
            <a:headEnd/>
            <a:tailEnd/>
          </a:ln>
          <a:effectLst/>
        </p:spPr>
        <p:txBody>
          <a:bodyPr/>
          <a:lstStyle/>
          <a:p>
            <a:pPr>
              <a:defRPr/>
            </a:pPr>
            <a:endParaRPr lang="en-US" sz="3200" b="0" dirty="0">
              <a:solidFill>
                <a:srgbClr val="000000"/>
              </a:solidFill>
              <a:latin typeface="Calibri" panose="020F0502020204030204" pitchFamily="34" charset="0"/>
            </a:endParaRPr>
          </a:p>
        </p:txBody>
      </p:sp>
      <p:sp>
        <p:nvSpPr>
          <p:cNvPr id="220" name="Freeform 175">
            <a:extLst>
              <a:ext uri="{FF2B5EF4-FFF2-40B4-BE49-F238E27FC236}">
                <a16:creationId xmlns:a16="http://schemas.microsoft.com/office/drawing/2014/main" id="{1F548992-583F-4B69-A2BA-B9FCCAD82D41}"/>
              </a:ext>
            </a:extLst>
          </p:cNvPr>
          <p:cNvSpPr/>
          <p:nvPr/>
        </p:nvSpPr>
        <p:spPr>
          <a:xfrm>
            <a:off x="5695950" y="5103020"/>
            <a:ext cx="284958" cy="348455"/>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Lst>
            <a:ahLst/>
            <a:cxnLst>
              <a:cxn ang="0">
                <a:pos x="connsiteX0" y="connsiteY0"/>
              </a:cxn>
              <a:cxn ang="0">
                <a:pos x="connsiteX1" y="connsiteY1"/>
              </a:cxn>
              <a:cxn ang="0">
                <a:pos x="connsiteX2" y="connsiteY2"/>
              </a:cxn>
            </a:cxnLst>
            <a:rect l="l" t="t" r="r" b="b"/>
            <a:pathLst>
              <a:path w="458788" h="723900">
                <a:moveTo>
                  <a:pt x="409575" y="0"/>
                </a:moveTo>
                <a:cubicBezTo>
                  <a:pt x="421481" y="154781"/>
                  <a:pt x="458788" y="298450"/>
                  <a:pt x="390525" y="419100"/>
                </a:cubicBezTo>
                <a:cubicBezTo>
                  <a:pt x="322263" y="539750"/>
                  <a:pt x="97631" y="659606"/>
                  <a:pt x="0" y="723900"/>
                </a:cubicBez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221" name="Freeform 42">
            <a:extLst>
              <a:ext uri="{FF2B5EF4-FFF2-40B4-BE49-F238E27FC236}">
                <a16:creationId xmlns:a16="http://schemas.microsoft.com/office/drawing/2014/main" id="{B0E187E2-8D5A-4D7E-A5F1-07E2D4BFD51A}"/>
              </a:ext>
            </a:extLst>
          </p:cNvPr>
          <p:cNvSpPr>
            <a:spLocks/>
          </p:cNvSpPr>
          <p:nvPr/>
        </p:nvSpPr>
        <p:spPr bwMode="auto">
          <a:xfrm flipH="1">
            <a:off x="5905500" y="4629150"/>
            <a:ext cx="45719" cy="20955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222" name="Freeform 28">
            <a:extLst>
              <a:ext uri="{FF2B5EF4-FFF2-40B4-BE49-F238E27FC236}">
                <a16:creationId xmlns:a16="http://schemas.microsoft.com/office/drawing/2014/main" id="{4FCB5BEF-E7D7-462C-BFCF-C26CE703DDBF}"/>
              </a:ext>
            </a:extLst>
          </p:cNvPr>
          <p:cNvSpPr>
            <a:spLocks/>
          </p:cNvSpPr>
          <p:nvPr/>
        </p:nvSpPr>
        <p:spPr bwMode="auto">
          <a:xfrm>
            <a:off x="279400" y="124936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223" name="Freeform 39">
            <a:extLst>
              <a:ext uri="{FF2B5EF4-FFF2-40B4-BE49-F238E27FC236}">
                <a16:creationId xmlns:a16="http://schemas.microsoft.com/office/drawing/2014/main" id="{14A56FBD-0A9E-4CBC-AA81-5F538029F984}"/>
              </a:ext>
            </a:extLst>
          </p:cNvPr>
          <p:cNvSpPr>
            <a:spLocks/>
          </p:cNvSpPr>
          <p:nvPr/>
        </p:nvSpPr>
        <p:spPr bwMode="auto">
          <a:xfrm>
            <a:off x="231775" y="387826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pic>
        <p:nvPicPr>
          <p:cNvPr id="224" name="Picture 3">
            <a:extLst>
              <a:ext uri="{FF2B5EF4-FFF2-40B4-BE49-F238E27FC236}">
                <a16:creationId xmlns:a16="http://schemas.microsoft.com/office/drawing/2014/main" id="{6AD40381-8104-487F-942F-F852411A49E1}"/>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4297" y="3259974"/>
            <a:ext cx="745344" cy="1007225"/>
          </a:xfrm>
          <a:prstGeom prst="rect">
            <a:avLst/>
          </a:prstGeom>
          <a:noFill/>
          <a:ln w="9525">
            <a:noFill/>
            <a:miter lim="800000"/>
            <a:headEnd/>
            <a:tailEnd/>
          </a:ln>
        </p:spPr>
      </p:pic>
      <p:sp>
        <p:nvSpPr>
          <p:cNvPr id="225" name="Freeform 26">
            <a:extLst>
              <a:ext uri="{FF2B5EF4-FFF2-40B4-BE49-F238E27FC236}">
                <a16:creationId xmlns:a16="http://schemas.microsoft.com/office/drawing/2014/main" id="{9973D8E9-2F06-4A84-A4FC-6E069D9A4F15}"/>
              </a:ext>
            </a:extLst>
          </p:cNvPr>
          <p:cNvSpPr>
            <a:spLocks/>
          </p:cNvSpPr>
          <p:nvPr/>
        </p:nvSpPr>
        <p:spPr bwMode="auto">
          <a:xfrm>
            <a:off x="2155825" y="353536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226" name="Freeform 69">
            <a:extLst>
              <a:ext uri="{FF2B5EF4-FFF2-40B4-BE49-F238E27FC236}">
                <a16:creationId xmlns:a16="http://schemas.microsoft.com/office/drawing/2014/main" id="{C85C4CDE-85FB-4F9F-AF5C-1B20C3260C8B}"/>
              </a:ext>
            </a:extLst>
          </p:cNvPr>
          <p:cNvSpPr>
            <a:spLocks/>
          </p:cNvSpPr>
          <p:nvPr/>
        </p:nvSpPr>
        <p:spPr bwMode="auto">
          <a:xfrm>
            <a:off x="6810375" y="1809750"/>
            <a:ext cx="542924" cy="1038225"/>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ln w="57150">
            <a:solidFill>
              <a:schemeClr val="tx1"/>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txBody>
          <a:bodyPr/>
          <a:lstStyle/>
          <a:p>
            <a:endParaRPr lang="en-US" sz="3200" b="0" dirty="0">
              <a:solidFill>
                <a:srgbClr val="000000"/>
              </a:solidFill>
              <a:latin typeface="Calibri" panose="020F0502020204030204" pitchFamily="34" charset="0"/>
            </a:endParaRPr>
          </a:p>
        </p:txBody>
      </p:sp>
      <p:sp>
        <p:nvSpPr>
          <p:cNvPr id="227" name="Rectangle 6">
            <a:extLst>
              <a:ext uri="{FF2B5EF4-FFF2-40B4-BE49-F238E27FC236}">
                <a16:creationId xmlns:a16="http://schemas.microsoft.com/office/drawing/2014/main" id="{60FB24F6-5D19-4C40-ADC8-B5AD05C6216A}"/>
              </a:ext>
            </a:extLst>
          </p:cNvPr>
          <p:cNvSpPr txBox="1">
            <a:spLocks noChangeArrowheads="1"/>
          </p:cNvSpPr>
          <p:nvPr/>
        </p:nvSpPr>
        <p:spPr bwMode="auto">
          <a:xfrm>
            <a:off x="5902325" y="1306811"/>
            <a:ext cx="2089150" cy="646331"/>
          </a:xfrm>
          <a:prstGeom prst="rect">
            <a:avLst/>
          </a:prstGeom>
          <a:solidFill>
            <a:schemeClr val="bg1"/>
          </a:solidFill>
          <a:ln>
            <a:solidFill>
              <a:schemeClr val="tx1"/>
            </a:solid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lnSpc>
                <a:spcPct val="90000"/>
              </a:lnSpc>
              <a:defRPr/>
            </a:pPr>
            <a:r>
              <a:rPr lang="en-US" dirty="0">
                <a:solidFill>
                  <a:srgbClr val="000000"/>
                </a:solidFill>
                <a:latin typeface="Calibri" panose="020F0502020204030204" pitchFamily="34" charset="0"/>
              </a:rPr>
              <a:t>Surface drainage patterns</a:t>
            </a:r>
          </a:p>
        </p:txBody>
      </p:sp>
      <p:sp>
        <p:nvSpPr>
          <p:cNvPr id="228" name="Freeform 69">
            <a:extLst>
              <a:ext uri="{FF2B5EF4-FFF2-40B4-BE49-F238E27FC236}">
                <a16:creationId xmlns:a16="http://schemas.microsoft.com/office/drawing/2014/main" id="{0D45B968-F489-473B-B40C-D90C912971D0}"/>
              </a:ext>
            </a:extLst>
          </p:cNvPr>
          <p:cNvSpPr>
            <a:spLocks/>
          </p:cNvSpPr>
          <p:nvPr/>
        </p:nvSpPr>
        <p:spPr bwMode="auto">
          <a:xfrm flipH="1" flipV="1">
            <a:off x="7648574" y="4600575"/>
            <a:ext cx="561976" cy="1295400"/>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ln w="57150">
            <a:solidFill>
              <a:schemeClr val="tx1"/>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txBody>
          <a:bodyPr/>
          <a:lstStyle/>
          <a:p>
            <a:endParaRPr lang="en-US" sz="3200" b="0" dirty="0">
              <a:solidFill>
                <a:srgbClr val="000000"/>
              </a:solidFill>
              <a:latin typeface="Calibri" panose="020F0502020204030204" pitchFamily="34" charset="0"/>
            </a:endParaRPr>
          </a:p>
        </p:txBody>
      </p:sp>
      <p:sp>
        <p:nvSpPr>
          <p:cNvPr id="229" name="Rectangle 6">
            <a:extLst>
              <a:ext uri="{FF2B5EF4-FFF2-40B4-BE49-F238E27FC236}">
                <a16:creationId xmlns:a16="http://schemas.microsoft.com/office/drawing/2014/main" id="{A63AE65E-A766-4464-8CF7-0034F3AB3AB9}"/>
              </a:ext>
            </a:extLst>
          </p:cNvPr>
          <p:cNvSpPr txBox="1">
            <a:spLocks noChangeArrowheads="1"/>
          </p:cNvSpPr>
          <p:nvPr/>
        </p:nvSpPr>
        <p:spPr bwMode="auto">
          <a:xfrm>
            <a:off x="7245350" y="5778412"/>
            <a:ext cx="1689100" cy="923330"/>
          </a:xfrm>
          <a:prstGeom prst="rect">
            <a:avLst/>
          </a:prstGeom>
          <a:solidFill>
            <a:schemeClr val="bg1"/>
          </a:solidFill>
          <a:ln>
            <a:solidFill>
              <a:schemeClr val="tx1"/>
            </a:solid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lnSpc>
                <a:spcPct val="90000"/>
              </a:lnSpc>
              <a:defRPr/>
            </a:pPr>
            <a:r>
              <a:rPr lang="en-US" dirty="0">
                <a:solidFill>
                  <a:srgbClr val="000000"/>
                </a:solidFill>
                <a:latin typeface="Calibri" panose="020F0502020204030204" pitchFamily="34" charset="0"/>
              </a:rPr>
              <a:t>Sub-surface drainage patterns</a:t>
            </a:r>
          </a:p>
        </p:txBody>
      </p:sp>
      <p:cxnSp>
        <p:nvCxnSpPr>
          <p:cNvPr id="234" name="Straight Connector 232">
            <a:extLst>
              <a:ext uri="{FF2B5EF4-FFF2-40B4-BE49-F238E27FC236}">
                <a16:creationId xmlns:a16="http://schemas.microsoft.com/office/drawing/2014/main" id="{FADB6FC5-FC31-402C-A5FD-F2AFAF3F4B4C}"/>
              </a:ext>
            </a:extLst>
          </p:cNvPr>
          <p:cNvCxnSpPr>
            <a:cxnSpLocks noChangeShapeType="1"/>
          </p:cNvCxnSpPr>
          <p:nvPr/>
        </p:nvCxnSpPr>
        <p:spPr bwMode="auto">
          <a:xfrm flipV="1">
            <a:off x="5440559" y="4363527"/>
            <a:ext cx="59923" cy="484968"/>
          </a:xfrm>
          <a:prstGeom prst="line">
            <a:avLst/>
          </a:prstGeom>
          <a:noFill/>
          <a:ln w="114300" algn="ctr">
            <a:solidFill>
              <a:schemeClr val="tx1"/>
            </a:solidFill>
            <a:round/>
            <a:headEnd/>
            <a:tailEnd/>
          </a:ln>
        </p:spPr>
      </p:cxnSp>
      <p:cxnSp>
        <p:nvCxnSpPr>
          <p:cNvPr id="236" name="Straight Connector 232">
            <a:extLst>
              <a:ext uri="{FF2B5EF4-FFF2-40B4-BE49-F238E27FC236}">
                <a16:creationId xmlns:a16="http://schemas.microsoft.com/office/drawing/2014/main" id="{3D6D5DA3-263F-4FDE-9548-7BCA45D2B6A4}"/>
              </a:ext>
            </a:extLst>
          </p:cNvPr>
          <p:cNvCxnSpPr>
            <a:cxnSpLocks noChangeShapeType="1"/>
          </p:cNvCxnSpPr>
          <p:nvPr/>
        </p:nvCxnSpPr>
        <p:spPr bwMode="auto">
          <a:xfrm flipV="1">
            <a:off x="6886250" y="5029700"/>
            <a:ext cx="88900" cy="195262"/>
          </a:xfrm>
          <a:prstGeom prst="line">
            <a:avLst/>
          </a:prstGeom>
          <a:noFill/>
          <a:ln w="171450" algn="ctr">
            <a:solidFill>
              <a:schemeClr val="tx1"/>
            </a:solidFill>
            <a:round/>
            <a:headEnd/>
            <a:tailEnd/>
          </a:ln>
        </p:spPr>
      </p:cxnSp>
      <p:sp>
        <p:nvSpPr>
          <p:cNvPr id="237" name="Oval 233">
            <a:extLst>
              <a:ext uri="{FF2B5EF4-FFF2-40B4-BE49-F238E27FC236}">
                <a16:creationId xmlns:a16="http://schemas.microsoft.com/office/drawing/2014/main" id="{46921E77-5270-499D-8850-06F51AB4B75E}"/>
              </a:ext>
            </a:extLst>
          </p:cNvPr>
          <p:cNvSpPr>
            <a:spLocks noChangeArrowheads="1"/>
          </p:cNvSpPr>
          <p:nvPr/>
        </p:nvSpPr>
        <p:spPr bwMode="auto">
          <a:xfrm>
            <a:off x="6806875" y="5144000"/>
            <a:ext cx="171450" cy="161925"/>
          </a:xfrm>
          <a:prstGeom prst="ellipse">
            <a:avLst/>
          </a:prstGeom>
          <a:solidFill>
            <a:srgbClr val="FFFF00"/>
          </a:solidFill>
          <a:ln w="12700" algn="ctr">
            <a:solidFill>
              <a:schemeClr val="tx1"/>
            </a:solidFill>
            <a:round/>
            <a:headEnd/>
            <a:tailEnd/>
          </a:ln>
        </p:spPr>
        <p:txBody>
          <a:bodyPr wrap="none"/>
          <a:lstStyle/>
          <a:p>
            <a:endParaRPr lang="en-US" sz="3200" b="0" dirty="0">
              <a:solidFill>
                <a:srgbClr val="000000"/>
              </a:solidFill>
              <a:latin typeface="Calibri" panose="020F0502020204030204" pitchFamily="34" charset="0"/>
            </a:endParaRPr>
          </a:p>
        </p:txBody>
      </p:sp>
      <p:pic>
        <p:nvPicPr>
          <p:cNvPr id="258" name="Picture 3">
            <a:extLst>
              <a:ext uri="{FF2B5EF4-FFF2-40B4-BE49-F238E27FC236}">
                <a16:creationId xmlns:a16="http://schemas.microsoft.com/office/drawing/2014/main" id="{1504BC99-74EF-47A2-B87C-03F4D28BB577}"/>
              </a:ext>
            </a:extLst>
          </p:cNvPr>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2597035"/>
            <a:ext cx="469044" cy="633846"/>
          </a:xfrm>
          <a:prstGeom prst="rect">
            <a:avLst/>
          </a:prstGeom>
          <a:noFill/>
          <a:ln w="9525">
            <a:noFill/>
            <a:miter lim="800000"/>
            <a:headEnd/>
            <a:tailEnd/>
          </a:ln>
        </p:spPr>
      </p:pic>
      <p:sp>
        <p:nvSpPr>
          <p:cNvPr id="264" name="Freeform 194">
            <a:extLst>
              <a:ext uri="{FF2B5EF4-FFF2-40B4-BE49-F238E27FC236}">
                <a16:creationId xmlns:a16="http://schemas.microsoft.com/office/drawing/2014/main" id="{44C2AEF0-4574-4375-8244-FDB778144464}"/>
              </a:ext>
            </a:extLst>
          </p:cNvPr>
          <p:cNvSpPr/>
          <p:nvPr/>
        </p:nvSpPr>
        <p:spPr>
          <a:xfrm rot="20908942" flipH="1">
            <a:off x="6173788" y="5102226"/>
            <a:ext cx="257967" cy="404811"/>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Lst>
            <a:ahLst/>
            <a:cxnLst>
              <a:cxn ang="0">
                <a:pos x="connsiteX0" y="connsiteY0"/>
              </a:cxn>
              <a:cxn ang="0">
                <a:pos x="connsiteX1" y="connsiteY1"/>
              </a:cxn>
              <a:cxn ang="0">
                <a:pos x="connsiteX2" y="connsiteY2"/>
              </a:cxn>
            </a:cxnLst>
            <a:rect l="l" t="t" r="r" b="b"/>
            <a:pathLst>
              <a:path w="458788" h="723900">
                <a:moveTo>
                  <a:pt x="409575" y="0"/>
                </a:moveTo>
                <a:cubicBezTo>
                  <a:pt x="421481" y="154781"/>
                  <a:pt x="458788" y="298450"/>
                  <a:pt x="390525" y="419100"/>
                </a:cubicBezTo>
                <a:cubicBezTo>
                  <a:pt x="322263" y="539750"/>
                  <a:pt x="97631" y="659606"/>
                  <a:pt x="0" y="723900"/>
                </a:cubicBez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265" name="Freeform 195">
            <a:extLst>
              <a:ext uri="{FF2B5EF4-FFF2-40B4-BE49-F238E27FC236}">
                <a16:creationId xmlns:a16="http://schemas.microsoft.com/office/drawing/2014/main" id="{62A321AE-596C-4F15-A4F7-7A365FF0111C}"/>
              </a:ext>
            </a:extLst>
          </p:cNvPr>
          <p:cNvSpPr/>
          <p:nvPr/>
        </p:nvSpPr>
        <p:spPr>
          <a:xfrm rot="214759" flipH="1">
            <a:off x="6154738" y="5468144"/>
            <a:ext cx="257967" cy="404811"/>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Lst>
            <a:ahLst/>
            <a:cxnLst>
              <a:cxn ang="0">
                <a:pos x="connsiteX0" y="connsiteY0"/>
              </a:cxn>
              <a:cxn ang="0">
                <a:pos x="connsiteX1" y="connsiteY1"/>
              </a:cxn>
              <a:cxn ang="0">
                <a:pos x="connsiteX2" y="connsiteY2"/>
              </a:cxn>
            </a:cxnLst>
            <a:rect l="l" t="t" r="r" b="b"/>
            <a:pathLst>
              <a:path w="458788" h="723900">
                <a:moveTo>
                  <a:pt x="409575" y="0"/>
                </a:moveTo>
                <a:cubicBezTo>
                  <a:pt x="421481" y="154781"/>
                  <a:pt x="458788" y="298450"/>
                  <a:pt x="390525" y="419100"/>
                </a:cubicBezTo>
                <a:cubicBezTo>
                  <a:pt x="322263" y="539750"/>
                  <a:pt x="97631" y="659606"/>
                  <a:pt x="0" y="723900"/>
                </a:cubicBez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cxnSp>
        <p:nvCxnSpPr>
          <p:cNvPr id="266" name="Straight Connector 232">
            <a:extLst>
              <a:ext uri="{FF2B5EF4-FFF2-40B4-BE49-F238E27FC236}">
                <a16:creationId xmlns:a16="http://schemas.microsoft.com/office/drawing/2014/main" id="{4F0B642E-0415-4597-BCC4-174A29BBFA1D}"/>
              </a:ext>
            </a:extLst>
          </p:cNvPr>
          <p:cNvCxnSpPr>
            <a:cxnSpLocks noChangeShapeType="1"/>
            <a:stCxn id="216" idx="1"/>
          </p:cNvCxnSpPr>
          <p:nvPr/>
        </p:nvCxnSpPr>
        <p:spPr bwMode="auto">
          <a:xfrm flipH="1" flipV="1">
            <a:off x="5937251" y="5718175"/>
            <a:ext cx="215403" cy="202653"/>
          </a:xfrm>
          <a:prstGeom prst="line">
            <a:avLst/>
          </a:prstGeom>
          <a:noFill/>
          <a:ln w="171450" algn="ctr">
            <a:solidFill>
              <a:schemeClr val="tx1"/>
            </a:solidFill>
            <a:round/>
            <a:headEnd/>
            <a:tailEnd/>
          </a:ln>
        </p:spPr>
      </p:cxnSp>
      <p:sp>
        <p:nvSpPr>
          <p:cNvPr id="267" name="Oval 233">
            <a:extLst>
              <a:ext uri="{FF2B5EF4-FFF2-40B4-BE49-F238E27FC236}">
                <a16:creationId xmlns:a16="http://schemas.microsoft.com/office/drawing/2014/main" id="{8F493C4C-322A-46E3-946E-E5E795A67D4B}"/>
              </a:ext>
            </a:extLst>
          </p:cNvPr>
          <p:cNvSpPr>
            <a:spLocks noChangeArrowheads="1"/>
          </p:cNvSpPr>
          <p:nvPr/>
        </p:nvSpPr>
        <p:spPr bwMode="auto">
          <a:xfrm>
            <a:off x="6076980" y="5841595"/>
            <a:ext cx="171450" cy="161925"/>
          </a:xfrm>
          <a:prstGeom prst="ellipse">
            <a:avLst/>
          </a:prstGeom>
          <a:solidFill>
            <a:srgbClr val="FFFF00"/>
          </a:solidFill>
          <a:ln w="12700" algn="ctr">
            <a:solidFill>
              <a:schemeClr val="tx1"/>
            </a:solidFill>
            <a:round/>
            <a:headEnd/>
            <a:tailEnd/>
          </a:ln>
        </p:spPr>
        <p:txBody>
          <a:bodyPr wrap="none"/>
          <a:lstStyle/>
          <a:p>
            <a:endParaRPr lang="en-US" sz="3200" b="0" dirty="0">
              <a:solidFill>
                <a:srgbClr val="000000"/>
              </a:solidFill>
              <a:latin typeface="Calibri" panose="020F0502020204030204" pitchFamily="34" charset="0"/>
            </a:endParaRPr>
          </a:p>
        </p:txBody>
      </p:sp>
      <p:sp>
        <p:nvSpPr>
          <p:cNvPr id="268" name="Freeform 200">
            <a:extLst>
              <a:ext uri="{FF2B5EF4-FFF2-40B4-BE49-F238E27FC236}">
                <a16:creationId xmlns:a16="http://schemas.microsoft.com/office/drawing/2014/main" id="{DDEFC4BA-437B-4E88-99E5-C9998FD152D3}"/>
              </a:ext>
            </a:extLst>
          </p:cNvPr>
          <p:cNvSpPr/>
          <p:nvPr/>
        </p:nvSpPr>
        <p:spPr>
          <a:xfrm rot="214759" flipH="1">
            <a:off x="6174902" y="5916572"/>
            <a:ext cx="229600" cy="111410"/>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 name="connsiteX0" fmla="*/ 390525 w 390525"/>
              <a:gd name="connsiteY0" fmla="*/ 0 h 304800"/>
              <a:gd name="connsiteX1" fmla="*/ 0 w 390525"/>
              <a:gd name="connsiteY1" fmla="*/ 304800 h 304800"/>
            </a:gdLst>
            <a:ahLst/>
            <a:cxnLst>
              <a:cxn ang="0">
                <a:pos x="connsiteX0" y="connsiteY0"/>
              </a:cxn>
              <a:cxn ang="0">
                <a:pos x="connsiteX1" y="connsiteY1"/>
              </a:cxn>
            </a:cxnLst>
            <a:rect l="l" t="t" r="r" b="b"/>
            <a:pathLst>
              <a:path w="390525" h="304800">
                <a:moveTo>
                  <a:pt x="390525" y="0"/>
                </a:moveTo>
                <a:cubicBezTo>
                  <a:pt x="322263" y="120650"/>
                  <a:pt x="97631" y="240506"/>
                  <a:pt x="0" y="304800"/>
                </a:cubicBez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269" name="Freeform 201">
            <a:extLst>
              <a:ext uri="{FF2B5EF4-FFF2-40B4-BE49-F238E27FC236}">
                <a16:creationId xmlns:a16="http://schemas.microsoft.com/office/drawing/2014/main" id="{B4278A85-3243-4A0E-AB0F-344C3B1966EF}"/>
              </a:ext>
            </a:extLst>
          </p:cNvPr>
          <p:cNvSpPr/>
          <p:nvPr/>
        </p:nvSpPr>
        <p:spPr>
          <a:xfrm flipH="1">
            <a:off x="5901055" y="5419725"/>
            <a:ext cx="45719" cy="282575"/>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Lst>
            <a:ahLst/>
            <a:cxnLst>
              <a:cxn ang="0">
                <a:pos x="connsiteX0" y="connsiteY0"/>
              </a:cxn>
              <a:cxn ang="0">
                <a:pos x="connsiteX1" y="connsiteY1"/>
              </a:cxn>
              <a:cxn ang="0">
                <a:pos x="connsiteX2" y="connsiteY2"/>
              </a:cxn>
            </a:cxnLst>
            <a:rect l="l" t="t" r="r" b="b"/>
            <a:pathLst>
              <a:path w="458788" h="723900">
                <a:moveTo>
                  <a:pt x="409575" y="0"/>
                </a:moveTo>
                <a:cubicBezTo>
                  <a:pt x="421481" y="154781"/>
                  <a:pt x="458788" y="298450"/>
                  <a:pt x="390525" y="419100"/>
                </a:cubicBezTo>
                <a:cubicBezTo>
                  <a:pt x="322263" y="539750"/>
                  <a:pt x="97631" y="659606"/>
                  <a:pt x="0" y="723900"/>
                </a:cubicBez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grpSp>
        <p:nvGrpSpPr>
          <p:cNvPr id="312" name="Group 311">
            <a:extLst>
              <a:ext uri="{FF2B5EF4-FFF2-40B4-BE49-F238E27FC236}">
                <a16:creationId xmlns:a16="http://schemas.microsoft.com/office/drawing/2014/main" id="{1EB42761-5E75-4C9C-A1AD-2F1A6A2B873B}"/>
              </a:ext>
            </a:extLst>
          </p:cNvPr>
          <p:cNvGrpSpPr/>
          <p:nvPr/>
        </p:nvGrpSpPr>
        <p:grpSpPr>
          <a:xfrm>
            <a:off x="8570" y="1967846"/>
            <a:ext cx="5599548" cy="2371920"/>
            <a:chOff x="8570" y="1967846"/>
            <a:chExt cx="5599548" cy="2371920"/>
          </a:xfrm>
        </p:grpSpPr>
        <p:cxnSp>
          <p:nvCxnSpPr>
            <p:cNvPr id="313" name="Straight Connector 232">
              <a:extLst>
                <a:ext uri="{FF2B5EF4-FFF2-40B4-BE49-F238E27FC236}">
                  <a16:creationId xmlns:a16="http://schemas.microsoft.com/office/drawing/2014/main" id="{94AFA98F-D4B4-42FD-A412-E98C01ACF667}"/>
                </a:ext>
              </a:extLst>
            </p:cNvPr>
            <p:cNvCxnSpPr>
              <a:cxnSpLocks noChangeShapeType="1"/>
              <a:stCxn id="356" idx="3"/>
              <a:endCxn id="347" idx="1"/>
            </p:cNvCxnSpPr>
            <p:nvPr/>
          </p:nvCxnSpPr>
          <p:spPr bwMode="auto">
            <a:xfrm flipH="1" flipV="1">
              <a:off x="21383" y="1993459"/>
              <a:ext cx="5586735" cy="2346307"/>
            </a:xfrm>
            <a:prstGeom prst="line">
              <a:avLst/>
            </a:prstGeom>
            <a:noFill/>
            <a:ln w="114300" algn="ctr">
              <a:solidFill>
                <a:schemeClr val="tx1"/>
              </a:solidFill>
              <a:round/>
              <a:headEnd/>
              <a:tailEnd/>
            </a:ln>
          </p:spPr>
        </p:cxnSp>
        <p:grpSp>
          <p:nvGrpSpPr>
            <p:cNvPr id="314" name="Group 313">
              <a:extLst>
                <a:ext uri="{FF2B5EF4-FFF2-40B4-BE49-F238E27FC236}">
                  <a16:creationId xmlns:a16="http://schemas.microsoft.com/office/drawing/2014/main" id="{3FBBC659-84A4-463F-B557-810148582855}"/>
                </a:ext>
              </a:extLst>
            </p:cNvPr>
            <p:cNvGrpSpPr/>
            <p:nvPr/>
          </p:nvGrpSpPr>
          <p:grpSpPr>
            <a:xfrm rot="1550064">
              <a:off x="8570" y="1967846"/>
              <a:ext cx="208963" cy="152083"/>
              <a:chOff x="-1217649" y="1535430"/>
              <a:chExt cx="225072" cy="163807"/>
            </a:xfrm>
          </p:grpSpPr>
          <p:sp>
            <p:nvSpPr>
              <p:cNvPr id="347" name="Rectangle 346">
                <a:extLst>
                  <a:ext uri="{FF2B5EF4-FFF2-40B4-BE49-F238E27FC236}">
                    <a16:creationId xmlns:a16="http://schemas.microsoft.com/office/drawing/2014/main" id="{EFB6011B-F263-4D80-9354-C57D632C7179}"/>
                  </a:ext>
                </a:extLst>
              </p:cNvPr>
              <p:cNvSpPr/>
              <p:nvPr/>
            </p:nvSpPr>
            <p:spPr>
              <a:xfrm>
                <a:off x="-1217649" y="1535430"/>
                <a:ext cx="223396" cy="152083"/>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8" name="Straight Connector 347">
                <a:extLst>
                  <a:ext uri="{FF2B5EF4-FFF2-40B4-BE49-F238E27FC236}">
                    <a16:creationId xmlns:a16="http://schemas.microsoft.com/office/drawing/2014/main" id="{7D4F6C21-56A8-4BC7-9369-70BDE0E34E71}"/>
                  </a:ext>
                </a:extLst>
              </p:cNvPr>
              <p:cNvCxnSpPr>
                <a:cxnSpLocks/>
                <a:stCxn id="347" idx="0"/>
                <a:endCxn id="347" idx="2"/>
              </p:cNvCxnSpPr>
              <p:nvPr/>
            </p:nvCxnSpPr>
            <p:spPr>
              <a:xfrm>
                <a:off x="-1105951" y="1535430"/>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C71DE68E-0638-41FB-B527-3137C74BC370}"/>
                  </a:ext>
                </a:extLst>
              </p:cNvPr>
              <p:cNvCxnSpPr>
                <a:cxnSpLocks/>
              </p:cNvCxnSpPr>
              <p:nvPr/>
            </p:nvCxnSpPr>
            <p:spPr>
              <a:xfrm>
                <a:off x="-1049007" y="1547154"/>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1D1EF51-A8E4-461B-9458-67784459A513}"/>
                  </a:ext>
                </a:extLst>
              </p:cNvPr>
              <p:cNvCxnSpPr>
                <a:cxnSpLocks/>
              </p:cNvCxnSpPr>
              <p:nvPr/>
            </p:nvCxnSpPr>
            <p:spPr>
              <a:xfrm>
                <a:off x="-1154520" y="1537103"/>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32CE276A-3F76-4C43-9B9A-8DB16E57F97F}"/>
                  </a:ext>
                </a:extLst>
              </p:cNvPr>
              <p:cNvCxnSpPr>
                <a:cxnSpLocks/>
                <a:stCxn id="347" idx="3"/>
                <a:endCxn id="347" idx="1"/>
              </p:cNvCxnSpPr>
              <p:nvPr/>
            </p:nvCxnSpPr>
            <p:spPr>
              <a:xfrm flipH="1">
                <a:off x="-1217649" y="1611472"/>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DAA8347-1CF0-4CC5-9D6A-1B1D739D1679}"/>
                  </a:ext>
                </a:extLst>
              </p:cNvPr>
              <p:cNvCxnSpPr>
                <a:cxnSpLocks/>
              </p:cNvCxnSpPr>
              <p:nvPr/>
            </p:nvCxnSpPr>
            <p:spPr>
              <a:xfrm flipH="1">
                <a:off x="-1215973" y="1648315"/>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AC648873-055F-442D-9714-646BC9FBDDA3}"/>
                  </a:ext>
                </a:extLst>
              </p:cNvPr>
              <p:cNvCxnSpPr>
                <a:cxnSpLocks/>
              </p:cNvCxnSpPr>
              <p:nvPr/>
            </p:nvCxnSpPr>
            <p:spPr>
              <a:xfrm flipH="1">
                <a:off x="-1215975" y="1577980"/>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08EBF36C-5ECA-4116-81A5-15B7D5E38D40}"/>
                </a:ext>
              </a:extLst>
            </p:cNvPr>
            <p:cNvGrpSpPr/>
            <p:nvPr/>
          </p:nvGrpSpPr>
          <p:grpSpPr>
            <a:xfrm rot="1587945">
              <a:off x="1558349" y="2613233"/>
              <a:ext cx="208963" cy="152083"/>
              <a:chOff x="-1217649" y="1535430"/>
              <a:chExt cx="225072" cy="163807"/>
            </a:xfrm>
          </p:grpSpPr>
          <p:sp>
            <p:nvSpPr>
              <p:cNvPr id="340" name="Rectangle 339">
                <a:extLst>
                  <a:ext uri="{FF2B5EF4-FFF2-40B4-BE49-F238E27FC236}">
                    <a16:creationId xmlns:a16="http://schemas.microsoft.com/office/drawing/2014/main" id="{D62CB0FB-3859-4B5A-BD34-6AB28F4CC99B}"/>
                  </a:ext>
                </a:extLst>
              </p:cNvPr>
              <p:cNvSpPr/>
              <p:nvPr/>
            </p:nvSpPr>
            <p:spPr>
              <a:xfrm>
                <a:off x="-1217649" y="1535430"/>
                <a:ext cx="223396" cy="152083"/>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1" name="Straight Connector 340">
                <a:extLst>
                  <a:ext uri="{FF2B5EF4-FFF2-40B4-BE49-F238E27FC236}">
                    <a16:creationId xmlns:a16="http://schemas.microsoft.com/office/drawing/2014/main" id="{3E26106D-B6E7-4F36-8411-7B6E4672206C}"/>
                  </a:ext>
                </a:extLst>
              </p:cNvPr>
              <p:cNvCxnSpPr>
                <a:cxnSpLocks/>
                <a:stCxn id="340" idx="0"/>
                <a:endCxn id="340" idx="2"/>
              </p:cNvCxnSpPr>
              <p:nvPr/>
            </p:nvCxnSpPr>
            <p:spPr>
              <a:xfrm>
                <a:off x="-1105951" y="1535430"/>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6AFB45A1-59A9-4135-A51D-0BD5C194BFBD}"/>
                  </a:ext>
                </a:extLst>
              </p:cNvPr>
              <p:cNvCxnSpPr>
                <a:cxnSpLocks/>
              </p:cNvCxnSpPr>
              <p:nvPr/>
            </p:nvCxnSpPr>
            <p:spPr>
              <a:xfrm>
                <a:off x="-1049007" y="1547154"/>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CC65C684-7086-47F9-824B-61CA984F5D66}"/>
                  </a:ext>
                </a:extLst>
              </p:cNvPr>
              <p:cNvCxnSpPr>
                <a:cxnSpLocks/>
              </p:cNvCxnSpPr>
              <p:nvPr/>
            </p:nvCxnSpPr>
            <p:spPr>
              <a:xfrm>
                <a:off x="-1154520" y="1537103"/>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FB68EBC9-B178-4E6D-BCC3-7222DF846794}"/>
                  </a:ext>
                </a:extLst>
              </p:cNvPr>
              <p:cNvCxnSpPr>
                <a:cxnSpLocks/>
                <a:stCxn id="340" idx="3"/>
                <a:endCxn id="340" idx="1"/>
              </p:cNvCxnSpPr>
              <p:nvPr/>
            </p:nvCxnSpPr>
            <p:spPr>
              <a:xfrm flipH="1">
                <a:off x="-1217649" y="1611472"/>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AD1ADF7A-F7EA-419F-8E7F-3FEAA48E02D2}"/>
                  </a:ext>
                </a:extLst>
              </p:cNvPr>
              <p:cNvCxnSpPr>
                <a:cxnSpLocks/>
              </p:cNvCxnSpPr>
              <p:nvPr/>
            </p:nvCxnSpPr>
            <p:spPr>
              <a:xfrm flipH="1">
                <a:off x="-1215973" y="1648315"/>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89C47799-74D8-4A17-B773-2CA874D34452}"/>
                  </a:ext>
                </a:extLst>
              </p:cNvPr>
              <p:cNvCxnSpPr>
                <a:cxnSpLocks/>
              </p:cNvCxnSpPr>
              <p:nvPr/>
            </p:nvCxnSpPr>
            <p:spPr>
              <a:xfrm flipH="1">
                <a:off x="-1215975" y="1577980"/>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6" name="Group 315">
              <a:extLst>
                <a:ext uri="{FF2B5EF4-FFF2-40B4-BE49-F238E27FC236}">
                  <a16:creationId xmlns:a16="http://schemas.microsoft.com/office/drawing/2014/main" id="{CD742BA1-3866-4998-93C8-63114A8B3A82}"/>
                </a:ext>
              </a:extLst>
            </p:cNvPr>
            <p:cNvGrpSpPr/>
            <p:nvPr/>
          </p:nvGrpSpPr>
          <p:grpSpPr>
            <a:xfrm rot="1587945">
              <a:off x="2514473" y="3028774"/>
              <a:ext cx="208963" cy="152083"/>
              <a:chOff x="-1217649" y="1535430"/>
              <a:chExt cx="225072" cy="163807"/>
            </a:xfrm>
          </p:grpSpPr>
          <p:sp>
            <p:nvSpPr>
              <p:cNvPr id="333" name="Rectangle 332">
                <a:extLst>
                  <a:ext uri="{FF2B5EF4-FFF2-40B4-BE49-F238E27FC236}">
                    <a16:creationId xmlns:a16="http://schemas.microsoft.com/office/drawing/2014/main" id="{F7561FCF-5634-4F55-8CA7-7589FB696CA6}"/>
                  </a:ext>
                </a:extLst>
              </p:cNvPr>
              <p:cNvSpPr/>
              <p:nvPr/>
            </p:nvSpPr>
            <p:spPr>
              <a:xfrm>
                <a:off x="-1217649" y="1535430"/>
                <a:ext cx="223396" cy="152083"/>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4" name="Straight Connector 333">
                <a:extLst>
                  <a:ext uri="{FF2B5EF4-FFF2-40B4-BE49-F238E27FC236}">
                    <a16:creationId xmlns:a16="http://schemas.microsoft.com/office/drawing/2014/main" id="{5E61BB9B-98BD-4681-A5E0-269F92EE26F6}"/>
                  </a:ext>
                </a:extLst>
              </p:cNvPr>
              <p:cNvCxnSpPr>
                <a:cxnSpLocks/>
                <a:stCxn id="333" idx="0"/>
                <a:endCxn id="333" idx="2"/>
              </p:cNvCxnSpPr>
              <p:nvPr/>
            </p:nvCxnSpPr>
            <p:spPr>
              <a:xfrm>
                <a:off x="-1105951" y="1535430"/>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9E3A26EB-EDB8-45D5-86D5-CD61A9D175DE}"/>
                  </a:ext>
                </a:extLst>
              </p:cNvPr>
              <p:cNvCxnSpPr>
                <a:cxnSpLocks/>
              </p:cNvCxnSpPr>
              <p:nvPr/>
            </p:nvCxnSpPr>
            <p:spPr>
              <a:xfrm>
                <a:off x="-1049007" y="1547154"/>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458BA11A-60CC-4BAC-8944-57FC7581C4DB}"/>
                  </a:ext>
                </a:extLst>
              </p:cNvPr>
              <p:cNvCxnSpPr>
                <a:cxnSpLocks/>
              </p:cNvCxnSpPr>
              <p:nvPr/>
            </p:nvCxnSpPr>
            <p:spPr>
              <a:xfrm>
                <a:off x="-1154520" y="1537103"/>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A5B1536-1572-4C25-8796-4BED6F819ED4}"/>
                  </a:ext>
                </a:extLst>
              </p:cNvPr>
              <p:cNvCxnSpPr>
                <a:cxnSpLocks/>
                <a:stCxn id="333" idx="3"/>
                <a:endCxn id="333" idx="1"/>
              </p:cNvCxnSpPr>
              <p:nvPr/>
            </p:nvCxnSpPr>
            <p:spPr>
              <a:xfrm flipH="1">
                <a:off x="-1217649" y="1611472"/>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A02152D5-FD36-4E86-BA0C-514046F667A5}"/>
                  </a:ext>
                </a:extLst>
              </p:cNvPr>
              <p:cNvCxnSpPr>
                <a:cxnSpLocks/>
              </p:cNvCxnSpPr>
              <p:nvPr/>
            </p:nvCxnSpPr>
            <p:spPr>
              <a:xfrm flipH="1">
                <a:off x="-1215973" y="1648315"/>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EC19FAF-EDAF-491B-822D-BFA0F621918A}"/>
                  </a:ext>
                </a:extLst>
              </p:cNvPr>
              <p:cNvCxnSpPr>
                <a:cxnSpLocks/>
              </p:cNvCxnSpPr>
              <p:nvPr/>
            </p:nvCxnSpPr>
            <p:spPr>
              <a:xfrm flipH="1">
                <a:off x="-1215975" y="1577980"/>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7" name="Group 316">
              <a:extLst>
                <a:ext uri="{FF2B5EF4-FFF2-40B4-BE49-F238E27FC236}">
                  <a16:creationId xmlns:a16="http://schemas.microsoft.com/office/drawing/2014/main" id="{3E41A62F-2628-4C3F-B56B-60E5D6AA1AAE}"/>
                </a:ext>
              </a:extLst>
            </p:cNvPr>
            <p:cNvGrpSpPr/>
            <p:nvPr/>
          </p:nvGrpSpPr>
          <p:grpSpPr>
            <a:xfrm rot="1587945">
              <a:off x="3428395" y="3404249"/>
              <a:ext cx="208963" cy="152083"/>
              <a:chOff x="-1217649" y="1535430"/>
              <a:chExt cx="225072" cy="163807"/>
            </a:xfrm>
          </p:grpSpPr>
          <p:sp>
            <p:nvSpPr>
              <p:cNvPr id="326" name="Rectangle 325">
                <a:extLst>
                  <a:ext uri="{FF2B5EF4-FFF2-40B4-BE49-F238E27FC236}">
                    <a16:creationId xmlns:a16="http://schemas.microsoft.com/office/drawing/2014/main" id="{37DF2F50-5785-48F3-865B-D14C21E1D576}"/>
                  </a:ext>
                </a:extLst>
              </p:cNvPr>
              <p:cNvSpPr/>
              <p:nvPr/>
            </p:nvSpPr>
            <p:spPr>
              <a:xfrm>
                <a:off x="-1217649" y="1535430"/>
                <a:ext cx="223396" cy="152083"/>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7" name="Straight Connector 326">
                <a:extLst>
                  <a:ext uri="{FF2B5EF4-FFF2-40B4-BE49-F238E27FC236}">
                    <a16:creationId xmlns:a16="http://schemas.microsoft.com/office/drawing/2014/main" id="{EECCA72B-2007-4D1C-9ABD-9CB8293DD31F}"/>
                  </a:ext>
                </a:extLst>
              </p:cNvPr>
              <p:cNvCxnSpPr>
                <a:cxnSpLocks/>
                <a:stCxn id="326" idx="0"/>
                <a:endCxn id="326" idx="2"/>
              </p:cNvCxnSpPr>
              <p:nvPr/>
            </p:nvCxnSpPr>
            <p:spPr>
              <a:xfrm>
                <a:off x="-1105951" y="1535430"/>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E1DCC7EB-D125-4E16-9B1A-34CCB878E46D}"/>
                  </a:ext>
                </a:extLst>
              </p:cNvPr>
              <p:cNvCxnSpPr>
                <a:cxnSpLocks/>
              </p:cNvCxnSpPr>
              <p:nvPr/>
            </p:nvCxnSpPr>
            <p:spPr>
              <a:xfrm>
                <a:off x="-1049007" y="1547154"/>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7FA6B676-205B-4DEE-A3FE-DEB56F9549D8}"/>
                  </a:ext>
                </a:extLst>
              </p:cNvPr>
              <p:cNvCxnSpPr>
                <a:cxnSpLocks/>
              </p:cNvCxnSpPr>
              <p:nvPr/>
            </p:nvCxnSpPr>
            <p:spPr>
              <a:xfrm>
                <a:off x="-1154520" y="1537103"/>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F6CEE924-8263-4124-9123-619ED1BFC2F3}"/>
                  </a:ext>
                </a:extLst>
              </p:cNvPr>
              <p:cNvCxnSpPr>
                <a:cxnSpLocks/>
                <a:stCxn id="326" idx="3"/>
                <a:endCxn id="326" idx="1"/>
              </p:cNvCxnSpPr>
              <p:nvPr/>
            </p:nvCxnSpPr>
            <p:spPr>
              <a:xfrm flipH="1">
                <a:off x="-1217649" y="1611472"/>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476905F8-4967-465C-BB82-F64E56655649}"/>
                  </a:ext>
                </a:extLst>
              </p:cNvPr>
              <p:cNvCxnSpPr>
                <a:cxnSpLocks/>
              </p:cNvCxnSpPr>
              <p:nvPr/>
            </p:nvCxnSpPr>
            <p:spPr>
              <a:xfrm flipH="1">
                <a:off x="-1215973" y="1648315"/>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E7DD4997-4F92-4760-BE3A-4DC058FB47B2}"/>
                  </a:ext>
                </a:extLst>
              </p:cNvPr>
              <p:cNvCxnSpPr>
                <a:cxnSpLocks/>
              </p:cNvCxnSpPr>
              <p:nvPr/>
            </p:nvCxnSpPr>
            <p:spPr>
              <a:xfrm flipH="1">
                <a:off x="-1215975" y="1577980"/>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8" name="Group 317">
              <a:extLst>
                <a:ext uri="{FF2B5EF4-FFF2-40B4-BE49-F238E27FC236}">
                  <a16:creationId xmlns:a16="http://schemas.microsoft.com/office/drawing/2014/main" id="{7DEE3237-4D15-4D8A-A57C-F7F1A9F0C150}"/>
                </a:ext>
              </a:extLst>
            </p:cNvPr>
            <p:cNvGrpSpPr/>
            <p:nvPr/>
          </p:nvGrpSpPr>
          <p:grpSpPr>
            <a:xfrm rot="1587945">
              <a:off x="4486716" y="3839454"/>
              <a:ext cx="208963" cy="152083"/>
              <a:chOff x="-1217649" y="1535430"/>
              <a:chExt cx="225072" cy="163807"/>
            </a:xfrm>
          </p:grpSpPr>
          <p:sp>
            <p:nvSpPr>
              <p:cNvPr id="319" name="Rectangle 318">
                <a:extLst>
                  <a:ext uri="{FF2B5EF4-FFF2-40B4-BE49-F238E27FC236}">
                    <a16:creationId xmlns:a16="http://schemas.microsoft.com/office/drawing/2014/main" id="{59F1CA7B-65C8-45B3-9710-4C33BA7B4B32}"/>
                  </a:ext>
                </a:extLst>
              </p:cNvPr>
              <p:cNvSpPr/>
              <p:nvPr/>
            </p:nvSpPr>
            <p:spPr>
              <a:xfrm>
                <a:off x="-1217649" y="1535430"/>
                <a:ext cx="223396" cy="152083"/>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0" name="Straight Connector 319">
                <a:extLst>
                  <a:ext uri="{FF2B5EF4-FFF2-40B4-BE49-F238E27FC236}">
                    <a16:creationId xmlns:a16="http://schemas.microsoft.com/office/drawing/2014/main" id="{A5FF0653-23CE-43D3-91C0-C3FC65EE89EB}"/>
                  </a:ext>
                </a:extLst>
              </p:cNvPr>
              <p:cNvCxnSpPr>
                <a:cxnSpLocks/>
                <a:stCxn id="319" idx="0"/>
                <a:endCxn id="319" idx="2"/>
              </p:cNvCxnSpPr>
              <p:nvPr/>
            </p:nvCxnSpPr>
            <p:spPr>
              <a:xfrm>
                <a:off x="-1105951" y="1535430"/>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A95924A7-1433-40CE-BD6D-41660017D397}"/>
                  </a:ext>
                </a:extLst>
              </p:cNvPr>
              <p:cNvCxnSpPr>
                <a:cxnSpLocks/>
              </p:cNvCxnSpPr>
              <p:nvPr/>
            </p:nvCxnSpPr>
            <p:spPr>
              <a:xfrm>
                <a:off x="-1049007" y="1547154"/>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64A304B3-3443-40A2-8AED-0F54E1D3AF23}"/>
                  </a:ext>
                </a:extLst>
              </p:cNvPr>
              <p:cNvCxnSpPr>
                <a:cxnSpLocks/>
              </p:cNvCxnSpPr>
              <p:nvPr/>
            </p:nvCxnSpPr>
            <p:spPr>
              <a:xfrm>
                <a:off x="-1154520" y="1537103"/>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B3869517-4C70-408D-967C-60C922352D47}"/>
                  </a:ext>
                </a:extLst>
              </p:cNvPr>
              <p:cNvCxnSpPr>
                <a:cxnSpLocks/>
                <a:stCxn id="319" idx="3"/>
                <a:endCxn id="319" idx="1"/>
              </p:cNvCxnSpPr>
              <p:nvPr/>
            </p:nvCxnSpPr>
            <p:spPr>
              <a:xfrm flipH="1">
                <a:off x="-1217649" y="1611472"/>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31BD879-A263-4C87-9BB0-ED789CC30688}"/>
                  </a:ext>
                </a:extLst>
              </p:cNvPr>
              <p:cNvCxnSpPr>
                <a:cxnSpLocks/>
              </p:cNvCxnSpPr>
              <p:nvPr/>
            </p:nvCxnSpPr>
            <p:spPr>
              <a:xfrm flipH="1">
                <a:off x="-1215973" y="1648315"/>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73FD9719-67DA-4AAA-BEC2-C461DD556183}"/>
                  </a:ext>
                </a:extLst>
              </p:cNvPr>
              <p:cNvCxnSpPr>
                <a:cxnSpLocks/>
              </p:cNvCxnSpPr>
              <p:nvPr/>
            </p:nvCxnSpPr>
            <p:spPr>
              <a:xfrm flipH="1">
                <a:off x="-1215975" y="1577980"/>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55" name="Group 354">
            <a:extLst>
              <a:ext uri="{FF2B5EF4-FFF2-40B4-BE49-F238E27FC236}">
                <a16:creationId xmlns:a16="http://schemas.microsoft.com/office/drawing/2014/main" id="{DEA2EE2D-F989-4AE3-9963-66631A917459}"/>
              </a:ext>
            </a:extLst>
          </p:cNvPr>
          <p:cNvGrpSpPr/>
          <p:nvPr/>
        </p:nvGrpSpPr>
        <p:grpSpPr>
          <a:xfrm rot="1550064">
            <a:off x="5408626" y="4223771"/>
            <a:ext cx="208963" cy="152083"/>
            <a:chOff x="-1217649" y="1535430"/>
            <a:chExt cx="225072" cy="163807"/>
          </a:xfrm>
        </p:grpSpPr>
        <p:sp>
          <p:nvSpPr>
            <p:cNvPr id="356" name="Rectangle 355">
              <a:extLst>
                <a:ext uri="{FF2B5EF4-FFF2-40B4-BE49-F238E27FC236}">
                  <a16:creationId xmlns:a16="http://schemas.microsoft.com/office/drawing/2014/main" id="{0C01695B-CC61-463F-9C61-37E2444A0A1A}"/>
                </a:ext>
              </a:extLst>
            </p:cNvPr>
            <p:cNvSpPr/>
            <p:nvPr/>
          </p:nvSpPr>
          <p:spPr>
            <a:xfrm>
              <a:off x="-1217649" y="1535430"/>
              <a:ext cx="223396" cy="152083"/>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7" name="Straight Connector 356">
              <a:extLst>
                <a:ext uri="{FF2B5EF4-FFF2-40B4-BE49-F238E27FC236}">
                  <a16:creationId xmlns:a16="http://schemas.microsoft.com/office/drawing/2014/main" id="{D8963170-2F3A-4559-B2AA-ADAAFF344C50}"/>
                </a:ext>
              </a:extLst>
            </p:cNvPr>
            <p:cNvCxnSpPr>
              <a:cxnSpLocks/>
              <a:stCxn id="356" idx="0"/>
              <a:endCxn id="356" idx="2"/>
            </p:cNvCxnSpPr>
            <p:nvPr/>
          </p:nvCxnSpPr>
          <p:spPr>
            <a:xfrm>
              <a:off x="-1105951" y="1535430"/>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91704180-ECE8-40D9-AF67-F439F34C8DB5}"/>
                </a:ext>
              </a:extLst>
            </p:cNvPr>
            <p:cNvCxnSpPr>
              <a:cxnSpLocks/>
            </p:cNvCxnSpPr>
            <p:nvPr/>
          </p:nvCxnSpPr>
          <p:spPr>
            <a:xfrm>
              <a:off x="-1049007" y="1547154"/>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D402AD3A-DE25-4FB5-A941-06D237620F9B}"/>
                </a:ext>
              </a:extLst>
            </p:cNvPr>
            <p:cNvCxnSpPr>
              <a:cxnSpLocks/>
            </p:cNvCxnSpPr>
            <p:nvPr/>
          </p:nvCxnSpPr>
          <p:spPr>
            <a:xfrm>
              <a:off x="-1154520" y="1537103"/>
              <a:ext cx="0" cy="152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054FC50D-7C70-48AB-94A2-FC769DF7252E}"/>
                </a:ext>
              </a:extLst>
            </p:cNvPr>
            <p:cNvCxnSpPr>
              <a:cxnSpLocks/>
              <a:stCxn id="356" idx="3"/>
              <a:endCxn id="356" idx="1"/>
            </p:cNvCxnSpPr>
            <p:nvPr/>
          </p:nvCxnSpPr>
          <p:spPr>
            <a:xfrm flipH="1">
              <a:off x="-1217649" y="1611472"/>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3A9646B7-BF9C-4D83-AC65-0425CFED1054}"/>
                </a:ext>
              </a:extLst>
            </p:cNvPr>
            <p:cNvCxnSpPr>
              <a:cxnSpLocks/>
            </p:cNvCxnSpPr>
            <p:nvPr/>
          </p:nvCxnSpPr>
          <p:spPr>
            <a:xfrm flipH="1">
              <a:off x="-1215973" y="1648315"/>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D3FB0768-DBE4-4BEF-A944-4DFBECD6717A}"/>
                </a:ext>
              </a:extLst>
            </p:cNvPr>
            <p:cNvCxnSpPr>
              <a:cxnSpLocks/>
            </p:cNvCxnSpPr>
            <p:nvPr/>
          </p:nvCxnSpPr>
          <p:spPr>
            <a:xfrm flipH="1">
              <a:off x="-1215975" y="1577980"/>
              <a:ext cx="2233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99" name="Picture 3">
            <a:extLst>
              <a:ext uri="{FF2B5EF4-FFF2-40B4-BE49-F238E27FC236}">
                <a16:creationId xmlns:a16="http://schemas.microsoft.com/office/drawing/2014/main" id="{E46D5AA0-CD3E-4957-870C-8F2D1C65B20C}"/>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35117" y="4014354"/>
            <a:ext cx="745344" cy="1007225"/>
          </a:xfrm>
          <a:prstGeom prst="rect">
            <a:avLst/>
          </a:prstGeom>
          <a:noFill/>
          <a:ln w="9525">
            <a:noFill/>
            <a:miter lim="800000"/>
            <a:headEnd/>
            <a:tailEnd/>
          </a:ln>
        </p:spPr>
      </p:pic>
      <p:pic>
        <p:nvPicPr>
          <p:cNvPr id="363" name="Graphic 362" descr="House">
            <a:extLst>
              <a:ext uri="{FF2B5EF4-FFF2-40B4-BE49-F238E27FC236}">
                <a16:creationId xmlns:a16="http://schemas.microsoft.com/office/drawing/2014/main" id="{540BC328-B914-4692-9C52-AD442BDA2D32}"/>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17183" y="4068446"/>
            <a:ext cx="914400" cy="914400"/>
          </a:xfrm>
          <a:prstGeom prst="rect">
            <a:avLst/>
          </a:prstGeom>
        </p:spPr>
      </p:pic>
      <p:pic>
        <p:nvPicPr>
          <p:cNvPr id="364" name="Graphic 363" descr="Home">
            <a:extLst>
              <a:ext uri="{FF2B5EF4-FFF2-40B4-BE49-F238E27FC236}">
                <a16:creationId xmlns:a16="http://schemas.microsoft.com/office/drawing/2014/main" id="{625FA614-FFAD-42D7-A3C1-7FF3FA5BC98A}"/>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46934" y="2594293"/>
            <a:ext cx="914400" cy="914400"/>
          </a:xfrm>
          <a:prstGeom prst="rect">
            <a:avLst/>
          </a:prstGeom>
        </p:spPr>
      </p:pic>
      <p:pic>
        <p:nvPicPr>
          <p:cNvPr id="365" name="Graphic 364" descr="Suburban scene">
            <a:extLst>
              <a:ext uri="{FF2B5EF4-FFF2-40B4-BE49-F238E27FC236}">
                <a16:creationId xmlns:a16="http://schemas.microsoft.com/office/drawing/2014/main" id="{13B1F433-5699-434A-A2E2-7259053D97E7}"/>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236153" y="3258417"/>
            <a:ext cx="914400" cy="914400"/>
          </a:xfrm>
          <a:prstGeom prst="rect">
            <a:avLst/>
          </a:prstGeom>
        </p:spPr>
      </p:pic>
      <p:sp>
        <p:nvSpPr>
          <p:cNvPr id="366" name="Oval 233">
            <a:extLst>
              <a:ext uri="{FF2B5EF4-FFF2-40B4-BE49-F238E27FC236}">
                <a16:creationId xmlns:a16="http://schemas.microsoft.com/office/drawing/2014/main" id="{5D9F07D7-FDDC-48E9-899C-57F89EB98FF7}"/>
              </a:ext>
            </a:extLst>
          </p:cNvPr>
          <p:cNvSpPr>
            <a:spLocks noChangeArrowheads="1"/>
          </p:cNvSpPr>
          <p:nvPr/>
        </p:nvSpPr>
        <p:spPr bwMode="auto">
          <a:xfrm>
            <a:off x="5085240" y="4810394"/>
            <a:ext cx="678463" cy="608213"/>
          </a:xfrm>
          <a:prstGeom prst="ellipse">
            <a:avLst/>
          </a:prstGeom>
          <a:solidFill>
            <a:srgbClr val="009900"/>
          </a:solidFill>
          <a:ln w="12700" algn="ctr">
            <a:solidFill>
              <a:srgbClr val="003300"/>
            </a:solidFill>
            <a:round/>
            <a:headEnd/>
            <a:tailEnd/>
          </a:ln>
        </p:spPr>
        <p:txBody>
          <a:bodyPr wrap="none"/>
          <a:lstStyle/>
          <a:p>
            <a:endParaRPr lang="en-US" sz="3200" b="0" dirty="0">
              <a:solidFill>
                <a:srgbClr val="000000"/>
              </a:solidFill>
              <a:latin typeface="Calibri" panose="020F0502020204030204" pitchFamily="34" charset="0"/>
            </a:endParaRPr>
          </a:p>
        </p:txBody>
      </p:sp>
      <p:pic>
        <p:nvPicPr>
          <p:cNvPr id="203" name="Picture 7">
            <a:extLst>
              <a:ext uri="{FF2B5EF4-FFF2-40B4-BE49-F238E27FC236}">
                <a16:creationId xmlns:a16="http://schemas.microsoft.com/office/drawing/2014/main" id="{06BFF16D-C329-4FBD-8F2A-38AF1D41E036}"/>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83430" y="4541520"/>
            <a:ext cx="781050" cy="781050"/>
          </a:xfrm>
          <a:prstGeom prst="rect">
            <a:avLst/>
          </a:prstGeom>
          <a:noFill/>
          <a:ln w="9525">
            <a:noFill/>
            <a:miter lim="800000"/>
            <a:headEnd/>
            <a:tailEnd/>
          </a:ln>
        </p:spPr>
      </p:pic>
      <p:sp>
        <p:nvSpPr>
          <p:cNvPr id="367" name="Freeform 69">
            <a:extLst>
              <a:ext uri="{FF2B5EF4-FFF2-40B4-BE49-F238E27FC236}">
                <a16:creationId xmlns:a16="http://schemas.microsoft.com/office/drawing/2014/main" id="{97594005-71F2-4FDB-B049-BCCF7A60C22C}"/>
              </a:ext>
            </a:extLst>
          </p:cNvPr>
          <p:cNvSpPr>
            <a:spLocks/>
          </p:cNvSpPr>
          <p:nvPr/>
        </p:nvSpPr>
        <p:spPr bwMode="auto">
          <a:xfrm flipV="1">
            <a:off x="3413125" y="5316075"/>
            <a:ext cx="1666407" cy="544955"/>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ln w="57150">
            <a:solidFill>
              <a:schemeClr val="tx1"/>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txBody>
          <a:bodyPr/>
          <a:lstStyle/>
          <a:p>
            <a:endParaRPr lang="en-US" sz="3200" b="0" dirty="0">
              <a:solidFill>
                <a:srgbClr val="000000"/>
              </a:solidFill>
              <a:latin typeface="Calibri" panose="020F0502020204030204" pitchFamily="34" charset="0"/>
            </a:endParaRPr>
          </a:p>
        </p:txBody>
      </p:sp>
      <p:sp>
        <p:nvSpPr>
          <p:cNvPr id="368" name="Rectangle 6">
            <a:extLst>
              <a:ext uri="{FF2B5EF4-FFF2-40B4-BE49-F238E27FC236}">
                <a16:creationId xmlns:a16="http://schemas.microsoft.com/office/drawing/2014/main" id="{0BFD2ECE-510F-405A-BA24-8A25ED7DD26B}"/>
              </a:ext>
            </a:extLst>
          </p:cNvPr>
          <p:cNvSpPr txBox="1">
            <a:spLocks noChangeArrowheads="1"/>
          </p:cNvSpPr>
          <p:nvPr/>
        </p:nvSpPr>
        <p:spPr bwMode="auto">
          <a:xfrm>
            <a:off x="1626329" y="5933821"/>
            <a:ext cx="1689100" cy="840230"/>
          </a:xfrm>
          <a:prstGeom prst="rect">
            <a:avLst/>
          </a:prstGeom>
          <a:solidFill>
            <a:schemeClr val="bg1"/>
          </a:solidFill>
          <a:ln>
            <a:solidFill>
              <a:schemeClr val="tx1"/>
            </a:solid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lnSpc>
                <a:spcPct val="90000"/>
              </a:lnSpc>
              <a:defRPr/>
            </a:pPr>
            <a:r>
              <a:rPr lang="en-US" dirty="0">
                <a:solidFill>
                  <a:srgbClr val="000000"/>
                </a:solidFill>
                <a:latin typeface="Calibri" panose="020F0502020204030204" pitchFamily="34" charset="0"/>
              </a:rPr>
              <a:t>Detention basin or other stable outlet</a:t>
            </a:r>
          </a:p>
        </p:txBody>
      </p:sp>
      <p:sp>
        <p:nvSpPr>
          <p:cNvPr id="185" name="Freeform 42">
            <a:extLst>
              <a:ext uri="{FF2B5EF4-FFF2-40B4-BE49-F238E27FC236}">
                <a16:creationId xmlns:a16="http://schemas.microsoft.com/office/drawing/2014/main" id="{90E68671-0749-416C-89C1-55B7DA32BC17}"/>
              </a:ext>
            </a:extLst>
          </p:cNvPr>
          <p:cNvSpPr>
            <a:spLocks/>
          </p:cNvSpPr>
          <p:nvPr/>
        </p:nvSpPr>
        <p:spPr bwMode="auto">
          <a:xfrm>
            <a:off x="1892730" y="2774785"/>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6" name="Freeform 42">
            <a:extLst>
              <a:ext uri="{FF2B5EF4-FFF2-40B4-BE49-F238E27FC236}">
                <a16:creationId xmlns:a16="http://schemas.microsoft.com/office/drawing/2014/main" id="{54A35C5D-2513-4F73-8F70-7ED7BE101F9C}"/>
              </a:ext>
            </a:extLst>
          </p:cNvPr>
          <p:cNvSpPr>
            <a:spLocks/>
          </p:cNvSpPr>
          <p:nvPr/>
        </p:nvSpPr>
        <p:spPr bwMode="auto">
          <a:xfrm>
            <a:off x="3605542" y="3497954"/>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369" name="Freeform 175">
            <a:extLst>
              <a:ext uri="{FF2B5EF4-FFF2-40B4-BE49-F238E27FC236}">
                <a16:creationId xmlns:a16="http://schemas.microsoft.com/office/drawing/2014/main" id="{4B9B7FF3-6718-4903-8160-1331A36E9BE4}"/>
              </a:ext>
            </a:extLst>
          </p:cNvPr>
          <p:cNvSpPr/>
          <p:nvPr/>
        </p:nvSpPr>
        <p:spPr>
          <a:xfrm rot="18087551">
            <a:off x="5258153" y="4226423"/>
            <a:ext cx="284958" cy="383380"/>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Lst>
            <a:ahLst/>
            <a:cxnLst>
              <a:cxn ang="0">
                <a:pos x="connsiteX0" y="connsiteY0"/>
              </a:cxn>
              <a:cxn ang="0">
                <a:pos x="connsiteX1" y="connsiteY1"/>
              </a:cxn>
              <a:cxn ang="0">
                <a:pos x="connsiteX2" y="connsiteY2"/>
              </a:cxn>
            </a:cxnLst>
            <a:rect l="l" t="t" r="r" b="b"/>
            <a:pathLst>
              <a:path w="458788" h="723900">
                <a:moveTo>
                  <a:pt x="409575" y="0"/>
                </a:moveTo>
                <a:cubicBezTo>
                  <a:pt x="421481" y="154781"/>
                  <a:pt x="458788" y="298450"/>
                  <a:pt x="390525" y="419100"/>
                </a:cubicBezTo>
                <a:cubicBezTo>
                  <a:pt x="322263" y="539750"/>
                  <a:pt x="97631" y="659606"/>
                  <a:pt x="0" y="723900"/>
                </a:cubicBez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187" name="Freeform 42">
            <a:extLst>
              <a:ext uri="{FF2B5EF4-FFF2-40B4-BE49-F238E27FC236}">
                <a16:creationId xmlns:a16="http://schemas.microsoft.com/office/drawing/2014/main" id="{641B5E1D-CDF3-499D-B4F2-3EBC62C2E1FC}"/>
              </a:ext>
            </a:extLst>
          </p:cNvPr>
          <p:cNvSpPr>
            <a:spLocks/>
          </p:cNvSpPr>
          <p:nvPr/>
        </p:nvSpPr>
        <p:spPr bwMode="auto">
          <a:xfrm rot="3525522">
            <a:off x="5254235" y="4826035"/>
            <a:ext cx="367121" cy="279823"/>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sp>
        <p:nvSpPr>
          <p:cNvPr id="370" name="Freeform 42">
            <a:extLst>
              <a:ext uri="{FF2B5EF4-FFF2-40B4-BE49-F238E27FC236}">
                <a16:creationId xmlns:a16="http://schemas.microsoft.com/office/drawing/2014/main" id="{32CBB086-F75C-4772-AF06-9569EB9C2EBC}"/>
              </a:ext>
            </a:extLst>
          </p:cNvPr>
          <p:cNvSpPr>
            <a:spLocks/>
          </p:cNvSpPr>
          <p:nvPr/>
        </p:nvSpPr>
        <p:spPr bwMode="auto">
          <a:xfrm>
            <a:off x="835830" y="2335213"/>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dirty="0">
              <a:solidFill>
                <a:srgbClr val="000000"/>
              </a:solidFill>
              <a:latin typeface="Calibri" panose="020F0502020204030204" pitchFamily="34" charset="0"/>
            </a:endParaRPr>
          </a:p>
        </p:txBody>
      </p:sp>
      <p:pic>
        <p:nvPicPr>
          <p:cNvPr id="191" name="Picture 3">
            <a:extLst>
              <a:ext uri="{FF2B5EF4-FFF2-40B4-BE49-F238E27FC236}">
                <a16:creationId xmlns:a16="http://schemas.microsoft.com/office/drawing/2014/main" id="{6A43AAE8-CC91-4EB4-9092-EE2D6CBEFB65}"/>
              </a:ext>
            </a:extLst>
          </p:cNvPr>
          <p:cNvPicPr>
            <a:picLocks noChangeAspect="1" noChangeArrowheads="1"/>
          </p:cNvPicPr>
          <p:nvPr/>
        </p:nvPicPr>
        <p:blipFill>
          <a:blip r:embed="rId18"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rot="1388029" flipH="1">
            <a:off x="314324" y="1938337"/>
            <a:ext cx="827088" cy="484187"/>
          </a:xfrm>
          <a:prstGeom prst="rect">
            <a:avLst/>
          </a:prstGeom>
          <a:noFill/>
          <a:ln w="9525">
            <a:noFill/>
            <a:miter lim="800000"/>
            <a:headEnd/>
            <a:tailEnd/>
          </a:ln>
        </p:spPr>
      </p:pic>
      <p:sp>
        <p:nvSpPr>
          <p:cNvPr id="371" name="Rectangle 6">
            <a:extLst>
              <a:ext uri="{FF2B5EF4-FFF2-40B4-BE49-F238E27FC236}">
                <a16:creationId xmlns:a16="http://schemas.microsoft.com/office/drawing/2014/main" id="{8E84F016-4CE8-4D0C-8C43-80FCAFCBA9AE}"/>
              </a:ext>
            </a:extLst>
          </p:cNvPr>
          <p:cNvSpPr txBox="1">
            <a:spLocks noChangeArrowheads="1"/>
          </p:cNvSpPr>
          <p:nvPr/>
        </p:nvSpPr>
        <p:spPr bwMode="auto">
          <a:xfrm>
            <a:off x="223520" y="393466"/>
            <a:ext cx="2089150" cy="341632"/>
          </a:xfrm>
          <a:prstGeom prst="rect">
            <a:avLst/>
          </a:prstGeom>
          <a:solidFill>
            <a:schemeClr val="bg1"/>
          </a:solidFill>
          <a:ln>
            <a:solidFill>
              <a:schemeClr val="tx1"/>
            </a:solid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lnSpc>
                <a:spcPct val="90000"/>
              </a:lnSpc>
              <a:defRPr/>
            </a:pPr>
            <a:r>
              <a:rPr lang="en-US" dirty="0">
                <a:solidFill>
                  <a:srgbClr val="000000"/>
                </a:solidFill>
                <a:latin typeface="Calibri" panose="020F0502020204030204" pitchFamily="34" charset="0"/>
              </a:rPr>
              <a:t>Add storm sewer</a:t>
            </a:r>
          </a:p>
        </p:txBody>
      </p:sp>
    </p:spTree>
    <p:extLst>
      <p:ext uri="{BB962C8B-B14F-4D97-AF65-F5344CB8AC3E}">
        <p14:creationId xmlns:p14="http://schemas.microsoft.com/office/powerpoint/2010/main" val="1724788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6628F-F0E3-6DB7-70CF-ABEBAEF18195}"/>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FFFFCC"/>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4" name="Text Box 6">
            <a:extLst>
              <a:ext uri="{FF2B5EF4-FFF2-40B4-BE49-F238E27FC236}">
                <a16:creationId xmlns:a16="http://schemas.microsoft.com/office/drawing/2014/main" id="{F415BBB2-12E4-C903-3A5C-8F00B5ED9141}"/>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Storm Sewer</a:t>
            </a:r>
          </a:p>
        </p:txBody>
      </p:sp>
      <p:sp>
        <p:nvSpPr>
          <p:cNvPr id="8" name="Rectangle 7">
            <a:extLst>
              <a:ext uri="{FF2B5EF4-FFF2-40B4-BE49-F238E27FC236}">
                <a16:creationId xmlns:a16="http://schemas.microsoft.com/office/drawing/2014/main" id="{855F22F2-7B9F-2ECD-4032-730365C696BE}"/>
              </a:ext>
            </a:extLst>
          </p:cNvPr>
          <p:cNvSpPr txBox="1">
            <a:spLocks noChangeArrowheads="1"/>
          </p:cNvSpPr>
          <p:nvPr/>
        </p:nvSpPr>
        <p:spPr>
          <a:xfrm>
            <a:off x="98676" y="689359"/>
            <a:ext cx="9151620" cy="6168643"/>
          </a:xfrm>
          <a:prstGeom prst="rect">
            <a:avLst/>
          </a:prstGeom>
          <a:noFill/>
        </p:spPr>
        <p:txBody>
          <a:bodyPr vert="horz" lIns="91440" tIns="45720" rIns="91440" bIns="45720" rtlCol="0">
            <a:normAutofit lnSpcReduction="1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buFontTx/>
              <a:buNone/>
            </a:pPr>
            <a:r>
              <a:rPr lang="en-US" sz="2800" b="1" u="sng" dirty="0">
                <a:cs typeface="Calibri" panose="020F0502020204030204" pitchFamily="34" charset="0"/>
              </a:rPr>
              <a:t>Considerations:</a:t>
            </a:r>
          </a:p>
          <a:p>
            <a:pPr>
              <a:buFontTx/>
              <a:buNone/>
            </a:pPr>
            <a:endParaRPr lang="en-US" sz="1400" b="1" dirty="0">
              <a:cs typeface="Calibri" panose="020F0502020204030204" pitchFamily="34" charset="0"/>
            </a:endParaRPr>
          </a:p>
          <a:p>
            <a:pPr>
              <a:spcBef>
                <a:spcPts val="0"/>
              </a:spcBef>
              <a:spcAft>
                <a:spcPts val="1800"/>
              </a:spcAft>
            </a:pPr>
            <a:r>
              <a:rPr lang="en-US" sz="2600" b="1" dirty="0">
                <a:cs typeface="Calibri" panose="020F0502020204030204" pitchFamily="34" charset="0"/>
              </a:rPr>
              <a:t>Will the storm sewer reduce sediment impacts? </a:t>
            </a:r>
          </a:p>
          <a:p>
            <a:pPr>
              <a:spcBef>
                <a:spcPts val="0"/>
              </a:spcBef>
              <a:spcAft>
                <a:spcPts val="1800"/>
              </a:spcAft>
            </a:pPr>
            <a:r>
              <a:rPr lang="en-US" sz="2600" b="1" dirty="0">
                <a:cs typeface="Calibri" panose="020F0502020204030204" pitchFamily="34" charset="0"/>
              </a:rPr>
              <a:t>Consider when: </a:t>
            </a:r>
          </a:p>
          <a:p>
            <a:pPr lvl="1">
              <a:spcBef>
                <a:spcPts val="0"/>
              </a:spcBef>
              <a:spcAft>
                <a:spcPts val="1800"/>
              </a:spcAft>
            </a:pPr>
            <a:r>
              <a:rPr lang="en-US" sz="2600" b="1" dirty="0">
                <a:cs typeface="Calibri" panose="020F0502020204030204" pitchFamily="34" charset="0"/>
              </a:rPr>
              <a:t>Outlet opportunities are limited.</a:t>
            </a:r>
          </a:p>
          <a:p>
            <a:pPr lvl="1">
              <a:spcBef>
                <a:spcPts val="0"/>
              </a:spcBef>
              <a:spcAft>
                <a:spcPts val="1800"/>
              </a:spcAft>
            </a:pPr>
            <a:r>
              <a:rPr lang="en-US" sz="2600" b="1" dirty="0">
                <a:cs typeface="Calibri" panose="020F0502020204030204" pitchFamily="34" charset="0"/>
              </a:rPr>
              <a:t>Ditches are unstable due to excessive runoff. </a:t>
            </a:r>
          </a:p>
          <a:p>
            <a:pPr lvl="1">
              <a:spcBef>
                <a:spcPts val="0"/>
              </a:spcBef>
              <a:spcAft>
                <a:spcPts val="1800"/>
              </a:spcAft>
            </a:pPr>
            <a:r>
              <a:rPr lang="en-US" sz="2600" b="1" dirty="0">
                <a:cs typeface="Calibri" panose="020F0502020204030204" pitchFamily="34" charset="0"/>
              </a:rPr>
              <a:t>Open ditches or cross pipes are not feasible in residential or urban settings.</a:t>
            </a:r>
          </a:p>
          <a:p>
            <a:pPr>
              <a:spcBef>
                <a:spcPts val="0"/>
              </a:spcBef>
              <a:spcAft>
                <a:spcPts val="1800"/>
              </a:spcAft>
            </a:pPr>
            <a:r>
              <a:rPr lang="en-US" sz="2600" b="1" dirty="0">
                <a:cs typeface="Calibri" panose="020F0502020204030204" pitchFamily="34" charset="0"/>
              </a:rPr>
              <a:t>Consider grass swales over storm sewers.</a:t>
            </a:r>
          </a:p>
          <a:p>
            <a:pPr>
              <a:spcBef>
                <a:spcPts val="0"/>
              </a:spcBef>
              <a:spcAft>
                <a:spcPts val="1800"/>
              </a:spcAft>
            </a:pPr>
            <a:r>
              <a:rPr lang="en-US" sz="2600" b="1" dirty="0">
                <a:cs typeface="Calibri" panose="020F0502020204030204" pitchFamily="34" charset="0"/>
              </a:rPr>
              <a:t>Where will the system outlet?</a:t>
            </a:r>
          </a:p>
          <a:p>
            <a:pPr>
              <a:spcBef>
                <a:spcPts val="0"/>
              </a:spcBef>
              <a:spcAft>
                <a:spcPts val="1800"/>
              </a:spcAft>
            </a:pPr>
            <a:r>
              <a:rPr lang="en-US" sz="2600" b="1" dirty="0">
                <a:cs typeface="Calibri" panose="020F0502020204030204" pitchFamily="34" charset="0"/>
              </a:rPr>
              <a:t>How will the outlet location be stabilized?</a:t>
            </a:r>
          </a:p>
          <a:p>
            <a:pPr>
              <a:spcBef>
                <a:spcPts val="0"/>
              </a:spcBef>
              <a:spcAft>
                <a:spcPts val="1800"/>
              </a:spcAft>
            </a:pPr>
            <a:endParaRPr lang="en-US" sz="2800" b="1" dirty="0">
              <a:cs typeface="Calibri" panose="020F0502020204030204" pitchFamily="34" charset="0"/>
            </a:endParaRPr>
          </a:p>
          <a:p>
            <a:pPr marL="0" indent="0">
              <a:buFont typeface="Arial" panose="020B0604020202020204" pitchFamily="34" charset="0"/>
              <a:buNone/>
            </a:pPr>
            <a:endParaRPr lang="en-US" sz="2800" b="1" dirty="0">
              <a:cs typeface="Calibri" panose="020F0502020204030204" pitchFamily="34" charset="0"/>
            </a:endParaRPr>
          </a:p>
          <a:p>
            <a:endParaRPr lang="en-US" sz="2800" b="1" dirty="0">
              <a:solidFill>
                <a:schemeClr val="bg1"/>
              </a:solidFill>
              <a:cs typeface="Calibri" panose="020F0502020204030204" pitchFamily="34" charset="0"/>
            </a:endParaRPr>
          </a:p>
          <a:p>
            <a:pPr lvl="1">
              <a:buFontTx/>
              <a:buNone/>
            </a:pPr>
            <a:endParaRPr lang="en-US" sz="3200" b="1" dirty="0">
              <a:solidFill>
                <a:schemeClr val="bg1"/>
              </a:solidFill>
              <a:cs typeface="Calibri" panose="020F0502020204030204" pitchFamily="34" charset="0"/>
            </a:endParaRPr>
          </a:p>
        </p:txBody>
      </p:sp>
    </p:spTree>
    <p:extLst>
      <p:ext uri="{BB962C8B-B14F-4D97-AF65-F5344CB8AC3E}">
        <p14:creationId xmlns:p14="http://schemas.microsoft.com/office/powerpoint/2010/main" val="505224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574" y="0"/>
            <a:ext cx="9155574" cy="68697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106" name="Rectangle 2"/>
          <p:cNvSpPr>
            <a:spLocks noChangeArrowheads="1"/>
          </p:cNvSpPr>
          <p:nvPr/>
        </p:nvSpPr>
        <p:spPr bwMode="auto">
          <a:xfrm>
            <a:off x="685800" y="5934075"/>
            <a:ext cx="1905000" cy="18288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7" name="Rectangle 3"/>
          <p:cNvSpPr>
            <a:spLocks noChangeArrowheads="1"/>
          </p:cNvSpPr>
          <p:nvPr/>
        </p:nvSpPr>
        <p:spPr bwMode="auto">
          <a:xfrm>
            <a:off x="3124200" y="5934075"/>
            <a:ext cx="2895600" cy="1828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8" name="Rectangle 4"/>
          <p:cNvSpPr>
            <a:spLocks noChangeArrowheads="1"/>
          </p:cNvSpPr>
          <p:nvPr/>
        </p:nvSpPr>
        <p:spPr bwMode="auto">
          <a:xfrm>
            <a:off x="6553200" y="5934075"/>
            <a:ext cx="1905000" cy="18288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13F451-7535-4F3B-9081-5012602E79AE}" type="slidenum">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 name="Rectangle 1"/>
          <p:cNvSpPr/>
          <p:nvPr/>
        </p:nvSpPr>
        <p:spPr>
          <a:xfrm>
            <a:off x="153646" y="674102"/>
            <a:ext cx="4389121" cy="480131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Montgomery County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Webber Road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66FF66"/>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$24,000 Grant, $2,000 in kind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sng"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Problems</a:t>
            </a:r>
            <a:r>
              <a:rPr kumimoji="0" lang="en-US" sz="2800" b="1" i="0" u="none"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a:t>
            </a:r>
          </a:p>
          <a:p>
            <a:pPr marL="401638" marR="0" lvl="0"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Excessive surface flow</a:t>
            </a:r>
          </a:p>
          <a:p>
            <a:pPr marL="401638" marR="0" lvl="0"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Nowhere to outlet water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sng"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Practices Used</a:t>
            </a:r>
            <a:r>
              <a:rPr kumimoji="0" lang="en-US" sz="2800" b="1" i="0" u="none"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a:t>
            </a:r>
          </a:p>
          <a:p>
            <a:pPr marL="396875"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Small storm sewer</a:t>
            </a:r>
          </a:p>
          <a:p>
            <a:pPr marL="396875"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Widened grass-lines swale</a:t>
            </a:r>
          </a:p>
          <a:p>
            <a:pPr marL="401638" marR="0" lvl="0"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endParaRPr>
          </a:p>
        </p:txBody>
      </p:sp>
      <p:sp>
        <p:nvSpPr>
          <p:cNvPr id="18" name="Text Box 8"/>
          <p:cNvSpPr txBox="1">
            <a:spLocks noChangeArrowheads="1"/>
          </p:cNvSpPr>
          <p:nvPr/>
        </p:nvSpPr>
        <p:spPr bwMode="auto">
          <a:xfrm>
            <a:off x="7986078" y="523220"/>
            <a:ext cx="1146199" cy="338554"/>
          </a:xfrm>
          <a:prstGeom prst="rect">
            <a:avLst/>
          </a:prstGeom>
          <a:solidFill>
            <a:srgbClr val="FFFFCC"/>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BEFORE</a:t>
            </a:r>
          </a:p>
        </p:txBody>
      </p:sp>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t="-446"/>
          <a:stretch/>
        </p:blipFill>
        <p:spPr>
          <a:xfrm>
            <a:off x="4697874" y="10120"/>
            <a:ext cx="4430886" cy="6858000"/>
          </a:xfrm>
          <a:prstGeom prst="rect">
            <a:avLst/>
          </a:prstGeom>
        </p:spPr>
      </p:pic>
      <p:sp>
        <p:nvSpPr>
          <p:cNvPr id="5" name="TextBox 4"/>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4" name="TextBox 3">
            <a:extLst>
              <a:ext uri="{FF2B5EF4-FFF2-40B4-BE49-F238E27FC236}">
                <a16:creationId xmlns:a16="http://schemas.microsoft.com/office/drawing/2014/main" id="{1F9BD566-84BA-41EB-BA81-E54F68EFF2D7}"/>
              </a:ext>
            </a:extLst>
          </p:cNvPr>
          <p:cNvSpPr txBox="1"/>
          <p:nvPr/>
        </p:nvSpPr>
        <p:spPr>
          <a:xfrm>
            <a:off x="4500505" y="8476"/>
            <a:ext cx="472302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Webber Road, Montgomery County</a:t>
            </a:r>
          </a:p>
        </p:txBody>
      </p:sp>
    </p:spTree>
    <p:extLst>
      <p:ext uri="{BB962C8B-B14F-4D97-AF65-F5344CB8AC3E}">
        <p14:creationId xmlns:p14="http://schemas.microsoft.com/office/powerpoint/2010/main" val="2844573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43500" cy="6858000"/>
          </a:xfrm>
          <a:prstGeom prst="rect">
            <a:avLst/>
          </a:prstGeom>
        </p:spPr>
      </p:pic>
      <p:sp>
        <p:nvSpPr>
          <p:cNvPr id="4" name="Text Box 8"/>
          <p:cNvSpPr txBox="1">
            <a:spLocks noChangeArrowheads="1"/>
          </p:cNvSpPr>
          <p:nvPr/>
        </p:nvSpPr>
        <p:spPr bwMode="auto">
          <a:xfrm>
            <a:off x="6537451" y="877162"/>
            <a:ext cx="2606549" cy="1508105"/>
          </a:xfrm>
          <a:prstGeom prst="rect">
            <a:avLst/>
          </a:prstGeom>
          <a:solidFill>
            <a:schemeClr val="bg1"/>
          </a:solidFill>
          <a:ln w="28575">
            <a:solidFill>
              <a:schemeClr val="tx1"/>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2016 LVR Project</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Montgomery County, Webber Road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$24K Spent, $2K in kind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ESMs Used</a:t>
            </a:r>
            <a:r>
              <a:rPr kumimoji="0" lang="en-US" sz="1600" b="1" i="0" u="none"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Small storm sewer</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Widened grass-lined swale</a:t>
            </a:r>
          </a:p>
        </p:txBody>
      </p:sp>
      <p:sp>
        <p:nvSpPr>
          <p:cNvPr id="5" name="Text Box 8"/>
          <p:cNvSpPr txBox="1">
            <a:spLocks noChangeArrowheads="1"/>
          </p:cNvSpPr>
          <p:nvPr/>
        </p:nvSpPr>
        <p:spPr bwMode="auto">
          <a:xfrm>
            <a:off x="134411" y="2292934"/>
            <a:ext cx="1146199" cy="338554"/>
          </a:xfrm>
          <a:prstGeom prst="rect">
            <a:avLst/>
          </a:prstGeom>
          <a:solidFill>
            <a:schemeClr val="bg1"/>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BEFORE</a:t>
            </a:r>
          </a:p>
        </p:txBody>
      </p:sp>
      <p:sp>
        <p:nvSpPr>
          <p:cNvPr id="7" name="Rounded Rectangle 6"/>
          <p:cNvSpPr/>
          <p:nvPr/>
        </p:nvSpPr>
        <p:spPr>
          <a:xfrm>
            <a:off x="5173980" y="3939738"/>
            <a:ext cx="3526364" cy="732849"/>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Constant ditch washouts, erosion into yards</a:t>
            </a:r>
          </a:p>
        </p:txBody>
      </p:sp>
      <p:sp>
        <p:nvSpPr>
          <p:cNvPr id="2" name="TextBox 1">
            <a:extLst>
              <a:ext uri="{FF2B5EF4-FFF2-40B4-BE49-F238E27FC236}">
                <a16:creationId xmlns:a16="http://schemas.microsoft.com/office/drawing/2014/main" id="{39679513-3E77-492B-B32A-F8964B0DB360}"/>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3" name="TextBox 2">
            <a:extLst>
              <a:ext uri="{FF2B5EF4-FFF2-40B4-BE49-F238E27FC236}">
                <a16:creationId xmlns:a16="http://schemas.microsoft.com/office/drawing/2014/main" id="{88901C24-DBA3-499F-A9AC-8407B4DC5730}"/>
              </a:ext>
            </a:extLst>
          </p:cNvPr>
          <p:cNvSpPr txBox="1"/>
          <p:nvPr/>
        </p:nvSpPr>
        <p:spPr>
          <a:xfrm>
            <a:off x="4500505" y="8476"/>
            <a:ext cx="472302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Webber Road, Montgomery County</a:t>
            </a:r>
          </a:p>
        </p:txBody>
      </p:sp>
    </p:spTree>
    <p:extLst>
      <p:ext uri="{BB962C8B-B14F-4D97-AF65-F5344CB8AC3E}">
        <p14:creationId xmlns:p14="http://schemas.microsoft.com/office/powerpoint/2010/main" val="3285930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10" name="Text Box 8"/>
          <p:cNvSpPr txBox="1">
            <a:spLocks noChangeArrowheads="1"/>
          </p:cNvSpPr>
          <p:nvPr/>
        </p:nvSpPr>
        <p:spPr bwMode="auto">
          <a:xfrm>
            <a:off x="6537451" y="699162"/>
            <a:ext cx="2606549" cy="1508105"/>
          </a:xfrm>
          <a:prstGeom prst="rect">
            <a:avLst/>
          </a:prstGeom>
          <a:solidFill>
            <a:srgbClr val="FFFFFF">
              <a:alpha val="67059"/>
            </a:srgbClr>
          </a:solidFill>
          <a:ln w="28575">
            <a:solidFill>
              <a:schemeClr val="tx1"/>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2016 LVR Project</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Montgomery County, Webber Road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$24K Spent, $2K in kind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ESMs Used</a:t>
            </a:r>
            <a:r>
              <a:rPr kumimoji="0" lang="en-US" sz="1600" b="1" i="0" u="none"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Small storm sewer</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Widened grass-lined swale</a:t>
            </a:r>
          </a:p>
        </p:txBody>
      </p:sp>
      <p:sp>
        <p:nvSpPr>
          <p:cNvPr id="11" name="Text Box 8"/>
          <p:cNvSpPr txBox="1">
            <a:spLocks noChangeArrowheads="1"/>
          </p:cNvSpPr>
          <p:nvPr/>
        </p:nvSpPr>
        <p:spPr bwMode="auto">
          <a:xfrm>
            <a:off x="0" y="699162"/>
            <a:ext cx="1146199" cy="338554"/>
          </a:xfrm>
          <a:prstGeom prst="rect">
            <a:avLst/>
          </a:prstGeom>
          <a:solidFill>
            <a:schemeClr val="bg1"/>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BEFORE</a:t>
            </a:r>
          </a:p>
        </p:txBody>
      </p:sp>
      <p:sp>
        <p:nvSpPr>
          <p:cNvPr id="12" name="Rounded Rectangle 11"/>
          <p:cNvSpPr/>
          <p:nvPr/>
        </p:nvSpPr>
        <p:spPr>
          <a:xfrm>
            <a:off x="5536356" y="3300671"/>
            <a:ext cx="3526364" cy="834450"/>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Yards drain to road.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Nowhere to outlet water </a:t>
            </a:r>
          </a:p>
        </p:txBody>
      </p:sp>
      <p:sp>
        <p:nvSpPr>
          <p:cNvPr id="3" name="TextBox 2">
            <a:extLst>
              <a:ext uri="{FF2B5EF4-FFF2-40B4-BE49-F238E27FC236}">
                <a16:creationId xmlns:a16="http://schemas.microsoft.com/office/drawing/2014/main" id="{AA724E00-968A-45B2-8A5F-CD041AEDA993}"/>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2" name="TextBox 1">
            <a:extLst>
              <a:ext uri="{FF2B5EF4-FFF2-40B4-BE49-F238E27FC236}">
                <a16:creationId xmlns:a16="http://schemas.microsoft.com/office/drawing/2014/main" id="{72BA575C-5E7F-4696-87E5-962444EA25E5}"/>
              </a:ext>
            </a:extLst>
          </p:cNvPr>
          <p:cNvSpPr txBox="1"/>
          <p:nvPr/>
        </p:nvSpPr>
        <p:spPr>
          <a:xfrm>
            <a:off x="4500505" y="8476"/>
            <a:ext cx="472302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Webber Road, Montgomery County</a:t>
            </a:r>
          </a:p>
        </p:txBody>
      </p:sp>
    </p:spTree>
    <p:extLst>
      <p:ext uri="{BB962C8B-B14F-4D97-AF65-F5344CB8AC3E}">
        <p14:creationId xmlns:p14="http://schemas.microsoft.com/office/powerpoint/2010/main" val="1300313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637CDA-9D74-54AC-26A4-EDD2115C78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47854"/>
            <a:ext cx="9151622" cy="6521721"/>
          </a:xfrm>
          <a:prstGeom prst="rect">
            <a:avLst/>
          </a:prstGeom>
        </p:spPr>
      </p:pic>
      <p:sp>
        <p:nvSpPr>
          <p:cNvPr id="5" name="Rectangle 4">
            <a:extLst>
              <a:ext uri="{FF2B5EF4-FFF2-40B4-BE49-F238E27FC236}">
                <a16:creationId xmlns:a16="http://schemas.microsoft.com/office/drawing/2014/main" id="{0FBA9769-246C-D499-238B-4D8CA35009E1}"/>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a:solidFill>
                <a:srgbClr val="FFFFFF"/>
              </a:solidFill>
              <a:latin typeface="Calibri" panose="020F0502020204030204" pitchFamily="34" charset="0"/>
            </a:endParaRPr>
          </a:p>
        </p:txBody>
      </p:sp>
      <p:sp>
        <p:nvSpPr>
          <p:cNvPr id="7" name="Text Box 6">
            <a:extLst>
              <a:ext uri="{FF2B5EF4-FFF2-40B4-BE49-F238E27FC236}">
                <a16:creationId xmlns:a16="http://schemas.microsoft.com/office/drawing/2014/main" id="{2ACD07EB-8813-BF27-3768-C3D68FC6DE81}"/>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err="1">
                <a:solidFill>
                  <a:srgbClr val="003300"/>
                </a:solidFill>
                <a:latin typeface="Calibri" panose="020F0502020204030204" pitchFamily="34" charset="0"/>
              </a:rPr>
              <a:t>Underdrains</a:t>
            </a:r>
            <a:endParaRPr lang="en-US" sz="2200">
              <a:solidFill>
                <a:srgbClr val="003300"/>
              </a:solidFill>
              <a:latin typeface="Calibri" panose="020F0502020204030204" pitchFamily="34" charset="0"/>
            </a:endParaRPr>
          </a:p>
        </p:txBody>
      </p:sp>
    </p:spTree>
    <p:extLst>
      <p:ext uri="{BB962C8B-B14F-4D97-AF65-F5344CB8AC3E}">
        <p14:creationId xmlns:p14="http://schemas.microsoft.com/office/powerpoint/2010/main" val="210348665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43500" cy="6858000"/>
          </a:xfrm>
          <a:prstGeom prst="rect">
            <a:avLst/>
          </a:prstGeom>
        </p:spPr>
      </p:pic>
      <p:sp>
        <p:nvSpPr>
          <p:cNvPr id="4" name="Rounded Rectangle 3"/>
          <p:cNvSpPr/>
          <p:nvPr/>
        </p:nvSpPr>
        <p:spPr>
          <a:xfrm>
            <a:off x="5173980" y="3939738"/>
            <a:ext cx="3526364" cy="732849"/>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Constant ditch washouts, erosion into yards</a:t>
            </a:r>
          </a:p>
        </p:txBody>
      </p:sp>
      <p:sp>
        <p:nvSpPr>
          <p:cNvPr id="6" name="Text Box 8"/>
          <p:cNvSpPr txBox="1">
            <a:spLocks noChangeArrowheads="1"/>
          </p:cNvSpPr>
          <p:nvPr/>
        </p:nvSpPr>
        <p:spPr bwMode="auto">
          <a:xfrm>
            <a:off x="6537451" y="599606"/>
            <a:ext cx="2606549" cy="1508105"/>
          </a:xfrm>
          <a:prstGeom prst="rect">
            <a:avLst/>
          </a:prstGeom>
          <a:solidFill>
            <a:srgbClr val="FFFFFF"/>
          </a:solidFill>
          <a:ln w="28575">
            <a:solidFill>
              <a:schemeClr val="tx1"/>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2016 LVR Project</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Montgomery County, Webber Road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$24K Spent, $2K in kind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ESMs Used</a:t>
            </a:r>
            <a:r>
              <a:rPr kumimoji="0" lang="en-US" sz="1600" b="1" i="0" u="none"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Small storm sewer</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Widened grass-lined swale</a:t>
            </a:r>
          </a:p>
        </p:txBody>
      </p:sp>
      <p:sp>
        <p:nvSpPr>
          <p:cNvPr id="7" name="Text Box 8"/>
          <p:cNvSpPr txBox="1">
            <a:spLocks noChangeArrowheads="1"/>
          </p:cNvSpPr>
          <p:nvPr/>
        </p:nvSpPr>
        <p:spPr bwMode="auto">
          <a:xfrm>
            <a:off x="0" y="839450"/>
            <a:ext cx="1146199" cy="338554"/>
          </a:xfrm>
          <a:prstGeom prst="rect">
            <a:avLst/>
          </a:prstGeom>
          <a:solidFill>
            <a:schemeClr val="bg1"/>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BEFORE</a:t>
            </a:r>
          </a:p>
        </p:txBody>
      </p:sp>
      <p:sp>
        <p:nvSpPr>
          <p:cNvPr id="2" name="TextBox 1">
            <a:extLst>
              <a:ext uri="{FF2B5EF4-FFF2-40B4-BE49-F238E27FC236}">
                <a16:creationId xmlns:a16="http://schemas.microsoft.com/office/drawing/2014/main" id="{6D3066F7-41DE-4864-9D78-DC9D4B59E9D1}"/>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3" name="TextBox 2">
            <a:extLst>
              <a:ext uri="{FF2B5EF4-FFF2-40B4-BE49-F238E27FC236}">
                <a16:creationId xmlns:a16="http://schemas.microsoft.com/office/drawing/2014/main" id="{ADB72E3B-E342-49A8-819F-9CEDA01136ED}"/>
              </a:ext>
            </a:extLst>
          </p:cNvPr>
          <p:cNvSpPr txBox="1"/>
          <p:nvPr/>
        </p:nvSpPr>
        <p:spPr>
          <a:xfrm>
            <a:off x="4500505" y="8476"/>
            <a:ext cx="472302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Webber Road, Montgomery County</a:t>
            </a:r>
          </a:p>
        </p:txBody>
      </p:sp>
    </p:spTree>
    <p:extLst>
      <p:ext uri="{BB962C8B-B14F-4D97-AF65-F5344CB8AC3E}">
        <p14:creationId xmlns:p14="http://schemas.microsoft.com/office/powerpoint/2010/main" val="3620811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4" name="Picture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24478"/>
            <a:ext cx="9144000" cy="7040880"/>
          </a:xfrm>
          <a:prstGeom prst="rect">
            <a:avLst/>
          </a:prstGeom>
        </p:spPr>
      </p:pic>
      <p:sp>
        <p:nvSpPr>
          <p:cNvPr id="8" name="Rounded Rectangle 7"/>
          <p:cNvSpPr/>
          <p:nvPr/>
        </p:nvSpPr>
        <p:spPr>
          <a:xfrm>
            <a:off x="0" y="1049131"/>
            <a:ext cx="3526364" cy="732849"/>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From Grant Application</a:t>
            </a:r>
          </a:p>
        </p:txBody>
      </p:sp>
      <p:sp>
        <p:nvSpPr>
          <p:cNvPr id="3" name="TextBox 2">
            <a:extLst>
              <a:ext uri="{FF2B5EF4-FFF2-40B4-BE49-F238E27FC236}">
                <a16:creationId xmlns:a16="http://schemas.microsoft.com/office/drawing/2014/main" id="{E67E2DB6-E162-4F44-95C2-1632456F6E4F}"/>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2" name="TextBox 1">
            <a:extLst>
              <a:ext uri="{FF2B5EF4-FFF2-40B4-BE49-F238E27FC236}">
                <a16:creationId xmlns:a16="http://schemas.microsoft.com/office/drawing/2014/main" id="{E53847E8-6B56-4CCB-A81B-1BA95096D664}"/>
              </a:ext>
            </a:extLst>
          </p:cNvPr>
          <p:cNvSpPr txBox="1"/>
          <p:nvPr/>
        </p:nvSpPr>
        <p:spPr>
          <a:xfrm>
            <a:off x="4500505" y="8476"/>
            <a:ext cx="472302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Webber Road, Montgomery County</a:t>
            </a:r>
          </a:p>
        </p:txBody>
      </p:sp>
    </p:spTree>
    <p:extLst>
      <p:ext uri="{BB962C8B-B14F-4D97-AF65-F5344CB8AC3E}">
        <p14:creationId xmlns:p14="http://schemas.microsoft.com/office/powerpoint/2010/main" val="1041346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4400" y="0"/>
            <a:ext cx="6604792" cy="6858000"/>
          </a:xfrm>
          <a:prstGeom prst="rect">
            <a:avLst/>
          </a:prstGeom>
        </p:spPr>
      </p:pic>
      <p:sp>
        <p:nvSpPr>
          <p:cNvPr id="16" name="Text Box 8"/>
          <p:cNvSpPr txBox="1">
            <a:spLocks noChangeArrowheads="1"/>
          </p:cNvSpPr>
          <p:nvPr/>
        </p:nvSpPr>
        <p:spPr bwMode="auto">
          <a:xfrm>
            <a:off x="6537451" y="689547"/>
            <a:ext cx="2606549" cy="1508105"/>
          </a:xfrm>
          <a:prstGeom prst="rect">
            <a:avLst/>
          </a:prstGeom>
          <a:solidFill>
            <a:srgbClr val="FFFFFF"/>
          </a:solidFill>
          <a:ln w="28575">
            <a:solidFill>
              <a:schemeClr val="tx1"/>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2016 LVR Project</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Montgomery County, Webber Road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$24K Spent, $2K in kind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ESMs Used</a:t>
            </a:r>
            <a:r>
              <a:rPr kumimoji="0" lang="en-US" sz="1600" b="1" i="0" u="none"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Small storm sewer</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Widened grass-lined swale</a:t>
            </a:r>
          </a:p>
        </p:txBody>
      </p:sp>
      <p:sp>
        <p:nvSpPr>
          <p:cNvPr id="17" name="Text Box 8"/>
          <p:cNvSpPr txBox="1">
            <a:spLocks noChangeArrowheads="1"/>
          </p:cNvSpPr>
          <p:nvPr/>
        </p:nvSpPr>
        <p:spPr bwMode="auto">
          <a:xfrm>
            <a:off x="0" y="689547"/>
            <a:ext cx="1146199" cy="338554"/>
          </a:xfrm>
          <a:prstGeom prst="rect">
            <a:avLst/>
          </a:prstGeom>
          <a:solidFill>
            <a:schemeClr val="bg1"/>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AFTER</a:t>
            </a:r>
          </a:p>
        </p:txBody>
      </p:sp>
      <p:sp>
        <p:nvSpPr>
          <p:cNvPr id="18" name="Rounded Rectangle 17"/>
          <p:cNvSpPr/>
          <p:nvPr/>
        </p:nvSpPr>
        <p:spPr>
          <a:xfrm>
            <a:off x="368300" y="5250378"/>
            <a:ext cx="3526364" cy="896422"/>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Short storm sewer</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Widened grass swale</a:t>
            </a:r>
          </a:p>
        </p:txBody>
      </p:sp>
      <p:cxnSp>
        <p:nvCxnSpPr>
          <p:cNvPr id="19" name="Straight Connector 18"/>
          <p:cNvCxnSpPr/>
          <p:nvPr/>
        </p:nvCxnSpPr>
        <p:spPr>
          <a:xfrm>
            <a:off x="3495040" y="1899920"/>
            <a:ext cx="3042411" cy="4145280"/>
          </a:xfrm>
          <a:prstGeom prst="line">
            <a:avLst/>
          </a:prstGeom>
          <a:ln w="571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E75F499-19E2-4F7F-9EB4-F8F336506037}"/>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4" name="TextBox 3">
            <a:extLst>
              <a:ext uri="{FF2B5EF4-FFF2-40B4-BE49-F238E27FC236}">
                <a16:creationId xmlns:a16="http://schemas.microsoft.com/office/drawing/2014/main" id="{9D35E18C-4B09-46EF-A1B2-C42DD34C879F}"/>
              </a:ext>
            </a:extLst>
          </p:cNvPr>
          <p:cNvSpPr txBox="1"/>
          <p:nvPr/>
        </p:nvSpPr>
        <p:spPr>
          <a:xfrm>
            <a:off x="4500505" y="8476"/>
            <a:ext cx="472302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Webber Road, Montgomery County</a:t>
            </a:r>
          </a:p>
        </p:txBody>
      </p:sp>
    </p:spTree>
    <p:extLst>
      <p:ext uri="{BB962C8B-B14F-4D97-AF65-F5344CB8AC3E}">
        <p14:creationId xmlns:p14="http://schemas.microsoft.com/office/powerpoint/2010/main" val="2761635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475"/>
            <a:ext cx="9144000" cy="6858000"/>
          </a:xfrm>
          <a:prstGeom prst="rect">
            <a:avLst/>
          </a:prstGeom>
        </p:spPr>
      </p:pic>
      <p:cxnSp>
        <p:nvCxnSpPr>
          <p:cNvPr id="5" name="Straight Connector 4"/>
          <p:cNvCxnSpPr/>
          <p:nvPr/>
        </p:nvCxnSpPr>
        <p:spPr>
          <a:xfrm>
            <a:off x="2794000" y="3302000"/>
            <a:ext cx="3840480" cy="3555999"/>
          </a:xfrm>
          <a:prstGeom prst="line">
            <a:avLst/>
          </a:prstGeom>
          <a:ln w="571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182620" y="4498538"/>
            <a:ext cx="3526364" cy="896422"/>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Short storm sewer</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Widened grass swale</a:t>
            </a:r>
          </a:p>
        </p:txBody>
      </p:sp>
      <p:sp>
        <p:nvSpPr>
          <p:cNvPr id="17" name="Text Box 8"/>
          <p:cNvSpPr txBox="1">
            <a:spLocks noChangeArrowheads="1"/>
          </p:cNvSpPr>
          <p:nvPr/>
        </p:nvSpPr>
        <p:spPr bwMode="auto">
          <a:xfrm>
            <a:off x="6409181" y="756553"/>
            <a:ext cx="2606549" cy="1508105"/>
          </a:xfrm>
          <a:prstGeom prst="rect">
            <a:avLst/>
          </a:prstGeom>
          <a:solidFill>
            <a:srgbClr val="FFFFFF"/>
          </a:solidFill>
          <a:ln w="28575">
            <a:solidFill>
              <a:schemeClr val="tx1"/>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2016 LVR Project</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Montgomery County, Webber Road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$24K Spent, $2K in kind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ESMs Used</a:t>
            </a:r>
            <a:r>
              <a:rPr kumimoji="0" lang="en-US" sz="1600" b="1" i="0" u="none"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Small storm sewer</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Widened grass-lined swale</a:t>
            </a:r>
          </a:p>
        </p:txBody>
      </p:sp>
      <p:sp>
        <p:nvSpPr>
          <p:cNvPr id="18" name="Text Box 8"/>
          <p:cNvSpPr txBox="1">
            <a:spLocks noChangeArrowheads="1"/>
          </p:cNvSpPr>
          <p:nvPr/>
        </p:nvSpPr>
        <p:spPr bwMode="auto">
          <a:xfrm>
            <a:off x="0" y="605136"/>
            <a:ext cx="1146199" cy="338554"/>
          </a:xfrm>
          <a:prstGeom prst="rect">
            <a:avLst/>
          </a:prstGeom>
          <a:solidFill>
            <a:schemeClr val="bg1"/>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AFTER</a:t>
            </a:r>
          </a:p>
        </p:txBody>
      </p:sp>
      <p:sp>
        <p:nvSpPr>
          <p:cNvPr id="2" name="TextBox 1">
            <a:extLst>
              <a:ext uri="{FF2B5EF4-FFF2-40B4-BE49-F238E27FC236}">
                <a16:creationId xmlns:a16="http://schemas.microsoft.com/office/drawing/2014/main" id="{F2A5BA8A-396F-4EA0-8ADA-4A448838A35E}"/>
              </a:ext>
            </a:extLst>
          </p:cNvPr>
          <p:cNvSpPr txBox="1"/>
          <p:nvPr/>
        </p:nvSpPr>
        <p:spPr>
          <a:xfrm>
            <a:off x="4500505" y="8476"/>
            <a:ext cx="472302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Webber Road, Montgomery County</a:t>
            </a:r>
          </a:p>
        </p:txBody>
      </p:sp>
      <p:sp>
        <p:nvSpPr>
          <p:cNvPr id="4" name="TextBox 3">
            <a:extLst>
              <a:ext uri="{FF2B5EF4-FFF2-40B4-BE49-F238E27FC236}">
                <a16:creationId xmlns:a16="http://schemas.microsoft.com/office/drawing/2014/main" id="{92DD1088-B10B-46FC-B0D5-09B3AE880BCE}"/>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6" name="TextBox 5">
            <a:extLst>
              <a:ext uri="{FF2B5EF4-FFF2-40B4-BE49-F238E27FC236}">
                <a16:creationId xmlns:a16="http://schemas.microsoft.com/office/drawing/2014/main" id="{86006A3F-9D9D-4BAF-B408-562677E657C4}"/>
              </a:ext>
            </a:extLst>
          </p:cNvPr>
          <p:cNvSpPr txBox="1"/>
          <p:nvPr/>
        </p:nvSpPr>
        <p:spPr>
          <a:xfrm>
            <a:off x="4420976" y="8476"/>
            <a:ext cx="472302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Webber Road, Montgomery County</a:t>
            </a:r>
          </a:p>
        </p:txBody>
      </p:sp>
    </p:spTree>
    <p:extLst>
      <p:ext uri="{BB962C8B-B14F-4D97-AF65-F5344CB8AC3E}">
        <p14:creationId xmlns:p14="http://schemas.microsoft.com/office/powerpoint/2010/main" val="1249218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Rounded Rectangle 15"/>
          <p:cNvSpPr/>
          <p:nvPr/>
        </p:nvSpPr>
        <p:spPr>
          <a:xfrm>
            <a:off x="5222240" y="4313450"/>
            <a:ext cx="3526364" cy="896422"/>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Short storm sewer</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Widened grass swale</a:t>
            </a:r>
          </a:p>
        </p:txBody>
      </p:sp>
      <p:cxnSp>
        <p:nvCxnSpPr>
          <p:cNvPr id="17" name="Straight Connector 16"/>
          <p:cNvCxnSpPr/>
          <p:nvPr/>
        </p:nvCxnSpPr>
        <p:spPr>
          <a:xfrm flipV="1">
            <a:off x="5222240" y="3251200"/>
            <a:ext cx="2214880" cy="975360"/>
          </a:xfrm>
          <a:prstGeom prst="line">
            <a:avLst/>
          </a:prstGeom>
          <a:ln w="571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8" name="Text Box 8"/>
          <p:cNvSpPr txBox="1">
            <a:spLocks noChangeArrowheads="1"/>
          </p:cNvSpPr>
          <p:nvPr/>
        </p:nvSpPr>
        <p:spPr bwMode="auto">
          <a:xfrm>
            <a:off x="6537451" y="910997"/>
            <a:ext cx="2606549" cy="1508105"/>
          </a:xfrm>
          <a:prstGeom prst="rect">
            <a:avLst/>
          </a:prstGeom>
          <a:solidFill>
            <a:srgbClr val="FFFFFF"/>
          </a:solidFill>
          <a:ln w="28575">
            <a:solidFill>
              <a:schemeClr val="tx1"/>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2016 LVR Project</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Montgomery County, Webber Road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$24K Spent, $2K in kind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ESMs Used</a:t>
            </a:r>
            <a:r>
              <a:rPr kumimoji="0" lang="en-US" sz="1600" b="1" i="0" u="none"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Small storm sewer</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Widened grass-lined swale</a:t>
            </a:r>
          </a:p>
        </p:txBody>
      </p:sp>
      <p:sp>
        <p:nvSpPr>
          <p:cNvPr id="19" name="Text Box 8"/>
          <p:cNvSpPr txBox="1">
            <a:spLocks noChangeArrowheads="1"/>
          </p:cNvSpPr>
          <p:nvPr/>
        </p:nvSpPr>
        <p:spPr bwMode="auto">
          <a:xfrm>
            <a:off x="0" y="741720"/>
            <a:ext cx="1146199" cy="338554"/>
          </a:xfrm>
          <a:prstGeom prst="rect">
            <a:avLst/>
          </a:prstGeom>
          <a:solidFill>
            <a:schemeClr val="bg1"/>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AFTER</a:t>
            </a:r>
          </a:p>
        </p:txBody>
      </p:sp>
      <p:sp>
        <p:nvSpPr>
          <p:cNvPr id="2" name="TextBox 1">
            <a:extLst>
              <a:ext uri="{FF2B5EF4-FFF2-40B4-BE49-F238E27FC236}">
                <a16:creationId xmlns:a16="http://schemas.microsoft.com/office/drawing/2014/main" id="{EE09E951-4FD1-4808-9CF0-D4023BCF0679}"/>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3" name="TextBox 2">
            <a:extLst>
              <a:ext uri="{FF2B5EF4-FFF2-40B4-BE49-F238E27FC236}">
                <a16:creationId xmlns:a16="http://schemas.microsoft.com/office/drawing/2014/main" id="{A9B1C12D-4803-43DA-94B2-45712C2F1FBA}"/>
              </a:ext>
            </a:extLst>
          </p:cNvPr>
          <p:cNvSpPr txBox="1"/>
          <p:nvPr/>
        </p:nvSpPr>
        <p:spPr>
          <a:xfrm>
            <a:off x="4420976" y="8476"/>
            <a:ext cx="472302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Webber Road, Montgomery County</a:t>
            </a:r>
          </a:p>
        </p:txBody>
      </p:sp>
    </p:spTree>
    <p:extLst>
      <p:ext uri="{BB962C8B-B14F-4D97-AF65-F5344CB8AC3E}">
        <p14:creationId xmlns:p14="http://schemas.microsoft.com/office/powerpoint/2010/main" val="1943766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53543"/>
            <a:ext cx="9144000" cy="685800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90" y="224850"/>
            <a:ext cx="9144000" cy="6858001"/>
          </a:xfrm>
          <a:prstGeom prst="rect">
            <a:avLst/>
          </a:prstGeom>
        </p:spPr>
      </p:pic>
      <p:sp>
        <p:nvSpPr>
          <p:cNvPr id="16" name="Rounded Rectangle 15"/>
          <p:cNvSpPr/>
          <p:nvPr/>
        </p:nvSpPr>
        <p:spPr>
          <a:xfrm>
            <a:off x="5361044" y="5587750"/>
            <a:ext cx="3526364" cy="1122332"/>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Off-ROW drainage to storm sewer</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Widened grass swale</a:t>
            </a:r>
          </a:p>
        </p:txBody>
      </p:sp>
      <p:cxnSp>
        <p:nvCxnSpPr>
          <p:cNvPr id="17" name="Straight Connector 16"/>
          <p:cNvCxnSpPr/>
          <p:nvPr/>
        </p:nvCxnSpPr>
        <p:spPr>
          <a:xfrm flipV="1">
            <a:off x="4572000" y="1990165"/>
            <a:ext cx="416859" cy="2286000"/>
          </a:xfrm>
          <a:prstGeom prst="line">
            <a:avLst/>
          </a:prstGeom>
          <a:ln w="571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8" name="Text Box 8"/>
          <p:cNvSpPr txBox="1">
            <a:spLocks noChangeArrowheads="1"/>
          </p:cNvSpPr>
          <p:nvPr/>
        </p:nvSpPr>
        <p:spPr bwMode="auto">
          <a:xfrm>
            <a:off x="6537451" y="779489"/>
            <a:ext cx="2606549" cy="1508105"/>
          </a:xfrm>
          <a:prstGeom prst="rect">
            <a:avLst/>
          </a:prstGeom>
          <a:solidFill>
            <a:srgbClr val="FFFFFF"/>
          </a:solidFill>
          <a:ln w="28575">
            <a:solidFill>
              <a:schemeClr val="tx1"/>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2016 LVR Project</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Montgomery County, Webber Road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$24K Spent, $2K in kind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ESMs Used</a:t>
            </a:r>
            <a:r>
              <a:rPr kumimoji="0" lang="en-US" sz="1600" b="1" i="0" u="none"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Small storm sewer</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Widened grass-lined swale</a:t>
            </a:r>
          </a:p>
        </p:txBody>
      </p:sp>
      <p:sp>
        <p:nvSpPr>
          <p:cNvPr id="19" name="Text Box 8"/>
          <p:cNvSpPr txBox="1">
            <a:spLocks noChangeArrowheads="1"/>
          </p:cNvSpPr>
          <p:nvPr/>
        </p:nvSpPr>
        <p:spPr bwMode="auto">
          <a:xfrm>
            <a:off x="0" y="779489"/>
            <a:ext cx="1146199" cy="338554"/>
          </a:xfrm>
          <a:prstGeom prst="rect">
            <a:avLst/>
          </a:prstGeom>
          <a:solidFill>
            <a:schemeClr val="bg1"/>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AFTER</a:t>
            </a:r>
          </a:p>
        </p:txBody>
      </p:sp>
      <p:sp>
        <p:nvSpPr>
          <p:cNvPr id="2" name="TextBox 1">
            <a:extLst>
              <a:ext uri="{FF2B5EF4-FFF2-40B4-BE49-F238E27FC236}">
                <a16:creationId xmlns:a16="http://schemas.microsoft.com/office/drawing/2014/main" id="{DFD76FDA-6439-4D67-8615-4D41219C7293}"/>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3" name="TextBox 2">
            <a:extLst>
              <a:ext uri="{FF2B5EF4-FFF2-40B4-BE49-F238E27FC236}">
                <a16:creationId xmlns:a16="http://schemas.microsoft.com/office/drawing/2014/main" id="{C3FDB364-0A3E-4F50-9E25-10AFDBB3E051}"/>
              </a:ext>
            </a:extLst>
          </p:cNvPr>
          <p:cNvSpPr txBox="1"/>
          <p:nvPr/>
        </p:nvSpPr>
        <p:spPr>
          <a:xfrm>
            <a:off x="4420976" y="8476"/>
            <a:ext cx="472302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Webber Road, Montgomery County</a:t>
            </a:r>
          </a:p>
        </p:txBody>
      </p:sp>
    </p:spTree>
    <p:extLst>
      <p:ext uri="{BB962C8B-B14F-4D97-AF65-F5344CB8AC3E}">
        <p14:creationId xmlns:p14="http://schemas.microsoft.com/office/powerpoint/2010/main" val="131631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6827520" cy="6955988"/>
          </a:xfrm>
          <a:prstGeom prst="rect">
            <a:avLst/>
          </a:prstGeom>
        </p:spPr>
      </p:pic>
      <p:sp>
        <p:nvSpPr>
          <p:cNvPr id="16" name="Rounded Rectangle 15"/>
          <p:cNvSpPr/>
          <p:nvPr/>
        </p:nvSpPr>
        <p:spPr>
          <a:xfrm>
            <a:off x="5210814" y="4447738"/>
            <a:ext cx="3526364" cy="896422"/>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Short storm sewer</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Widened grass swale</a:t>
            </a:r>
          </a:p>
        </p:txBody>
      </p:sp>
      <p:cxnSp>
        <p:nvCxnSpPr>
          <p:cNvPr id="17" name="Straight Connector 16"/>
          <p:cNvCxnSpPr/>
          <p:nvPr/>
        </p:nvCxnSpPr>
        <p:spPr>
          <a:xfrm flipH="1">
            <a:off x="1706581" y="2137212"/>
            <a:ext cx="2448560" cy="4720788"/>
          </a:xfrm>
          <a:prstGeom prst="line">
            <a:avLst/>
          </a:prstGeom>
          <a:ln w="571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8" name="Text Box 8"/>
          <p:cNvSpPr txBox="1">
            <a:spLocks noChangeArrowheads="1"/>
          </p:cNvSpPr>
          <p:nvPr/>
        </p:nvSpPr>
        <p:spPr bwMode="auto">
          <a:xfrm>
            <a:off x="6537451" y="764498"/>
            <a:ext cx="2606549" cy="1508105"/>
          </a:xfrm>
          <a:prstGeom prst="rect">
            <a:avLst/>
          </a:prstGeom>
          <a:solidFill>
            <a:srgbClr val="FFFFFF"/>
          </a:solidFill>
          <a:ln w="28575">
            <a:solidFill>
              <a:schemeClr val="tx1"/>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2016 LVR Project</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Montgomery County, Webber Road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$24K Spent, $2K in kind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ESMs Used</a:t>
            </a:r>
            <a:r>
              <a:rPr kumimoji="0" lang="en-US" sz="1600" b="1" i="0" u="none"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Small storm sewer</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Widened grass-lined swale</a:t>
            </a:r>
          </a:p>
        </p:txBody>
      </p:sp>
      <p:sp>
        <p:nvSpPr>
          <p:cNvPr id="19" name="Text Box 8"/>
          <p:cNvSpPr txBox="1">
            <a:spLocks noChangeArrowheads="1"/>
          </p:cNvSpPr>
          <p:nvPr/>
        </p:nvSpPr>
        <p:spPr bwMode="auto">
          <a:xfrm>
            <a:off x="0" y="764498"/>
            <a:ext cx="1146199" cy="338554"/>
          </a:xfrm>
          <a:prstGeom prst="rect">
            <a:avLst/>
          </a:prstGeom>
          <a:solidFill>
            <a:schemeClr val="bg1"/>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AFTER</a:t>
            </a:r>
          </a:p>
        </p:txBody>
      </p:sp>
      <p:sp>
        <p:nvSpPr>
          <p:cNvPr id="2" name="TextBox 1">
            <a:extLst>
              <a:ext uri="{FF2B5EF4-FFF2-40B4-BE49-F238E27FC236}">
                <a16:creationId xmlns:a16="http://schemas.microsoft.com/office/drawing/2014/main" id="{332C55C2-AD35-455A-93C0-708CDDD16680}"/>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3" name="TextBox 2">
            <a:extLst>
              <a:ext uri="{FF2B5EF4-FFF2-40B4-BE49-F238E27FC236}">
                <a16:creationId xmlns:a16="http://schemas.microsoft.com/office/drawing/2014/main" id="{6D90337A-0A8F-402E-8912-157B75300927}"/>
              </a:ext>
            </a:extLst>
          </p:cNvPr>
          <p:cNvSpPr txBox="1"/>
          <p:nvPr/>
        </p:nvSpPr>
        <p:spPr>
          <a:xfrm>
            <a:off x="4420976" y="8476"/>
            <a:ext cx="472302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Webber Road, Montgomery County</a:t>
            </a:r>
          </a:p>
        </p:txBody>
      </p:sp>
    </p:spTree>
    <p:extLst>
      <p:ext uri="{BB962C8B-B14F-4D97-AF65-F5344CB8AC3E}">
        <p14:creationId xmlns:p14="http://schemas.microsoft.com/office/powerpoint/2010/main" val="22992141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439920" cy="6858000"/>
          </a:xfrm>
          <a:prstGeom prst="rect">
            <a:avLst/>
          </a:prstGeom>
        </p:spPr>
      </p:pic>
      <p:sp>
        <p:nvSpPr>
          <p:cNvPr id="4" name="Rounded Rectangle 3"/>
          <p:cNvSpPr/>
          <p:nvPr/>
        </p:nvSpPr>
        <p:spPr>
          <a:xfrm>
            <a:off x="5173980" y="3939738"/>
            <a:ext cx="3526364" cy="732849"/>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Constant ditch washouts, erosion into yards</a:t>
            </a:r>
          </a:p>
        </p:txBody>
      </p:sp>
      <p:sp>
        <p:nvSpPr>
          <p:cNvPr id="6" name="Text Box 8"/>
          <p:cNvSpPr txBox="1">
            <a:spLocks noChangeArrowheads="1"/>
          </p:cNvSpPr>
          <p:nvPr/>
        </p:nvSpPr>
        <p:spPr bwMode="auto">
          <a:xfrm>
            <a:off x="6537451" y="0"/>
            <a:ext cx="2606549" cy="1508105"/>
          </a:xfrm>
          <a:prstGeom prst="rect">
            <a:avLst/>
          </a:prstGeom>
          <a:solidFill>
            <a:srgbClr val="FFFFFF">
              <a:alpha val="67059"/>
            </a:srgbClr>
          </a:solidFill>
          <a:ln w="28575">
            <a:solidFill>
              <a:schemeClr val="tx1"/>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2016 LVR Project</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Montgomery County, Webber Road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$24K Spent, $2K in kind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ESMs Used</a:t>
            </a:r>
            <a:r>
              <a:rPr kumimoji="0" lang="en-US" sz="1600" b="1" i="0" u="none"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Small storm sewer</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Widened grass-lined swale</a:t>
            </a:r>
          </a:p>
        </p:txBody>
      </p:sp>
      <p:sp>
        <p:nvSpPr>
          <p:cNvPr id="7" name="Text Box 8"/>
          <p:cNvSpPr txBox="1">
            <a:spLocks noChangeArrowheads="1"/>
          </p:cNvSpPr>
          <p:nvPr/>
        </p:nvSpPr>
        <p:spPr bwMode="auto">
          <a:xfrm>
            <a:off x="134911" y="6399163"/>
            <a:ext cx="1146199" cy="338554"/>
          </a:xfrm>
          <a:prstGeom prst="rect">
            <a:avLst/>
          </a:prstGeom>
          <a:solidFill>
            <a:schemeClr val="bg1"/>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BEFORE</a:t>
            </a: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83760" y="0"/>
            <a:ext cx="4490720" cy="6955988"/>
          </a:xfrm>
          <a:prstGeom prst="rect">
            <a:avLst/>
          </a:prstGeom>
        </p:spPr>
      </p:pic>
      <p:sp>
        <p:nvSpPr>
          <p:cNvPr id="10" name="Text Box 8"/>
          <p:cNvSpPr txBox="1">
            <a:spLocks noChangeArrowheads="1"/>
          </p:cNvSpPr>
          <p:nvPr/>
        </p:nvSpPr>
        <p:spPr bwMode="auto">
          <a:xfrm>
            <a:off x="4740257" y="6399163"/>
            <a:ext cx="1146199" cy="338554"/>
          </a:xfrm>
          <a:prstGeom prst="rect">
            <a:avLst/>
          </a:prstGeom>
          <a:solidFill>
            <a:schemeClr val="bg1"/>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AFTER</a:t>
            </a:r>
          </a:p>
        </p:txBody>
      </p:sp>
      <p:sp>
        <p:nvSpPr>
          <p:cNvPr id="11" name="Text Box 8"/>
          <p:cNvSpPr txBox="1">
            <a:spLocks noChangeArrowheads="1"/>
          </p:cNvSpPr>
          <p:nvPr/>
        </p:nvSpPr>
        <p:spPr bwMode="auto">
          <a:xfrm>
            <a:off x="6567931" y="5103675"/>
            <a:ext cx="2606549" cy="1508105"/>
          </a:xfrm>
          <a:prstGeom prst="rect">
            <a:avLst/>
          </a:prstGeom>
          <a:solidFill>
            <a:srgbClr val="FFFFFF"/>
          </a:solidFill>
          <a:ln w="28575">
            <a:solidFill>
              <a:schemeClr val="tx1"/>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2016 LVR Project</a:t>
            </a:r>
          </a:p>
          <a:p>
            <a:pPr marL="0" marR="0" lvl="0" indent="0" algn="l" defTabSz="914400" rtl="0" eaLnBrk="1" fontAlgn="base" latinLnBrk="0" hangingPunct="1">
              <a:lnSpc>
                <a:spcPct val="100000"/>
              </a:lnSpc>
              <a:spcBef>
                <a:spcPct val="0"/>
              </a:spcBef>
              <a:spcAft>
                <a:spcPct val="0"/>
              </a:spcAft>
              <a:buClrTx/>
              <a:buSzTx/>
              <a:buFontTx/>
              <a:buNone/>
              <a:tabLst>
                <a:tab pos="579438" algn="l"/>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Montgomery County, Webber Road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$24K Spent, $2K in kind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ESMs Used</a:t>
            </a:r>
            <a:r>
              <a:rPr kumimoji="0" lang="en-US" sz="1600" b="1" i="0" u="none" strike="noStrike" kern="1200" cap="none" spc="0" normalizeH="0" baseline="0" noProof="0" dirty="0">
                <a:ln>
                  <a:noFill/>
                </a:ln>
                <a:solidFill>
                  <a:srgbClr val="0000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Small storm sewer</a:t>
            </a:r>
          </a:p>
          <a:p>
            <a:pPr marL="17303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Widened grass-lined swale</a:t>
            </a:r>
          </a:p>
        </p:txBody>
      </p:sp>
      <p:sp>
        <p:nvSpPr>
          <p:cNvPr id="2" name="TextBox 1">
            <a:extLst>
              <a:ext uri="{FF2B5EF4-FFF2-40B4-BE49-F238E27FC236}">
                <a16:creationId xmlns:a16="http://schemas.microsoft.com/office/drawing/2014/main" id="{B0F8CB72-EC7A-44EF-A591-82C85E8BDCAB}"/>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3" name="TextBox 2">
            <a:extLst>
              <a:ext uri="{FF2B5EF4-FFF2-40B4-BE49-F238E27FC236}">
                <a16:creationId xmlns:a16="http://schemas.microsoft.com/office/drawing/2014/main" id="{72285D4B-9712-4ECB-9DFF-18DA5C90B577}"/>
              </a:ext>
            </a:extLst>
          </p:cNvPr>
          <p:cNvSpPr txBox="1"/>
          <p:nvPr/>
        </p:nvSpPr>
        <p:spPr>
          <a:xfrm>
            <a:off x="4420976" y="8476"/>
            <a:ext cx="472302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Webber Road, Montgomery County</a:t>
            </a:r>
          </a:p>
        </p:txBody>
      </p:sp>
    </p:spTree>
    <p:extLst>
      <p:ext uri="{BB962C8B-B14F-4D97-AF65-F5344CB8AC3E}">
        <p14:creationId xmlns:p14="http://schemas.microsoft.com/office/powerpoint/2010/main" val="4284776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75493-CAD6-41C0-A3D5-DB29BD56D1D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02B662B-9E78-47AE-D4BF-C201B9DD6980}"/>
              </a:ext>
            </a:extLst>
          </p:cNvPr>
          <p:cNvSpPr/>
          <p:nvPr/>
        </p:nvSpPr>
        <p:spPr>
          <a:xfrm>
            <a:off x="-11574" y="0"/>
            <a:ext cx="9155574" cy="68697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106" name="Rectangle 2">
            <a:extLst>
              <a:ext uri="{FF2B5EF4-FFF2-40B4-BE49-F238E27FC236}">
                <a16:creationId xmlns:a16="http://schemas.microsoft.com/office/drawing/2014/main" id="{27361CF8-33FF-6E8F-85FD-D5AF4A8AEF1E}"/>
              </a:ext>
            </a:extLst>
          </p:cNvPr>
          <p:cNvSpPr>
            <a:spLocks noChangeArrowheads="1"/>
          </p:cNvSpPr>
          <p:nvPr/>
        </p:nvSpPr>
        <p:spPr bwMode="auto">
          <a:xfrm>
            <a:off x="685800" y="5934075"/>
            <a:ext cx="1905000" cy="18288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7" name="Rectangle 3">
            <a:extLst>
              <a:ext uri="{FF2B5EF4-FFF2-40B4-BE49-F238E27FC236}">
                <a16:creationId xmlns:a16="http://schemas.microsoft.com/office/drawing/2014/main" id="{D7427186-0CDA-5A1A-4667-D2DC7DAD8959}"/>
              </a:ext>
            </a:extLst>
          </p:cNvPr>
          <p:cNvSpPr>
            <a:spLocks noChangeArrowheads="1"/>
          </p:cNvSpPr>
          <p:nvPr/>
        </p:nvSpPr>
        <p:spPr bwMode="auto">
          <a:xfrm>
            <a:off x="3124200" y="5934075"/>
            <a:ext cx="2895600" cy="1828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8" name="Rectangle 4">
            <a:extLst>
              <a:ext uri="{FF2B5EF4-FFF2-40B4-BE49-F238E27FC236}">
                <a16:creationId xmlns:a16="http://schemas.microsoft.com/office/drawing/2014/main" id="{5FC6D3F8-99AA-24F2-FB13-6D6F409614EC}"/>
              </a:ext>
            </a:extLst>
          </p:cNvPr>
          <p:cNvSpPr>
            <a:spLocks noChangeArrowheads="1"/>
          </p:cNvSpPr>
          <p:nvPr/>
        </p:nvSpPr>
        <p:spPr bwMode="auto">
          <a:xfrm>
            <a:off x="6553200" y="5934075"/>
            <a:ext cx="1905000" cy="18288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13F451-7535-4F3B-9081-5012602E79AE}" type="slidenum">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 name="Rectangle 1">
            <a:extLst>
              <a:ext uri="{FF2B5EF4-FFF2-40B4-BE49-F238E27FC236}">
                <a16:creationId xmlns:a16="http://schemas.microsoft.com/office/drawing/2014/main" id="{E5D8B762-57D8-E75F-28A7-E829BBA47A4C}"/>
              </a:ext>
            </a:extLst>
          </p:cNvPr>
          <p:cNvSpPr/>
          <p:nvPr/>
        </p:nvSpPr>
        <p:spPr>
          <a:xfrm>
            <a:off x="153646" y="674102"/>
            <a:ext cx="4750863" cy="652486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Pike County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FFFF"/>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Bartleson</a:t>
            </a:r>
            <a:r>
              <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 Road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66FF66"/>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$99,000 Grant, $17,000 in kind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sng"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Problems</a:t>
            </a:r>
            <a:r>
              <a:rPr kumimoji="0" lang="en-US" sz="2800" b="1" i="0" u="none"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a:t>
            </a:r>
          </a:p>
          <a:p>
            <a:pPr marL="401638" marR="0" lvl="0"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Excessive surface flow from small development </a:t>
            </a:r>
          </a:p>
          <a:p>
            <a:pPr marL="401638" marR="0" lvl="0"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Flow erodes roadside ditch</a:t>
            </a:r>
          </a:p>
          <a:p>
            <a:pPr marL="401638" marR="0" lvl="0"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800" dirty="0">
                <a:solidFill>
                  <a:srgbClr val="FFFFFF"/>
                </a:solidFill>
                <a:effectLst>
                  <a:outerShdw blurRad="50800" dir="13080000" algn="ctr" rotWithShape="0">
                    <a:srgbClr val="FFFFFF">
                      <a:alpha val="67000"/>
                    </a:srgbClr>
                  </a:outerShdw>
                </a:effectLst>
                <a:latin typeface="Calibri" panose="020F0502020204030204" pitchFamily="34" charset="0"/>
                <a:cs typeface="Calibri" panose="020F0502020204030204" pitchFamily="34" charset="0"/>
              </a:rPr>
              <a:t>Flow enters stream at bottom of hill.</a:t>
            </a:r>
            <a:endPar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sng"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Practices Used</a:t>
            </a:r>
            <a:r>
              <a:rPr kumimoji="0" lang="en-US" sz="2800" b="1" i="0" u="none"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rPr>
              <a:t>:</a:t>
            </a:r>
          </a:p>
          <a:p>
            <a:pPr marL="396875"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Storm Sewer</a:t>
            </a:r>
          </a:p>
          <a:p>
            <a:pPr marL="396875"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800" dirty="0">
                <a:solidFill>
                  <a:srgbClr val="FFFFFF"/>
                </a:solidFill>
                <a:latin typeface="Calibri" panose="020F0502020204030204" pitchFamily="34" charset="0"/>
                <a:cs typeface="Calibri" panose="020F0502020204030204" pitchFamily="34" charset="0"/>
              </a:rPr>
              <a:t>Energy Dissipater at Outlets</a:t>
            </a:r>
          </a:p>
          <a:p>
            <a:pPr marL="396875"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800" dirty="0">
                <a:solidFill>
                  <a:srgbClr val="FFFFFF"/>
                </a:solidFill>
                <a:latin typeface="Calibri" panose="020F0502020204030204" pitchFamily="34" charset="0"/>
                <a:cs typeface="Calibri" panose="020F0502020204030204" pitchFamily="34" charset="0"/>
              </a:rPr>
              <a:t>Reduce Flow Lengths</a:t>
            </a:r>
          </a:p>
          <a:p>
            <a:pPr marL="396875"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FF9CCEC0-D955-B509-110A-E78CE0113A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996"/>
          <a:stretch/>
        </p:blipFill>
        <p:spPr>
          <a:xfrm>
            <a:off x="4745769" y="523220"/>
            <a:ext cx="4398231" cy="6386790"/>
          </a:xfrm>
          <a:prstGeom prst="rect">
            <a:avLst/>
          </a:prstGeom>
          <a:ln>
            <a:solidFill>
              <a:schemeClr val="tx1"/>
            </a:solidFill>
          </a:ln>
          <a:effectLst>
            <a:outerShdw blurRad="190500" algn="tl" rotWithShape="0">
              <a:srgbClr val="000000">
                <a:alpha val="70000"/>
              </a:srgbClr>
            </a:outerShdw>
          </a:effectLst>
        </p:spPr>
      </p:pic>
      <p:sp>
        <p:nvSpPr>
          <p:cNvPr id="18" name="Text Box 8">
            <a:extLst>
              <a:ext uri="{FF2B5EF4-FFF2-40B4-BE49-F238E27FC236}">
                <a16:creationId xmlns:a16="http://schemas.microsoft.com/office/drawing/2014/main" id="{09CBBC9E-C2C9-D06C-6082-10DE2EB3AA45}"/>
              </a:ext>
            </a:extLst>
          </p:cNvPr>
          <p:cNvSpPr txBox="1">
            <a:spLocks noChangeArrowheads="1"/>
          </p:cNvSpPr>
          <p:nvPr/>
        </p:nvSpPr>
        <p:spPr bwMode="auto">
          <a:xfrm>
            <a:off x="7986078" y="523220"/>
            <a:ext cx="1146199" cy="338554"/>
          </a:xfrm>
          <a:prstGeom prst="rect">
            <a:avLst/>
          </a:prstGeom>
          <a:solidFill>
            <a:srgbClr val="FFFFCC"/>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After</a:t>
            </a:r>
          </a:p>
        </p:txBody>
      </p:sp>
      <p:sp>
        <p:nvSpPr>
          <p:cNvPr id="5" name="TextBox 4">
            <a:extLst>
              <a:ext uri="{FF2B5EF4-FFF2-40B4-BE49-F238E27FC236}">
                <a16:creationId xmlns:a16="http://schemas.microsoft.com/office/drawing/2014/main" id="{A3948DA2-F2D5-C56E-8914-9D4D26A02AFC}"/>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4" name="TextBox 3">
            <a:extLst>
              <a:ext uri="{FF2B5EF4-FFF2-40B4-BE49-F238E27FC236}">
                <a16:creationId xmlns:a16="http://schemas.microsoft.com/office/drawing/2014/main" id="{84836626-4159-7444-6BCB-E79DE14EB4DC}"/>
              </a:ext>
            </a:extLst>
          </p:cNvPr>
          <p:cNvSpPr txBox="1"/>
          <p:nvPr/>
        </p:nvSpPr>
        <p:spPr>
          <a:xfrm>
            <a:off x="4500505" y="8476"/>
            <a:ext cx="379078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alibri" panose="020F0502020204030204"/>
                <a:ea typeface="+mn-ea"/>
                <a:cs typeface="+mn-cs"/>
              </a:rPr>
              <a:t>Bartleson</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Road, Pike County</a:t>
            </a:r>
          </a:p>
        </p:txBody>
      </p:sp>
    </p:spTree>
    <p:extLst>
      <p:ext uri="{BB962C8B-B14F-4D97-AF65-F5344CB8AC3E}">
        <p14:creationId xmlns:p14="http://schemas.microsoft.com/office/powerpoint/2010/main" val="2181476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F6F8B-94AD-F6AE-792C-9F49C390340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3E9F563-8114-AE65-9C87-B54B1DBC34C0}"/>
              </a:ext>
            </a:extLst>
          </p:cNvPr>
          <p:cNvSpPr/>
          <p:nvPr/>
        </p:nvSpPr>
        <p:spPr>
          <a:xfrm>
            <a:off x="-11574" y="0"/>
            <a:ext cx="9155574" cy="68697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106" name="Rectangle 2">
            <a:extLst>
              <a:ext uri="{FF2B5EF4-FFF2-40B4-BE49-F238E27FC236}">
                <a16:creationId xmlns:a16="http://schemas.microsoft.com/office/drawing/2014/main" id="{72EE4600-D272-CADA-B45E-1EE7306719AE}"/>
              </a:ext>
            </a:extLst>
          </p:cNvPr>
          <p:cNvSpPr>
            <a:spLocks noChangeArrowheads="1"/>
          </p:cNvSpPr>
          <p:nvPr/>
        </p:nvSpPr>
        <p:spPr bwMode="auto">
          <a:xfrm>
            <a:off x="685800" y="5934075"/>
            <a:ext cx="1905000" cy="18288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7" name="Rectangle 3">
            <a:extLst>
              <a:ext uri="{FF2B5EF4-FFF2-40B4-BE49-F238E27FC236}">
                <a16:creationId xmlns:a16="http://schemas.microsoft.com/office/drawing/2014/main" id="{5B10AD5A-84DD-216D-7FB2-EFBEBF83F260}"/>
              </a:ext>
            </a:extLst>
          </p:cNvPr>
          <p:cNvSpPr>
            <a:spLocks noChangeArrowheads="1"/>
          </p:cNvSpPr>
          <p:nvPr/>
        </p:nvSpPr>
        <p:spPr bwMode="auto">
          <a:xfrm>
            <a:off x="3124200" y="5934075"/>
            <a:ext cx="2895600" cy="1828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8" name="Rectangle 4">
            <a:extLst>
              <a:ext uri="{FF2B5EF4-FFF2-40B4-BE49-F238E27FC236}">
                <a16:creationId xmlns:a16="http://schemas.microsoft.com/office/drawing/2014/main" id="{73B8AF66-8623-5657-8809-E0B322E8CE97}"/>
              </a:ext>
            </a:extLst>
          </p:cNvPr>
          <p:cNvSpPr>
            <a:spLocks noChangeArrowheads="1"/>
          </p:cNvSpPr>
          <p:nvPr/>
        </p:nvSpPr>
        <p:spPr bwMode="auto">
          <a:xfrm>
            <a:off x="6553200" y="5934075"/>
            <a:ext cx="1905000" cy="18288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13F451-7535-4F3B-9081-5012602E79AE}" type="slidenum">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6" name="Picture 5" descr="A car driving down a road&#10;&#10;Description automatically generated">
            <a:extLst>
              <a:ext uri="{FF2B5EF4-FFF2-40B4-BE49-F238E27FC236}">
                <a16:creationId xmlns:a16="http://schemas.microsoft.com/office/drawing/2014/main" id="{BEABE427-D5BB-C06D-3D8F-27F07188DD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8" name="Text Box 8">
            <a:extLst>
              <a:ext uri="{FF2B5EF4-FFF2-40B4-BE49-F238E27FC236}">
                <a16:creationId xmlns:a16="http://schemas.microsoft.com/office/drawing/2014/main" id="{F0CE1C7A-4E76-7802-E1DB-7871941F2ED1}"/>
              </a:ext>
            </a:extLst>
          </p:cNvPr>
          <p:cNvSpPr txBox="1">
            <a:spLocks noChangeArrowheads="1"/>
          </p:cNvSpPr>
          <p:nvPr/>
        </p:nvSpPr>
        <p:spPr bwMode="auto">
          <a:xfrm>
            <a:off x="0" y="523220"/>
            <a:ext cx="1146199" cy="338554"/>
          </a:xfrm>
          <a:prstGeom prst="rect">
            <a:avLst/>
          </a:prstGeom>
          <a:solidFill>
            <a:srgbClr val="FFFFCC"/>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Before</a:t>
            </a:r>
          </a:p>
        </p:txBody>
      </p:sp>
      <p:sp>
        <p:nvSpPr>
          <p:cNvPr id="5" name="TextBox 4">
            <a:extLst>
              <a:ext uri="{FF2B5EF4-FFF2-40B4-BE49-F238E27FC236}">
                <a16:creationId xmlns:a16="http://schemas.microsoft.com/office/drawing/2014/main" id="{C43EFD54-779A-BCC3-A75B-D04158C495FF}"/>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4" name="TextBox 3">
            <a:extLst>
              <a:ext uri="{FF2B5EF4-FFF2-40B4-BE49-F238E27FC236}">
                <a16:creationId xmlns:a16="http://schemas.microsoft.com/office/drawing/2014/main" id="{2D2BC4D1-3995-2F94-F0A5-C2320B4067CC}"/>
              </a:ext>
            </a:extLst>
          </p:cNvPr>
          <p:cNvSpPr txBox="1"/>
          <p:nvPr/>
        </p:nvSpPr>
        <p:spPr>
          <a:xfrm>
            <a:off x="4500505" y="8476"/>
            <a:ext cx="379078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alibri" panose="020F0502020204030204"/>
                <a:ea typeface="+mn-ea"/>
                <a:cs typeface="+mn-cs"/>
              </a:rPr>
              <a:t>Bartleson</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Road, Pike County</a:t>
            </a:r>
          </a:p>
        </p:txBody>
      </p:sp>
      <p:sp>
        <p:nvSpPr>
          <p:cNvPr id="7" name="Arrow: Right 6">
            <a:extLst>
              <a:ext uri="{FF2B5EF4-FFF2-40B4-BE49-F238E27FC236}">
                <a16:creationId xmlns:a16="http://schemas.microsoft.com/office/drawing/2014/main" id="{0F41CDC0-169D-23DD-7EA3-5804DCAE9583}"/>
              </a:ext>
            </a:extLst>
          </p:cNvPr>
          <p:cNvSpPr/>
          <p:nvPr/>
        </p:nvSpPr>
        <p:spPr>
          <a:xfrm>
            <a:off x="7022892" y="1398294"/>
            <a:ext cx="482808" cy="367372"/>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3">
            <a:extLst>
              <a:ext uri="{FF2B5EF4-FFF2-40B4-BE49-F238E27FC236}">
                <a16:creationId xmlns:a16="http://schemas.microsoft.com/office/drawing/2014/main" id="{92A8A9BD-5B78-8212-7FF3-3C943A49AB62}"/>
              </a:ext>
            </a:extLst>
          </p:cNvPr>
          <p:cNvSpPr/>
          <p:nvPr/>
        </p:nvSpPr>
        <p:spPr>
          <a:xfrm>
            <a:off x="5387340" y="3324185"/>
            <a:ext cx="3526364" cy="732849"/>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Constant ditch washouts, erosion into yards</a:t>
            </a:r>
          </a:p>
        </p:txBody>
      </p:sp>
    </p:spTree>
    <p:extLst>
      <p:ext uri="{BB962C8B-B14F-4D97-AF65-F5344CB8AC3E}">
        <p14:creationId xmlns:p14="http://schemas.microsoft.com/office/powerpoint/2010/main" val="2445514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8" descr="DSC04529"/>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49700" y="347854"/>
            <a:ext cx="5194300" cy="5229988"/>
          </a:xfrm>
          <a:prstGeom prst="rect">
            <a:avLst/>
          </a:prstGeom>
          <a:noFill/>
          <a:ln w="9525">
            <a:noFill/>
            <a:miter lim="800000"/>
            <a:headEnd/>
            <a:tailEnd/>
          </a:ln>
        </p:spPr>
      </p:pic>
      <p:sp>
        <p:nvSpPr>
          <p:cNvPr id="138243" name="Rectangle 7"/>
          <p:cNvSpPr>
            <a:spLocks noGrp="1" noChangeArrowheads="1"/>
          </p:cNvSpPr>
          <p:nvPr>
            <p:ph idx="1"/>
          </p:nvPr>
        </p:nvSpPr>
        <p:spPr>
          <a:xfrm>
            <a:off x="-38862" y="678833"/>
            <a:ext cx="4235958" cy="5486400"/>
          </a:xfrm>
          <a:noFill/>
        </p:spPr>
        <p:txBody>
          <a:bodyPr>
            <a:normAutofit/>
          </a:bodyPr>
          <a:lstStyle/>
          <a:p>
            <a:pPr eaLnBrk="1" hangingPunct="1">
              <a:buFontTx/>
              <a:buNone/>
            </a:pPr>
            <a:r>
              <a:rPr lang="en-US" sz="2800" b="1" dirty="0">
                <a:cs typeface="Calibri" panose="020F0502020204030204" pitchFamily="34" charset="0"/>
              </a:rPr>
              <a:t>When </a:t>
            </a:r>
            <a:r>
              <a:rPr lang="en-US" sz="2800" b="1" u="sng" dirty="0">
                <a:cs typeface="Calibri" panose="020F0502020204030204" pitchFamily="34" charset="0"/>
              </a:rPr>
              <a:t>TO USE</a:t>
            </a:r>
            <a:r>
              <a:rPr lang="en-US" sz="2800" b="1" dirty="0">
                <a:cs typeface="Calibri" panose="020F0502020204030204" pitchFamily="34" charset="0"/>
              </a:rPr>
              <a:t>:</a:t>
            </a:r>
          </a:p>
          <a:p>
            <a:pPr eaLnBrk="1" hangingPunct="1"/>
            <a:endParaRPr lang="en-US" sz="2800" dirty="0">
              <a:cs typeface="Calibri" panose="020F0502020204030204" pitchFamily="34" charset="0"/>
            </a:endParaRPr>
          </a:p>
          <a:p>
            <a:pPr marL="0" indent="0">
              <a:buNone/>
            </a:pPr>
            <a:r>
              <a:rPr lang="en-US" sz="2800" b="1" dirty="0">
                <a:cs typeface="Calibri" panose="020F0502020204030204" pitchFamily="34" charset="0"/>
              </a:rPr>
              <a:t>Groundwater!!!!! </a:t>
            </a:r>
          </a:p>
          <a:p>
            <a:pPr lvl="1"/>
            <a:r>
              <a:rPr lang="en-US" sz="2600" b="1" dirty="0">
                <a:cs typeface="Calibri" panose="020F0502020204030204" pitchFamily="34" charset="0"/>
              </a:rPr>
              <a:t>Saturated road bases</a:t>
            </a:r>
          </a:p>
          <a:p>
            <a:pPr lvl="1"/>
            <a:r>
              <a:rPr lang="en-US" sz="2600" b="1" dirty="0">
                <a:cs typeface="Calibri" panose="020F0502020204030204" pitchFamily="34" charset="0"/>
              </a:rPr>
              <a:t>Perpetually wet </a:t>
            </a:r>
            <a:br>
              <a:rPr lang="en-US" sz="2600" b="1" dirty="0">
                <a:cs typeface="Calibri" panose="020F0502020204030204" pitchFamily="34" charset="0"/>
              </a:rPr>
            </a:br>
            <a:r>
              <a:rPr lang="en-US" sz="2600" b="1" dirty="0">
                <a:cs typeface="Calibri" panose="020F0502020204030204" pitchFamily="34" charset="0"/>
              </a:rPr>
              <a:t>ditches and banks</a:t>
            </a:r>
          </a:p>
          <a:p>
            <a:pPr eaLnBrk="1" hangingPunct="1"/>
            <a:endParaRPr lang="en-US" sz="2800" b="1" dirty="0">
              <a:cs typeface="Calibri" panose="020F0502020204030204" pitchFamily="34" charset="0"/>
            </a:endParaRPr>
          </a:p>
          <a:p>
            <a:pPr eaLnBrk="1" hangingPunct="1"/>
            <a:endParaRPr lang="en-US" sz="2800" b="1" dirty="0">
              <a:cs typeface="Calibri" panose="020F0502020204030204" pitchFamily="34" charset="0"/>
            </a:endParaRPr>
          </a:p>
          <a:p>
            <a:pPr eaLnBrk="1" hangingPunct="1"/>
            <a:endParaRPr lang="en-US" sz="2800" b="1" dirty="0">
              <a:solidFill>
                <a:schemeClr val="bg1"/>
              </a:solidFill>
              <a:cs typeface="Calibri" panose="020F0502020204030204" pitchFamily="34" charset="0"/>
            </a:endParaRPr>
          </a:p>
          <a:p>
            <a:pPr lvl="1" eaLnBrk="1" hangingPunct="1">
              <a:buFontTx/>
              <a:buNone/>
            </a:pPr>
            <a:endParaRPr lang="en-US" sz="3200" b="1" dirty="0">
              <a:solidFill>
                <a:schemeClr val="bg1"/>
              </a:solidFill>
              <a:cs typeface="Calibri" panose="020F0502020204030204" pitchFamily="34" charset="0"/>
            </a:endParaRPr>
          </a:p>
        </p:txBody>
      </p:sp>
      <p:sp>
        <p:nvSpPr>
          <p:cNvPr id="427017" name="Line 9"/>
          <p:cNvSpPr>
            <a:spLocks noChangeShapeType="1"/>
          </p:cNvSpPr>
          <p:nvPr/>
        </p:nvSpPr>
        <p:spPr bwMode="auto">
          <a:xfrm>
            <a:off x="3328417" y="3337560"/>
            <a:ext cx="3767328" cy="585216"/>
          </a:xfrm>
          <a:prstGeom prst="line">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txBody>
          <a:bodyPr/>
          <a:lstStyle/>
          <a:p>
            <a:pPr algn="ctr" fontAlgn="base">
              <a:spcBef>
                <a:spcPct val="0"/>
              </a:spcBef>
              <a:spcAft>
                <a:spcPct val="0"/>
              </a:spcAft>
              <a:defRPr/>
            </a:pPr>
            <a:endParaRPr lang="en-US" sz="3600" b="1">
              <a:solidFill>
                <a:srgbClr val="000000"/>
              </a:solidFill>
              <a:latin typeface="Calibri" panose="020F0502020204030204" pitchFamily="34" charset="0"/>
              <a:cs typeface="Calibri" panose="020F0502020204030204" pitchFamily="34" charset="0"/>
            </a:endParaRPr>
          </a:p>
        </p:txBody>
      </p:sp>
      <p:sp>
        <p:nvSpPr>
          <p:cNvPr id="427018" name="Line 10"/>
          <p:cNvSpPr>
            <a:spLocks noChangeShapeType="1"/>
          </p:cNvSpPr>
          <p:nvPr/>
        </p:nvSpPr>
        <p:spPr bwMode="auto">
          <a:xfrm flipV="1">
            <a:off x="3749040" y="1956817"/>
            <a:ext cx="2212848" cy="521208"/>
          </a:xfrm>
          <a:prstGeom prst="line">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txBody>
          <a:bodyPr/>
          <a:lstStyle/>
          <a:p>
            <a:pPr algn="ctr" fontAlgn="base">
              <a:spcBef>
                <a:spcPct val="0"/>
              </a:spcBef>
              <a:spcAft>
                <a:spcPct val="0"/>
              </a:spcAft>
              <a:defRPr/>
            </a:pPr>
            <a:endParaRPr lang="en-US" sz="3600" b="1">
              <a:solidFill>
                <a:srgbClr val="000000"/>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DCC05BF3-3437-B494-0AEE-D830688904F7}"/>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a:solidFill>
                <a:srgbClr val="FFFFFF"/>
              </a:solidFill>
              <a:latin typeface="Calibri" panose="020F0502020204030204" pitchFamily="34" charset="0"/>
            </a:endParaRPr>
          </a:p>
        </p:txBody>
      </p:sp>
      <p:sp>
        <p:nvSpPr>
          <p:cNvPr id="6" name="Text Box 6">
            <a:extLst>
              <a:ext uri="{FF2B5EF4-FFF2-40B4-BE49-F238E27FC236}">
                <a16:creationId xmlns:a16="http://schemas.microsoft.com/office/drawing/2014/main" id="{7C1496F2-1EF1-DBC0-E836-13C693BDF3CB}"/>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err="1">
                <a:solidFill>
                  <a:srgbClr val="003300"/>
                </a:solidFill>
                <a:latin typeface="Calibri" panose="020F0502020204030204" pitchFamily="34" charset="0"/>
              </a:rPr>
              <a:t>Underdrains</a:t>
            </a:r>
            <a:endParaRPr lang="en-US" sz="2200">
              <a:solidFill>
                <a:srgbClr val="003300"/>
              </a:solidFill>
              <a:latin typeface="Calibri" panose="020F0502020204030204" pitchFamily="34" charset="0"/>
            </a:endParaRPr>
          </a:p>
        </p:txBody>
      </p:sp>
      <p:sp>
        <p:nvSpPr>
          <p:cNvPr id="3" name="TextBox 2">
            <a:extLst>
              <a:ext uri="{FF2B5EF4-FFF2-40B4-BE49-F238E27FC236}">
                <a16:creationId xmlns:a16="http://schemas.microsoft.com/office/drawing/2014/main" id="{EB10538D-F978-9C49-099C-7DB3BB1C3C89}"/>
              </a:ext>
            </a:extLst>
          </p:cNvPr>
          <p:cNvSpPr txBox="1"/>
          <p:nvPr/>
        </p:nvSpPr>
        <p:spPr>
          <a:xfrm>
            <a:off x="-38862" y="5733956"/>
            <a:ext cx="9190483" cy="1077218"/>
          </a:xfrm>
          <a:prstGeom prst="rect">
            <a:avLst/>
          </a:prstGeom>
          <a:noFill/>
        </p:spPr>
        <p:txBody>
          <a:bodyPr wrap="square">
            <a:spAutoFit/>
          </a:bodyPr>
          <a:lstStyle/>
          <a:p>
            <a:pPr algn="ctr" eaLnBrk="1" hangingPunct="1">
              <a:buFontTx/>
              <a:buNone/>
            </a:pPr>
            <a:r>
              <a:rPr lang="en-US" sz="3200" b="1" dirty="0">
                <a:latin typeface="Calibri" panose="020F0502020204030204" pitchFamily="34" charset="0"/>
                <a:cs typeface="Calibri" panose="020F0502020204030204" pitchFamily="34" charset="0"/>
              </a:rPr>
              <a:t>WHERE ROADS ARE  CONSISTENTLY </a:t>
            </a:r>
          </a:p>
          <a:p>
            <a:pPr algn="ctr" eaLnBrk="1" hangingPunct="1">
              <a:buFontTx/>
              <a:buNone/>
            </a:pPr>
            <a:r>
              <a:rPr lang="en-US" sz="3200" b="1" dirty="0">
                <a:latin typeface="Calibri" panose="020F0502020204030204" pitchFamily="34" charset="0"/>
                <a:cs typeface="Calibri" panose="020F0502020204030204" pitchFamily="34" charset="0"/>
              </a:rPr>
              <a:t>WET FROM </a:t>
            </a:r>
            <a:r>
              <a:rPr lang="en-US" sz="3200" b="1" i="1" u="sng" dirty="0">
                <a:solidFill>
                  <a:srgbClr val="FF0000"/>
                </a:solidFill>
                <a:latin typeface="Calibri" panose="020F0502020204030204" pitchFamily="34" charset="0"/>
                <a:cs typeface="Calibri" panose="020F0502020204030204" pitchFamily="34" charset="0"/>
              </a:rPr>
              <a:t>GROUNDWATER</a:t>
            </a:r>
            <a:r>
              <a:rPr lang="en-US" sz="3200" b="1" dirty="0">
                <a:latin typeface="Calibri" panose="020F0502020204030204" pitchFamily="34" charset="0"/>
                <a:cs typeface="Calibri" panose="020F0502020204030204" pitchFamily="34" charset="0"/>
              </a:rPr>
              <a:t> WATER.</a:t>
            </a:r>
          </a:p>
        </p:txBody>
      </p:sp>
    </p:spTree>
    <p:extLst>
      <p:ext uri="{BB962C8B-B14F-4D97-AF65-F5344CB8AC3E}">
        <p14:creationId xmlns:p14="http://schemas.microsoft.com/office/powerpoint/2010/main" val="276333720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ECD38-636A-8154-3FCC-4769E0DAFDC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3EA2D2C-CFE6-8F69-7A44-0DB2F4BF43A4}"/>
              </a:ext>
            </a:extLst>
          </p:cNvPr>
          <p:cNvSpPr/>
          <p:nvPr/>
        </p:nvSpPr>
        <p:spPr>
          <a:xfrm>
            <a:off x="-11574" y="0"/>
            <a:ext cx="9155574" cy="68697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106" name="Rectangle 2">
            <a:extLst>
              <a:ext uri="{FF2B5EF4-FFF2-40B4-BE49-F238E27FC236}">
                <a16:creationId xmlns:a16="http://schemas.microsoft.com/office/drawing/2014/main" id="{ABB1441B-3331-D9D5-CA16-3C6E77DEACE9}"/>
              </a:ext>
            </a:extLst>
          </p:cNvPr>
          <p:cNvSpPr>
            <a:spLocks noChangeArrowheads="1"/>
          </p:cNvSpPr>
          <p:nvPr/>
        </p:nvSpPr>
        <p:spPr bwMode="auto">
          <a:xfrm>
            <a:off x="685800" y="5934075"/>
            <a:ext cx="1905000" cy="18288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7" name="Rectangle 3">
            <a:extLst>
              <a:ext uri="{FF2B5EF4-FFF2-40B4-BE49-F238E27FC236}">
                <a16:creationId xmlns:a16="http://schemas.microsoft.com/office/drawing/2014/main" id="{FFFDFE06-2C66-A21A-1720-8BA25D853237}"/>
              </a:ext>
            </a:extLst>
          </p:cNvPr>
          <p:cNvSpPr>
            <a:spLocks noChangeArrowheads="1"/>
          </p:cNvSpPr>
          <p:nvPr/>
        </p:nvSpPr>
        <p:spPr bwMode="auto">
          <a:xfrm>
            <a:off x="3124200" y="5934075"/>
            <a:ext cx="2895600" cy="1828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8" name="Rectangle 4">
            <a:extLst>
              <a:ext uri="{FF2B5EF4-FFF2-40B4-BE49-F238E27FC236}">
                <a16:creationId xmlns:a16="http://schemas.microsoft.com/office/drawing/2014/main" id="{3AF8810C-AB50-EB05-C6BD-E8ECFBD912C0}"/>
              </a:ext>
            </a:extLst>
          </p:cNvPr>
          <p:cNvSpPr>
            <a:spLocks noChangeArrowheads="1"/>
          </p:cNvSpPr>
          <p:nvPr/>
        </p:nvSpPr>
        <p:spPr bwMode="auto">
          <a:xfrm>
            <a:off x="6553200" y="5934075"/>
            <a:ext cx="1905000" cy="18288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13F451-7535-4F3B-9081-5012602E79AE}" type="slidenum">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6" name="Picture 5" descr="A dirt hill with plants and a metal pole&#10;&#10;Description automatically generated">
            <a:extLst>
              <a:ext uri="{FF2B5EF4-FFF2-40B4-BE49-F238E27FC236}">
                <a16:creationId xmlns:a16="http://schemas.microsoft.com/office/drawing/2014/main" id="{3EDE0AEC-7F7D-0291-5A75-B7D36FD7F2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8" name="Text Box 8">
            <a:extLst>
              <a:ext uri="{FF2B5EF4-FFF2-40B4-BE49-F238E27FC236}">
                <a16:creationId xmlns:a16="http://schemas.microsoft.com/office/drawing/2014/main" id="{3B3BD9BD-F5E5-B32A-32DC-8A9FD97804B2}"/>
              </a:ext>
            </a:extLst>
          </p:cNvPr>
          <p:cNvSpPr txBox="1">
            <a:spLocks noChangeArrowheads="1"/>
          </p:cNvSpPr>
          <p:nvPr/>
        </p:nvSpPr>
        <p:spPr bwMode="auto">
          <a:xfrm>
            <a:off x="-11576" y="523220"/>
            <a:ext cx="1146199" cy="338554"/>
          </a:xfrm>
          <a:prstGeom prst="rect">
            <a:avLst/>
          </a:prstGeom>
          <a:solidFill>
            <a:srgbClr val="FFFFCC"/>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Before</a:t>
            </a:r>
          </a:p>
        </p:txBody>
      </p:sp>
      <p:sp>
        <p:nvSpPr>
          <p:cNvPr id="5" name="TextBox 4">
            <a:extLst>
              <a:ext uri="{FF2B5EF4-FFF2-40B4-BE49-F238E27FC236}">
                <a16:creationId xmlns:a16="http://schemas.microsoft.com/office/drawing/2014/main" id="{5167BBE9-AD60-7CDF-2253-79D1EC5BA729}"/>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4" name="TextBox 3">
            <a:extLst>
              <a:ext uri="{FF2B5EF4-FFF2-40B4-BE49-F238E27FC236}">
                <a16:creationId xmlns:a16="http://schemas.microsoft.com/office/drawing/2014/main" id="{3BD4276A-B1BB-6911-B0D9-3818943A2BFB}"/>
              </a:ext>
            </a:extLst>
          </p:cNvPr>
          <p:cNvSpPr txBox="1"/>
          <p:nvPr/>
        </p:nvSpPr>
        <p:spPr>
          <a:xfrm>
            <a:off x="4500505" y="8476"/>
            <a:ext cx="379078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alibri" panose="020F0502020204030204"/>
                <a:ea typeface="+mn-ea"/>
                <a:cs typeface="+mn-cs"/>
              </a:rPr>
              <a:t>Bartleson</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Road, Pike County</a:t>
            </a:r>
          </a:p>
        </p:txBody>
      </p:sp>
      <p:sp>
        <p:nvSpPr>
          <p:cNvPr id="7" name="Rounded Rectangle 3">
            <a:extLst>
              <a:ext uri="{FF2B5EF4-FFF2-40B4-BE49-F238E27FC236}">
                <a16:creationId xmlns:a16="http://schemas.microsoft.com/office/drawing/2014/main" id="{D1F0A458-947F-0AC5-0EAE-05A35F6D7828}"/>
              </a:ext>
            </a:extLst>
          </p:cNvPr>
          <p:cNvSpPr/>
          <p:nvPr/>
        </p:nvSpPr>
        <p:spPr>
          <a:xfrm>
            <a:off x="4206240" y="603351"/>
            <a:ext cx="4555064" cy="732849"/>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dirty="0">
                <a:solidFill>
                  <a:srgbClr val="000000"/>
                </a:solidFill>
                <a:latin typeface="Calibri" panose="020F0502020204030204" pitchFamily="34" charset="0"/>
                <a:cs typeface="Calibri" panose="020F0502020204030204" pitchFamily="34" charset="0"/>
              </a:rPr>
              <a:t>Existing pipe outlet was unstable and required constant maintenance.  </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91420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E5CCF-93AA-E36A-51AC-33DEB887998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F816A54-EF08-006F-C944-39AAC21C0D4C}"/>
              </a:ext>
            </a:extLst>
          </p:cNvPr>
          <p:cNvSpPr/>
          <p:nvPr/>
        </p:nvSpPr>
        <p:spPr>
          <a:xfrm>
            <a:off x="-11574" y="0"/>
            <a:ext cx="9155574" cy="68697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106" name="Rectangle 2">
            <a:extLst>
              <a:ext uri="{FF2B5EF4-FFF2-40B4-BE49-F238E27FC236}">
                <a16:creationId xmlns:a16="http://schemas.microsoft.com/office/drawing/2014/main" id="{28FC96AE-FE1B-0F06-7D1E-C120620077D0}"/>
              </a:ext>
            </a:extLst>
          </p:cNvPr>
          <p:cNvSpPr>
            <a:spLocks noChangeArrowheads="1"/>
          </p:cNvSpPr>
          <p:nvPr/>
        </p:nvSpPr>
        <p:spPr bwMode="auto">
          <a:xfrm>
            <a:off x="685800" y="5934075"/>
            <a:ext cx="1905000" cy="18288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7" name="Rectangle 3">
            <a:extLst>
              <a:ext uri="{FF2B5EF4-FFF2-40B4-BE49-F238E27FC236}">
                <a16:creationId xmlns:a16="http://schemas.microsoft.com/office/drawing/2014/main" id="{8BA071A9-9FC3-2742-67E6-6EC7E5C22DE6}"/>
              </a:ext>
            </a:extLst>
          </p:cNvPr>
          <p:cNvSpPr>
            <a:spLocks noChangeArrowheads="1"/>
          </p:cNvSpPr>
          <p:nvPr/>
        </p:nvSpPr>
        <p:spPr bwMode="auto">
          <a:xfrm>
            <a:off x="3124200" y="5934075"/>
            <a:ext cx="2895600" cy="1828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8" name="Rectangle 4">
            <a:extLst>
              <a:ext uri="{FF2B5EF4-FFF2-40B4-BE49-F238E27FC236}">
                <a16:creationId xmlns:a16="http://schemas.microsoft.com/office/drawing/2014/main" id="{1214C1EA-76C7-FC04-C2F4-D3B1118ED2D7}"/>
              </a:ext>
            </a:extLst>
          </p:cNvPr>
          <p:cNvSpPr>
            <a:spLocks noChangeArrowheads="1"/>
          </p:cNvSpPr>
          <p:nvPr/>
        </p:nvSpPr>
        <p:spPr bwMode="auto">
          <a:xfrm>
            <a:off x="6553200" y="5934075"/>
            <a:ext cx="1905000" cy="18288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13F451-7535-4F3B-9081-5012602E79AE}" type="slidenum">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9" name="Picture 8" descr="A rocky area with rocks and plants&#10;&#10;Description automatically generated">
            <a:extLst>
              <a:ext uri="{FF2B5EF4-FFF2-40B4-BE49-F238E27FC236}">
                <a16:creationId xmlns:a16="http://schemas.microsoft.com/office/drawing/2014/main" id="{DEA7B207-24BB-9DD0-229C-720DACE2D2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31696"/>
            <a:ext cx="9144000" cy="6317828"/>
          </a:xfrm>
          <a:prstGeom prst="rect">
            <a:avLst/>
          </a:prstGeom>
        </p:spPr>
      </p:pic>
      <p:sp>
        <p:nvSpPr>
          <p:cNvPr id="18" name="Text Box 8">
            <a:extLst>
              <a:ext uri="{FF2B5EF4-FFF2-40B4-BE49-F238E27FC236}">
                <a16:creationId xmlns:a16="http://schemas.microsoft.com/office/drawing/2014/main" id="{06D7735F-25FC-9458-9A2D-B0AE63DDFC59}"/>
              </a:ext>
            </a:extLst>
          </p:cNvPr>
          <p:cNvSpPr txBox="1">
            <a:spLocks noChangeArrowheads="1"/>
          </p:cNvSpPr>
          <p:nvPr/>
        </p:nvSpPr>
        <p:spPr bwMode="auto">
          <a:xfrm>
            <a:off x="0" y="540030"/>
            <a:ext cx="1146199" cy="338554"/>
          </a:xfrm>
          <a:prstGeom prst="rect">
            <a:avLst/>
          </a:prstGeom>
          <a:solidFill>
            <a:srgbClr val="FFFFCC"/>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Before</a:t>
            </a:r>
          </a:p>
        </p:txBody>
      </p:sp>
      <p:sp>
        <p:nvSpPr>
          <p:cNvPr id="5" name="TextBox 4">
            <a:extLst>
              <a:ext uri="{FF2B5EF4-FFF2-40B4-BE49-F238E27FC236}">
                <a16:creationId xmlns:a16="http://schemas.microsoft.com/office/drawing/2014/main" id="{3D4F4FF9-2D7A-74BC-FD31-50C47B07FE38}"/>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4" name="TextBox 3">
            <a:extLst>
              <a:ext uri="{FF2B5EF4-FFF2-40B4-BE49-F238E27FC236}">
                <a16:creationId xmlns:a16="http://schemas.microsoft.com/office/drawing/2014/main" id="{ED26002D-B47F-6E6E-BCF8-7063FDB39FE8}"/>
              </a:ext>
            </a:extLst>
          </p:cNvPr>
          <p:cNvSpPr txBox="1"/>
          <p:nvPr/>
        </p:nvSpPr>
        <p:spPr>
          <a:xfrm>
            <a:off x="4500505" y="8476"/>
            <a:ext cx="379078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alibri" panose="020F0502020204030204"/>
                <a:ea typeface="+mn-ea"/>
                <a:cs typeface="+mn-cs"/>
              </a:rPr>
              <a:t>Bartleson</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Road, Pike County</a:t>
            </a:r>
          </a:p>
        </p:txBody>
      </p:sp>
      <p:sp>
        <p:nvSpPr>
          <p:cNvPr id="10" name="Rounded Rectangle 3">
            <a:extLst>
              <a:ext uri="{FF2B5EF4-FFF2-40B4-BE49-F238E27FC236}">
                <a16:creationId xmlns:a16="http://schemas.microsoft.com/office/drawing/2014/main" id="{2DFA36FF-0D83-F0F3-21DD-1EF22BADD55F}"/>
              </a:ext>
            </a:extLst>
          </p:cNvPr>
          <p:cNvSpPr/>
          <p:nvPr/>
        </p:nvSpPr>
        <p:spPr>
          <a:xfrm>
            <a:off x="6553200" y="540030"/>
            <a:ext cx="2590800" cy="732849"/>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Ditch drained directly to stream.</a:t>
            </a:r>
          </a:p>
        </p:txBody>
      </p:sp>
    </p:spTree>
    <p:extLst>
      <p:ext uri="{BB962C8B-B14F-4D97-AF65-F5344CB8AC3E}">
        <p14:creationId xmlns:p14="http://schemas.microsoft.com/office/powerpoint/2010/main" val="874556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FE886-815E-A025-A85A-1709028C3BA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F44BB99-D372-46E0-7530-078D66BD4232}"/>
              </a:ext>
            </a:extLst>
          </p:cNvPr>
          <p:cNvSpPr/>
          <p:nvPr/>
        </p:nvSpPr>
        <p:spPr>
          <a:xfrm>
            <a:off x="-11574" y="0"/>
            <a:ext cx="9155574" cy="68697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106" name="Rectangle 2">
            <a:extLst>
              <a:ext uri="{FF2B5EF4-FFF2-40B4-BE49-F238E27FC236}">
                <a16:creationId xmlns:a16="http://schemas.microsoft.com/office/drawing/2014/main" id="{E6CA7ECC-C84E-0C07-F518-17B572DF4042}"/>
              </a:ext>
            </a:extLst>
          </p:cNvPr>
          <p:cNvSpPr>
            <a:spLocks noChangeArrowheads="1"/>
          </p:cNvSpPr>
          <p:nvPr/>
        </p:nvSpPr>
        <p:spPr bwMode="auto">
          <a:xfrm>
            <a:off x="685800" y="5934075"/>
            <a:ext cx="1905000" cy="18288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7" name="Rectangle 3">
            <a:extLst>
              <a:ext uri="{FF2B5EF4-FFF2-40B4-BE49-F238E27FC236}">
                <a16:creationId xmlns:a16="http://schemas.microsoft.com/office/drawing/2014/main" id="{40E1E7F1-6AB1-5282-9BC1-112AC6272BE2}"/>
              </a:ext>
            </a:extLst>
          </p:cNvPr>
          <p:cNvSpPr>
            <a:spLocks noChangeArrowheads="1"/>
          </p:cNvSpPr>
          <p:nvPr/>
        </p:nvSpPr>
        <p:spPr bwMode="auto">
          <a:xfrm>
            <a:off x="3124200" y="5934075"/>
            <a:ext cx="2895600" cy="1828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8" name="Rectangle 4">
            <a:extLst>
              <a:ext uri="{FF2B5EF4-FFF2-40B4-BE49-F238E27FC236}">
                <a16:creationId xmlns:a16="http://schemas.microsoft.com/office/drawing/2014/main" id="{FAAF7B2C-845D-060F-6D9E-C03C245EC680}"/>
              </a:ext>
            </a:extLst>
          </p:cNvPr>
          <p:cNvSpPr>
            <a:spLocks noChangeArrowheads="1"/>
          </p:cNvSpPr>
          <p:nvPr/>
        </p:nvSpPr>
        <p:spPr bwMode="auto">
          <a:xfrm>
            <a:off x="6553200" y="5934075"/>
            <a:ext cx="1905000" cy="18288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13F451-7535-4F3B-9081-5012602E79AE}" type="slidenum">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7492372-E13A-177C-C1D3-A7A0DA3E44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304" y="531696"/>
            <a:ext cx="9155574" cy="6316779"/>
          </a:xfrm>
          <a:prstGeom prst="rect">
            <a:avLst/>
          </a:prstGeom>
          <a:ln>
            <a:solidFill>
              <a:schemeClr val="tx1"/>
            </a:solidFill>
          </a:ln>
          <a:effectLst>
            <a:outerShdw blurRad="190500" algn="tl" rotWithShape="0">
              <a:srgbClr val="000000">
                <a:alpha val="70000"/>
              </a:srgbClr>
            </a:outerShdw>
          </a:effectLst>
        </p:spPr>
      </p:pic>
      <p:sp>
        <p:nvSpPr>
          <p:cNvPr id="18" name="Text Box 8">
            <a:extLst>
              <a:ext uri="{FF2B5EF4-FFF2-40B4-BE49-F238E27FC236}">
                <a16:creationId xmlns:a16="http://schemas.microsoft.com/office/drawing/2014/main" id="{E640CBAF-3780-931B-8007-26B25530C755}"/>
              </a:ext>
            </a:extLst>
          </p:cNvPr>
          <p:cNvSpPr txBox="1">
            <a:spLocks noChangeArrowheads="1"/>
          </p:cNvSpPr>
          <p:nvPr/>
        </p:nvSpPr>
        <p:spPr bwMode="auto">
          <a:xfrm>
            <a:off x="-33034" y="555270"/>
            <a:ext cx="1146199" cy="338554"/>
          </a:xfrm>
          <a:prstGeom prst="rect">
            <a:avLst/>
          </a:prstGeom>
          <a:solidFill>
            <a:srgbClr val="FFFFCC"/>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After</a:t>
            </a:r>
          </a:p>
        </p:txBody>
      </p:sp>
      <p:sp>
        <p:nvSpPr>
          <p:cNvPr id="5" name="TextBox 4">
            <a:extLst>
              <a:ext uri="{FF2B5EF4-FFF2-40B4-BE49-F238E27FC236}">
                <a16:creationId xmlns:a16="http://schemas.microsoft.com/office/drawing/2014/main" id="{7E63DC8B-0E5C-DC1C-7184-1A7CFD4A8ED8}"/>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4" name="TextBox 3">
            <a:extLst>
              <a:ext uri="{FF2B5EF4-FFF2-40B4-BE49-F238E27FC236}">
                <a16:creationId xmlns:a16="http://schemas.microsoft.com/office/drawing/2014/main" id="{3042A5CD-5268-C534-B2E8-33525E011C7D}"/>
              </a:ext>
            </a:extLst>
          </p:cNvPr>
          <p:cNvSpPr txBox="1"/>
          <p:nvPr/>
        </p:nvSpPr>
        <p:spPr>
          <a:xfrm>
            <a:off x="4500505" y="8476"/>
            <a:ext cx="379078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alibri" panose="020F0502020204030204"/>
                <a:ea typeface="+mn-ea"/>
                <a:cs typeface="+mn-cs"/>
              </a:rPr>
              <a:t>Bartleson</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Road, Pike County</a:t>
            </a:r>
          </a:p>
        </p:txBody>
      </p:sp>
      <p:sp>
        <p:nvSpPr>
          <p:cNvPr id="6" name="Arrow: Right 5">
            <a:extLst>
              <a:ext uri="{FF2B5EF4-FFF2-40B4-BE49-F238E27FC236}">
                <a16:creationId xmlns:a16="http://schemas.microsoft.com/office/drawing/2014/main" id="{FF404CE9-52BF-10C4-EE2D-77FD50037A1A}"/>
              </a:ext>
            </a:extLst>
          </p:cNvPr>
          <p:cNvSpPr/>
          <p:nvPr/>
        </p:nvSpPr>
        <p:spPr>
          <a:xfrm>
            <a:off x="6659880" y="2160294"/>
            <a:ext cx="482808" cy="367372"/>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3">
            <a:extLst>
              <a:ext uri="{FF2B5EF4-FFF2-40B4-BE49-F238E27FC236}">
                <a16:creationId xmlns:a16="http://schemas.microsoft.com/office/drawing/2014/main" id="{64958460-2620-43B5-559B-2A2E5FF045EA}"/>
              </a:ext>
            </a:extLst>
          </p:cNvPr>
          <p:cNvSpPr/>
          <p:nvPr/>
        </p:nvSpPr>
        <p:spPr>
          <a:xfrm>
            <a:off x="5138102" y="3196780"/>
            <a:ext cx="3526364" cy="732849"/>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Inlet boxes located at intersection to capture flow.</a:t>
            </a:r>
          </a:p>
        </p:txBody>
      </p:sp>
    </p:spTree>
    <p:extLst>
      <p:ext uri="{BB962C8B-B14F-4D97-AF65-F5344CB8AC3E}">
        <p14:creationId xmlns:p14="http://schemas.microsoft.com/office/powerpoint/2010/main" val="16762305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6C393-3B90-BA55-9968-AC31AEC91B8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E3F5DF9-9F2E-B345-3B5F-E382F9D306B1}"/>
              </a:ext>
            </a:extLst>
          </p:cNvPr>
          <p:cNvSpPr/>
          <p:nvPr/>
        </p:nvSpPr>
        <p:spPr>
          <a:xfrm>
            <a:off x="-11574" y="0"/>
            <a:ext cx="9155574" cy="68697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106" name="Rectangle 2">
            <a:extLst>
              <a:ext uri="{FF2B5EF4-FFF2-40B4-BE49-F238E27FC236}">
                <a16:creationId xmlns:a16="http://schemas.microsoft.com/office/drawing/2014/main" id="{9B05720F-08AB-CB68-D642-F58209EA1A59}"/>
              </a:ext>
            </a:extLst>
          </p:cNvPr>
          <p:cNvSpPr>
            <a:spLocks noChangeArrowheads="1"/>
          </p:cNvSpPr>
          <p:nvPr/>
        </p:nvSpPr>
        <p:spPr bwMode="auto">
          <a:xfrm>
            <a:off x="685800" y="5934075"/>
            <a:ext cx="1905000" cy="18288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7" name="Rectangle 3">
            <a:extLst>
              <a:ext uri="{FF2B5EF4-FFF2-40B4-BE49-F238E27FC236}">
                <a16:creationId xmlns:a16="http://schemas.microsoft.com/office/drawing/2014/main" id="{AD7674F7-0A27-9F1F-2F62-30396A618AE9}"/>
              </a:ext>
            </a:extLst>
          </p:cNvPr>
          <p:cNvSpPr>
            <a:spLocks noChangeArrowheads="1"/>
          </p:cNvSpPr>
          <p:nvPr/>
        </p:nvSpPr>
        <p:spPr bwMode="auto">
          <a:xfrm>
            <a:off x="3124200" y="5934075"/>
            <a:ext cx="2895600" cy="1828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8" name="Rectangle 4">
            <a:extLst>
              <a:ext uri="{FF2B5EF4-FFF2-40B4-BE49-F238E27FC236}">
                <a16:creationId xmlns:a16="http://schemas.microsoft.com/office/drawing/2014/main" id="{AB0190A4-35DC-A682-89A4-F8F1ECD64DD0}"/>
              </a:ext>
            </a:extLst>
          </p:cNvPr>
          <p:cNvSpPr>
            <a:spLocks noChangeArrowheads="1"/>
          </p:cNvSpPr>
          <p:nvPr/>
        </p:nvSpPr>
        <p:spPr bwMode="auto">
          <a:xfrm>
            <a:off x="6553200" y="5934075"/>
            <a:ext cx="1905000" cy="18288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13F451-7535-4F3B-9081-5012602E79AE}" type="slidenum">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8" name="Picture 7" descr="A road with trees and houses&#10;&#10;Description automatically generated">
            <a:extLst>
              <a:ext uri="{FF2B5EF4-FFF2-40B4-BE49-F238E27FC236}">
                <a16:creationId xmlns:a16="http://schemas.microsoft.com/office/drawing/2014/main" id="{74D57475-1180-E3B6-9E61-A53AAF69BE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8" name="Text Box 8">
            <a:extLst>
              <a:ext uri="{FF2B5EF4-FFF2-40B4-BE49-F238E27FC236}">
                <a16:creationId xmlns:a16="http://schemas.microsoft.com/office/drawing/2014/main" id="{B36042C0-43AB-AED5-3641-BFA71FB7B067}"/>
              </a:ext>
            </a:extLst>
          </p:cNvPr>
          <p:cNvSpPr txBox="1">
            <a:spLocks noChangeArrowheads="1"/>
          </p:cNvSpPr>
          <p:nvPr/>
        </p:nvSpPr>
        <p:spPr bwMode="auto">
          <a:xfrm>
            <a:off x="-35467" y="540030"/>
            <a:ext cx="1146199" cy="338554"/>
          </a:xfrm>
          <a:prstGeom prst="rect">
            <a:avLst/>
          </a:prstGeom>
          <a:solidFill>
            <a:srgbClr val="FFFFCC"/>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After</a:t>
            </a:r>
          </a:p>
        </p:txBody>
      </p:sp>
      <p:sp>
        <p:nvSpPr>
          <p:cNvPr id="5" name="TextBox 4">
            <a:extLst>
              <a:ext uri="{FF2B5EF4-FFF2-40B4-BE49-F238E27FC236}">
                <a16:creationId xmlns:a16="http://schemas.microsoft.com/office/drawing/2014/main" id="{36438E24-86CA-FAE7-A238-9BCCCF2D6639}"/>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4" name="TextBox 3">
            <a:extLst>
              <a:ext uri="{FF2B5EF4-FFF2-40B4-BE49-F238E27FC236}">
                <a16:creationId xmlns:a16="http://schemas.microsoft.com/office/drawing/2014/main" id="{042B4516-3511-B93E-5E2F-A7481EA3E61F}"/>
              </a:ext>
            </a:extLst>
          </p:cNvPr>
          <p:cNvSpPr txBox="1"/>
          <p:nvPr/>
        </p:nvSpPr>
        <p:spPr>
          <a:xfrm>
            <a:off x="4500505" y="8476"/>
            <a:ext cx="379078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alibri" panose="020F0502020204030204"/>
                <a:ea typeface="+mn-ea"/>
                <a:cs typeface="+mn-cs"/>
              </a:rPr>
              <a:t>Bartleson</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Road, Pike County</a:t>
            </a:r>
          </a:p>
        </p:txBody>
      </p:sp>
      <p:sp>
        <p:nvSpPr>
          <p:cNvPr id="9" name="Rounded Rectangle 3">
            <a:extLst>
              <a:ext uri="{FF2B5EF4-FFF2-40B4-BE49-F238E27FC236}">
                <a16:creationId xmlns:a16="http://schemas.microsoft.com/office/drawing/2014/main" id="{503F7D31-80E0-CF11-74E1-6B3C63E5FC7E}"/>
              </a:ext>
            </a:extLst>
          </p:cNvPr>
          <p:cNvSpPr/>
          <p:nvPr/>
        </p:nvSpPr>
        <p:spPr>
          <a:xfrm>
            <a:off x="4183380" y="540030"/>
            <a:ext cx="4739640" cy="768249"/>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Multiple inlets &amp; cross pipes to reduce flow lengths &amp; break up flow volumes at </a:t>
            </a:r>
          </a:p>
        </p:txBody>
      </p:sp>
    </p:spTree>
    <p:extLst>
      <p:ext uri="{BB962C8B-B14F-4D97-AF65-F5344CB8AC3E}">
        <p14:creationId xmlns:p14="http://schemas.microsoft.com/office/powerpoint/2010/main" val="2518122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9F9EF-E6D7-D466-1740-BBFD5045FE1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730F25F-D373-5A48-4B1E-3B2EA13AA866}"/>
              </a:ext>
            </a:extLst>
          </p:cNvPr>
          <p:cNvSpPr/>
          <p:nvPr/>
        </p:nvSpPr>
        <p:spPr>
          <a:xfrm>
            <a:off x="-11574" y="0"/>
            <a:ext cx="9155574" cy="68697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106" name="Rectangle 2">
            <a:extLst>
              <a:ext uri="{FF2B5EF4-FFF2-40B4-BE49-F238E27FC236}">
                <a16:creationId xmlns:a16="http://schemas.microsoft.com/office/drawing/2014/main" id="{A678B7CC-702C-EE99-8F16-DE63862F98FF}"/>
              </a:ext>
            </a:extLst>
          </p:cNvPr>
          <p:cNvSpPr>
            <a:spLocks noChangeArrowheads="1"/>
          </p:cNvSpPr>
          <p:nvPr/>
        </p:nvSpPr>
        <p:spPr bwMode="auto">
          <a:xfrm>
            <a:off x="685800" y="5934075"/>
            <a:ext cx="1905000" cy="18288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7" name="Rectangle 3">
            <a:extLst>
              <a:ext uri="{FF2B5EF4-FFF2-40B4-BE49-F238E27FC236}">
                <a16:creationId xmlns:a16="http://schemas.microsoft.com/office/drawing/2014/main" id="{65E62B36-7144-717B-594B-07486D7524A4}"/>
              </a:ext>
            </a:extLst>
          </p:cNvPr>
          <p:cNvSpPr>
            <a:spLocks noChangeArrowheads="1"/>
          </p:cNvSpPr>
          <p:nvPr/>
        </p:nvSpPr>
        <p:spPr bwMode="auto">
          <a:xfrm>
            <a:off x="3124200" y="5934075"/>
            <a:ext cx="2895600" cy="1828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8" name="Rectangle 4">
            <a:extLst>
              <a:ext uri="{FF2B5EF4-FFF2-40B4-BE49-F238E27FC236}">
                <a16:creationId xmlns:a16="http://schemas.microsoft.com/office/drawing/2014/main" id="{635C1EAD-09FA-4818-9ACE-47B25234374E}"/>
              </a:ext>
            </a:extLst>
          </p:cNvPr>
          <p:cNvSpPr>
            <a:spLocks noChangeArrowheads="1"/>
          </p:cNvSpPr>
          <p:nvPr/>
        </p:nvSpPr>
        <p:spPr bwMode="auto">
          <a:xfrm>
            <a:off x="6553200" y="5934075"/>
            <a:ext cx="1905000" cy="18288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13F451-7535-4F3B-9081-5012602E79AE}" type="slidenum">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11CA02A5-D84D-BE2F-9003-77C037EE9E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23219"/>
            <a:ext cx="9166305" cy="6346545"/>
          </a:xfrm>
          <a:prstGeom prst="rect">
            <a:avLst/>
          </a:prstGeom>
          <a:ln>
            <a:solidFill>
              <a:schemeClr val="tx1"/>
            </a:solidFill>
          </a:ln>
          <a:effectLst>
            <a:outerShdw blurRad="190500" algn="tl" rotWithShape="0">
              <a:srgbClr val="000000">
                <a:alpha val="70000"/>
              </a:srgbClr>
            </a:outerShdw>
          </a:effectLst>
        </p:spPr>
      </p:pic>
      <p:sp>
        <p:nvSpPr>
          <p:cNvPr id="18" name="Text Box 8">
            <a:extLst>
              <a:ext uri="{FF2B5EF4-FFF2-40B4-BE49-F238E27FC236}">
                <a16:creationId xmlns:a16="http://schemas.microsoft.com/office/drawing/2014/main" id="{02303C86-822E-2550-2E16-32BAA88EC4D5}"/>
              </a:ext>
            </a:extLst>
          </p:cNvPr>
          <p:cNvSpPr txBox="1">
            <a:spLocks noChangeArrowheads="1"/>
          </p:cNvSpPr>
          <p:nvPr/>
        </p:nvSpPr>
        <p:spPr bwMode="auto">
          <a:xfrm>
            <a:off x="0" y="523218"/>
            <a:ext cx="1146199" cy="338554"/>
          </a:xfrm>
          <a:prstGeom prst="rect">
            <a:avLst/>
          </a:prstGeom>
          <a:solidFill>
            <a:srgbClr val="FFFFCC"/>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After</a:t>
            </a:r>
          </a:p>
        </p:txBody>
      </p:sp>
      <p:sp>
        <p:nvSpPr>
          <p:cNvPr id="5" name="TextBox 4">
            <a:extLst>
              <a:ext uri="{FF2B5EF4-FFF2-40B4-BE49-F238E27FC236}">
                <a16:creationId xmlns:a16="http://schemas.microsoft.com/office/drawing/2014/main" id="{9F9905D9-08B0-4C23-5DB2-F886626B54BE}"/>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4" name="TextBox 3">
            <a:extLst>
              <a:ext uri="{FF2B5EF4-FFF2-40B4-BE49-F238E27FC236}">
                <a16:creationId xmlns:a16="http://schemas.microsoft.com/office/drawing/2014/main" id="{E97196A6-6750-7DA3-173C-5AE28B27C9B7}"/>
              </a:ext>
            </a:extLst>
          </p:cNvPr>
          <p:cNvSpPr txBox="1"/>
          <p:nvPr/>
        </p:nvSpPr>
        <p:spPr>
          <a:xfrm>
            <a:off x="4500505" y="8476"/>
            <a:ext cx="379078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alibri" panose="020F0502020204030204"/>
                <a:ea typeface="+mn-ea"/>
                <a:cs typeface="+mn-cs"/>
              </a:rPr>
              <a:t>Bartleson</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Road, Pike County</a:t>
            </a:r>
          </a:p>
        </p:txBody>
      </p:sp>
      <p:sp>
        <p:nvSpPr>
          <p:cNvPr id="7" name="Rounded Rectangle 3">
            <a:extLst>
              <a:ext uri="{FF2B5EF4-FFF2-40B4-BE49-F238E27FC236}">
                <a16:creationId xmlns:a16="http://schemas.microsoft.com/office/drawing/2014/main" id="{98FEFD84-4320-AFB5-C3EA-CE250CA0B1A0}"/>
              </a:ext>
            </a:extLst>
          </p:cNvPr>
          <p:cNvSpPr/>
          <p:nvPr/>
        </p:nvSpPr>
        <p:spPr>
          <a:xfrm>
            <a:off x="5478780" y="523218"/>
            <a:ext cx="3665220" cy="1349665"/>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r>
              <a:rPr lang="en-US" sz="2000" b="1" dirty="0">
                <a:effectLst/>
                <a:latin typeface="Calibri" panose="020F0502020204030204" pitchFamily="34" charset="0"/>
                <a:ea typeface="Calibri" panose="020F0502020204030204" pitchFamily="34" charset="0"/>
                <a:cs typeface="Times New Roman" panose="02020603050405020304" pitchFamily="18" charset="0"/>
              </a:rPr>
              <a:t>A total of 4</a:t>
            </a:r>
            <a:r>
              <a:rPr lang="en-US" sz="2000" b="1" dirty="0">
                <a:latin typeface="Calibri" panose="020F0502020204030204" pitchFamily="34" charset="0"/>
                <a:ea typeface="Calibri" panose="020F0502020204030204" pitchFamily="34" charset="0"/>
                <a:cs typeface="Times New Roman" panose="02020603050405020304" pitchFamily="18" charset="0"/>
              </a:rPr>
              <a:t> separate “teardrop” basins were constructed for the outlets of 5 different pipes.</a:t>
            </a:r>
            <a:endParaRPr lang="en-US" sz="2000" b="1" dirty="0"/>
          </a:p>
        </p:txBody>
      </p:sp>
    </p:spTree>
    <p:extLst>
      <p:ext uri="{BB962C8B-B14F-4D97-AF65-F5344CB8AC3E}">
        <p14:creationId xmlns:p14="http://schemas.microsoft.com/office/powerpoint/2010/main" val="5263306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19C85-65D2-8A76-E8D0-0C1E3416DBF9}"/>
            </a:ext>
          </a:extLst>
        </p:cNvPr>
        <p:cNvGrpSpPr/>
        <p:nvPr/>
      </p:nvGrpSpPr>
      <p:grpSpPr>
        <a:xfrm>
          <a:off x="0" y="0"/>
          <a:ext cx="0" cy="0"/>
          <a:chOff x="0" y="0"/>
          <a:chExt cx="0" cy="0"/>
        </a:xfrm>
      </p:grpSpPr>
      <p:pic>
        <p:nvPicPr>
          <p:cNvPr id="7" name="Picture 6" descr="A road with rocks and trees&#10;&#10;Description automatically generated">
            <a:extLst>
              <a:ext uri="{FF2B5EF4-FFF2-40B4-BE49-F238E27FC236}">
                <a16:creationId xmlns:a16="http://schemas.microsoft.com/office/drawing/2014/main" id="{FE303236-7A6F-85BD-3200-FD5AA1EA38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7106" name="Rectangle 2">
            <a:extLst>
              <a:ext uri="{FF2B5EF4-FFF2-40B4-BE49-F238E27FC236}">
                <a16:creationId xmlns:a16="http://schemas.microsoft.com/office/drawing/2014/main" id="{D9A764CC-042D-95C6-5766-891CF3D3F2CF}"/>
              </a:ext>
            </a:extLst>
          </p:cNvPr>
          <p:cNvSpPr>
            <a:spLocks noChangeArrowheads="1"/>
          </p:cNvSpPr>
          <p:nvPr/>
        </p:nvSpPr>
        <p:spPr bwMode="auto">
          <a:xfrm>
            <a:off x="685800" y="5934075"/>
            <a:ext cx="1905000" cy="18288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7" name="Rectangle 3">
            <a:extLst>
              <a:ext uri="{FF2B5EF4-FFF2-40B4-BE49-F238E27FC236}">
                <a16:creationId xmlns:a16="http://schemas.microsoft.com/office/drawing/2014/main" id="{44748231-AD72-7BAA-0393-F8D058BD4C69}"/>
              </a:ext>
            </a:extLst>
          </p:cNvPr>
          <p:cNvSpPr>
            <a:spLocks noChangeArrowheads="1"/>
          </p:cNvSpPr>
          <p:nvPr/>
        </p:nvSpPr>
        <p:spPr bwMode="auto">
          <a:xfrm>
            <a:off x="3124200" y="5934075"/>
            <a:ext cx="2895600" cy="1828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7108" name="Rectangle 4">
            <a:extLst>
              <a:ext uri="{FF2B5EF4-FFF2-40B4-BE49-F238E27FC236}">
                <a16:creationId xmlns:a16="http://schemas.microsoft.com/office/drawing/2014/main" id="{4986EC29-9EC0-348C-BBDA-E0AE12EC6F2D}"/>
              </a:ext>
            </a:extLst>
          </p:cNvPr>
          <p:cNvSpPr>
            <a:spLocks noChangeArrowheads="1"/>
          </p:cNvSpPr>
          <p:nvPr/>
        </p:nvSpPr>
        <p:spPr bwMode="auto">
          <a:xfrm>
            <a:off x="6553200" y="5934075"/>
            <a:ext cx="1905000" cy="18288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13F451-7535-4F3B-9081-5012602E79AE}" type="slidenum">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8" name="Text Box 8">
            <a:extLst>
              <a:ext uri="{FF2B5EF4-FFF2-40B4-BE49-F238E27FC236}">
                <a16:creationId xmlns:a16="http://schemas.microsoft.com/office/drawing/2014/main" id="{BCE3D15E-3E2A-0AB2-2A11-B512580249CD}"/>
              </a:ext>
            </a:extLst>
          </p:cNvPr>
          <p:cNvSpPr txBox="1">
            <a:spLocks noChangeArrowheads="1"/>
          </p:cNvSpPr>
          <p:nvPr/>
        </p:nvSpPr>
        <p:spPr bwMode="auto">
          <a:xfrm>
            <a:off x="0" y="523218"/>
            <a:ext cx="1146199" cy="338554"/>
          </a:xfrm>
          <a:prstGeom prst="rect">
            <a:avLst/>
          </a:prstGeom>
          <a:solidFill>
            <a:srgbClr val="FFFFCC"/>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After</a:t>
            </a:r>
          </a:p>
        </p:txBody>
      </p:sp>
      <p:sp>
        <p:nvSpPr>
          <p:cNvPr id="5" name="TextBox 4">
            <a:extLst>
              <a:ext uri="{FF2B5EF4-FFF2-40B4-BE49-F238E27FC236}">
                <a16:creationId xmlns:a16="http://schemas.microsoft.com/office/drawing/2014/main" id="{09D12383-CB93-140B-743E-49A284400445}"/>
              </a:ext>
            </a:extLst>
          </p:cNvPr>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   SPOTLIGHT</a:t>
            </a:r>
          </a:p>
        </p:txBody>
      </p:sp>
      <p:sp>
        <p:nvSpPr>
          <p:cNvPr id="4" name="TextBox 3">
            <a:extLst>
              <a:ext uri="{FF2B5EF4-FFF2-40B4-BE49-F238E27FC236}">
                <a16:creationId xmlns:a16="http://schemas.microsoft.com/office/drawing/2014/main" id="{3C621788-0268-B051-F0EA-4329F70C4998}"/>
              </a:ext>
            </a:extLst>
          </p:cNvPr>
          <p:cNvSpPr txBox="1"/>
          <p:nvPr/>
        </p:nvSpPr>
        <p:spPr>
          <a:xfrm>
            <a:off x="4500505" y="8476"/>
            <a:ext cx="379078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alibri" panose="020F0502020204030204"/>
                <a:ea typeface="+mn-ea"/>
                <a:cs typeface="+mn-cs"/>
              </a:rPr>
              <a:t>Bartleson</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Road, Pike County</a:t>
            </a:r>
          </a:p>
        </p:txBody>
      </p:sp>
      <p:sp>
        <p:nvSpPr>
          <p:cNvPr id="8" name="Rounded Rectangle 3">
            <a:extLst>
              <a:ext uri="{FF2B5EF4-FFF2-40B4-BE49-F238E27FC236}">
                <a16:creationId xmlns:a16="http://schemas.microsoft.com/office/drawing/2014/main" id="{C454E64C-4504-5F45-E60E-974F18E3565A}"/>
              </a:ext>
            </a:extLst>
          </p:cNvPr>
          <p:cNvSpPr/>
          <p:nvPr/>
        </p:nvSpPr>
        <p:spPr>
          <a:xfrm>
            <a:off x="5478780" y="523218"/>
            <a:ext cx="3665220" cy="1349665"/>
          </a:xfrm>
          <a:prstGeom prst="roundRect">
            <a:avLst/>
          </a:prstGeom>
          <a:effectLst>
            <a:softEdge rad="63500"/>
          </a:effectLst>
        </p:spPr>
        <p:style>
          <a:lnRef idx="2">
            <a:schemeClr val="dk1"/>
          </a:lnRef>
          <a:fillRef idx="1">
            <a:schemeClr val="lt1"/>
          </a:fillRef>
          <a:effectRef idx="0">
            <a:schemeClr val="dk1"/>
          </a:effectRef>
          <a:fontRef idx="minor">
            <a:schemeClr val="dk1"/>
          </a:fontRef>
        </p:style>
        <p:txBody>
          <a:bodyPr rtlCol="0" anchor="ctr"/>
          <a:lstStyle/>
          <a:p>
            <a:r>
              <a:rPr lang="en-US" sz="2000" b="1" dirty="0">
                <a:effectLst/>
                <a:latin typeface="Calibri" panose="020F0502020204030204" pitchFamily="34" charset="0"/>
                <a:ea typeface="Calibri" panose="020F0502020204030204" pitchFamily="34" charset="0"/>
                <a:cs typeface="Times New Roman" panose="02020603050405020304" pitchFamily="18" charset="0"/>
              </a:rPr>
              <a:t>A total of 4</a:t>
            </a:r>
            <a:r>
              <a:rPr lang="en-US" sz="2000" b="1" dirty="0">
                <a:latin typeface="Calibri" panose="020F0502020204030204" pitchFamily="34" charset="0"/>
                <a:ea typeface="Calibri" panose="020F0502020204030204" pitchFamily="34" charset="0"/>
                <a:cs typeface="Times New Roman" panose="02020603050405020304" pitchFamily="18" charset="0"/>
              </a:rPr>
              <a:t> separate “teardrop” basins were constructed for the outlets of 5 different pipes.</a:t>
            </a:r>
            <a:endParaRPr lang="en-US" sz="2000" b="1" dirty="0"/>
          </a:p>
        </p:txBody>
      </p:sp>
    </p:spTree>
    <p:extLst>
      <p:ext uri="{BB962C8B-B14F-4D97-AF65-F5344CB8AC3E}">
        <p14:creationId xmlns:p14="http://schemas.microsoft.com/office/powerpoint/2010/main" val="4813978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6628F-F0E3-6DB7-70CF-ABEBAEF18195}"/>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FFFFCC"/>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 name="Text Box 6">
            <a:extLst>
              <a:ext uri="{FF2B5EF4-FFF2-40B4-BE49-F238E27FC236}">
                <a16:creationId xmlns:a16="http://schemas.microsoft.com/office/drawing/2014/main" id="{C7D41DDF-CB74-4331-18F5-5B86CCB73DAA}"/>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Introduction</a:t>
            </a:r>
          </a:p>
        </p:txBody>
      </p:sp>
      <p:sp>
        <p:nvSpPr>
          <p:cNvPr id="4" name="Text Box 14">
            <a:extLst>
              <a:ext uri="{FF2B5EF4-FFF2-40B4-BE49-F238E27FC236}">
                <a16:creationId xmlns:a16="http://schemas.microsoft.com/office/drawing/2014/main" id="{727A5727-4E23-B76C-B3C9-B72C4270C550}"/>
              </a:ext>
            </a:extLst>
          </p:cNvPr>
          <p:cNvSpPr txBox="1">
            <a:spLocks noChangeArrowheads="1"/>
          </p:cNvSpPr>
          <p:nvPr/>
        </p:nvSpPr>
        <p:spPr bwMode="auto">
          <a:xfrm>
            <a:off x="76200" y="655298"/>
            <a:ext cx="9099992" cy="4185761"/>
          </a:xfrm>
          <a:prstGeom prst="rect">
            <a:avLst/>
          </a:prstGeom>
          <a:noFill/>
          <a:ln w="9525">
            <a:noFill/>
            <a:miter lim="800000"/>
            <a:headEnd/>
            <a:tailEnd/>
          </a:ln>
          <a:effectLst>
            <a:outerShdw dist="17961" dir="2700000" algn="ctr" rotWithShape="0">
              <a:schemeClr val="bg1"/>
            </a:outerShdw>
          </a:effectLst>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r>
              <a:rPr kumimoji="0" lang="en-US"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Underdrain</a:t>
            </a:r>
            <a:endParaRPr kumimoji="0" lang="en-US" sz="2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Carries </a:t>
            </a:r>
            <a:r>
              <a:rPr lang="en-US" sz="2400" b="1" u="sng" dirty="0">
                <a:solidFill>
                  <a:srgbClr val="000000"/>
                </a:solidFill>
                <a:latin typeface="Arial" panose="020B0604020202020204" pitchFamily="34" charset="0"/>
                <a:cs typeface="Arial" panose="020B0604020202020204" pitchFamily="34" charset="0"/>
              </a:rPr>
              <a:t>groundwater</a:t>
            </a:r>
            <a:r>
              <a:rPr lang="en-US" sz="2400" b="1" dirty="0">
                <a:solidFill>
                  <a:srgbClr val="000000"/>
                </a:solidFill>
                <a:latin typeface="Arial" panose="020B0604020202020204" pitchFamily="34" charset="0"/>
                <a:cs typeface="Arial" panose="020B0604020202020204" pitchFamily="34" charset="0"/>
              </a:rPr>
              <a:t> underground</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Outlets on </a:t>
            </a:r>
            <a:r>
              <a:rPr lang="en-US" sz="2400" b="1" u="sng" dirty="0">
                <a:solidFill>
                  <a:srgbClr val="000000"/>
                </a:solidFill>
                <a:latin typeface="Arial" panose="020B0604020202020204" pitchFamily="34" charset="0"/>
                <a:cs typeface="Arial" panose="020B0604020202020204" pitchFamily="34" charset="0"/>
              </a:rPr>
              <a:t>surface</a:t>
            </a:r>
          </a:p>
          <a:p>
            <a:pPr marL="800100" lvl="1" indent="-342900" fontAlgn="base">
              <a:spcBef>
                <a:spcPct val="0"/>
              </a:spcBef>
              <a:spcAft>
                <a:spcPct val="0"/>
              </a:spcAft>
              <a:buFont typeface="Arial" panose="020B0604020202020204" pitchFamily="34" charset="0"/>
              <a:buChar char="•"/>
              <a:defRPr/>
            </a:pPr>
            <a:endParaRPr lang="en-US" sz="2400" b="1" dirty="0">
              <a:solidFill>
                <a:srgbClr val="000000"/>
              </a:solidFill>
              <a:latin typeface="Arial" panose="020B0604020202020204" pitchFamily="34" charset="0"/>
              <a:cs typeface="Arial" panose="020B0604020202020204" pitchFamily="34" charset="0"/>
            </a:endParaRPr>
          </a:p>
          <a:p>
            <a:pPr marL="800100" lvl="1" indent="-342900" fontAlgn="base">
              <a:spcBef>
                <a:spcPct val="0"/>
              </a:spcBef>
              <a:spcAft>
                <a:spcPct val="0"/>
              </a:spcAft>
              <a:buFont typeface="Arial" panose="020B0604020202020204" pitchFamily="34" charset="0"/>
              <a:buChar char="•"/>
              <a:defRPr/>
            </a:pPr>
            <a:endParaRPr lang="en-US" sz="2400" b="1" dirty="0">
              <a:solidFill>
                <a:srgbClr val="000000"/>
              </a:solidFill>
              <a:latin typeface="Arial" panose="020B0604020202020204" pitchFamily="34" charset="0"/>
              <a:cs typeface="Arial" panose="020B0604020202020204" pitchFamily="34" charset="0"/>
            </a:endParaRPr>
          </a:p>
          <a:p>
            <a:pPr lvl="1" fontAlgn="base">
              <a:spcBef>
                <a:spcPct val="0"/>
              </a:spcBef>
              <a:spcAft>
                <a:spcPct val="0"/>
              </a:spcAf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fontAlgn="base">
              <a:spcBef>
                <a:spcPct val="0"/>
              </a:spcBef>
              <a:spcAft>
                <a:spcPct val="0"/>
              </a:spcAft>
              <a:defRPr/>
            </a:pPr>
            <a:r>
              <a:rPr kumimoji="0" lang="en-US"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Storm sewer</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Carries </a:t>
            </a:r>
            <a:r>
              <a:rPr lang="en-US" sz="2400" b="1" u="sng" dirty="0">
                <a:solidFill>
                  <a:srgbClr val="000000"/>
                </a:solidFill>
                <a:latin typeface="Arial" panose="020B0604020202020204" pitchFamily="34" charset="0"/>
                <a:cs typeface="Arial" panose="020B0604020202020204" pitchFamily="34" charset="0"/>
              </a:rPr>
              <a:t>surface water</a:t>
            </a:r>
            <a:r>
              <a:rPr lang="en-US" sz="2400" b="1" dirty="0">
                <a:solidFill>
                  <a:srgbClr val="000000"/>
                </a:solidFill>
                <a:latin typeface="Arial" panose="020B0604020202020204" pitchFamily="34" charset="0"/>
                <a:cs typeface="Arial" panose="020B0604020202020204" pitchFamily="34" charset="0"/>
              </a:rPr>
              <a:t> underground</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Outlets on </a:t>
            </a:r>
            <a:r>
              <a:rPr lang="en-US" sz="2400" b="1" u="sng" dirty="0">
                <a:solidFill>
                  <a:srgbClr val="000000"/>
                </a:solidFill>
                <a:latin typeface="Arial" panose="020B0604020202020204" pitchFamily="34" charset="0"/>
                <a:cs typeface="Arial" panose="020B0604020202020204" pitchFamily="34" charset="0"/>
              </a:rPr>
              <a:t>surface</a:t>
            </a:r>
          </a:p>
          <a:p>
            <a:pPr marL="800100" lvl="1" indent="-342900" fontAlgn="base">
              <a:spcBef>
                <a:spcPct val="0"/>
              </a:spcBef>
              <a:spcAft>
                <a:spcPct val="0"/>
              </a:spcAft>
              <a:buFont typeface="Arial" panose="020B0604020202020204" pitchFamily="34" charset="0"/>
              <a:buChar char="•"/>
              <a:defRPr/>
            </a:pPr>
            <a:endParaRPr lang="en-US" sz="2400" b="1" dirty="0">
              <a:solidFill>
                <a:srgbClr val="000000"/>
              </a:solidFill>
              <a:latin typeface="Arial" panose="020B0604020202020204" pitchFamily="34" charset="0"/>
              <a:cs typeface="Arial" panose="020B0604020202020204" pitchFamily="34" charset="0"/>
            </a:endParaRPr>
          </a:p>
          <a:p>
            <a:pPr lvl="1" fontAlgn="base">
              <a:spcBef>
                <a:spcPct val="0"/>
              </a:spcBef>
              <a:spcAft>
                <a:spcPct val="0"/>
              </a:spcAf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lvl="1" fontAlgn="base">
              <a:spcBef>
                <a:spcPct val="0"/>
              </a:spcBef>
              <a:spcAft>
                <a:spcPct val="0"/>
              </a:spcAf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9848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6628F-F0E3-6DB7-70CF-ABEBAEF18195}"/>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FFFFCC"/>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6" name="Text Box 14">
            <a:extLst>
              <a:ext uri="{FF2B5EF4-FFF2-40B4-BE49-F238E27FC236}">
                <a16:creationId xmlns:a16="http://schemas.microsoft.com/office/drawing/2014/main" id="{BB73DA89-4162-531B-5819-8EFA82ACA367}"/>
              </a:ext>
            </a:extLst>
          </p:cNvPr>
          <p:cNvSpPr txBox="1">
            <a:spLocks noChangeArrowheads="1"/>
          </p:cNvSpPr>
          <p:nvPr/>
        </p:nvSpPr>
        <p:spPr bwMode="auto">
          <a:xfrm>
            <a:off x="121028" y="428355"/>
            <a:ext cx="8940337" cy="6309420"/>
          </a:xfrm>
          <a:prstGeom prst="rect">
            <a:avLst/>
          </a:prstGeom>
          <a:noFill/>
          <a:ln w="9525">
            <a:noFill/>
            <a:miter lim="800000"/>
            <a:headEnd/>
            <a:tailEnd/>
          </a:ln>
          <a:effectLst>
            <a:outerShdw dist="17961" dir="2700000" algn="ctr" rotWithShape="0">
              <a:schemeClr val="bg1"/>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What if groundwater impacts where </a:t>
            </a:r>
            <a:r>
              <a:rPr lang="en-US" sz="2600" b="1" u="sng" dirty="0">
                <a:solidFill>
                  <a:srgbClr val="000000"/>
                </a:solidFill>
                <a:latin typeface="Arial" panose="020B0604020202020204" pitchFamily="34" charset="0"/>
                <a:cs typeface="Arial" panose="020B0604020202020204" pitchFamily="34" charset="0"/>
              </a:rPr>
              <a:t>you want to install storm sewer?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 surface and groundwater be separated?</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400" b="1" noProof="0" dirty="0">
              <a:solidFill>
                <a:srgbClr val="000000"/>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400" b="1" noProof="0" dirty="0">
                <a:solidFill>
                  <a:srgbClr val="000000"/>
                </a:solidFill>
                <a:latin typeface="Arial" panose="020B0604020202020204" pitchFamily="34" charset="0"/>
                <a:cs typeface="Arial" panose="020B0604020202020204" pitchFamily="34" charset="0"/>
              </a:rPr>
              <a:t>Underdrains can be installed in conjunction with Storm Sewers.  </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Install underdrain to address groundwater issues and install storm sewer to convey storm water.</a:t>
            </a:r>
          </a:p>
          <a:p>
            <a:pPr lvl="1" fontAlgn="base">
              <a:spcBef>
                <a:spcPct val="0"/>
              </a:spcBef>
              <a:spcAft>
                <a:spcPct val="0"/>
              </a:spcAft>
              <a:defRPr/>
            </a:pPr>
            <a:endParaRPr lang="en-US" sz="2400" b="1" dirty="0">
              <a:solidFill>
                <a:srgbClr val="000000"/>
              </a:solidFill>
              <a:highlight>
                <a:srgbClr val="FFFF00"/>
              </a:highlight>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Seek as many outlets as possible and ensure outlets are stabilized.</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400" b="1" dirty="0">
              <a:solidFill>
                <a:srgbClr val="000000"/>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400" b="1" dirty="0">
                <a:solidFill>
                  <a:srgbClr val="000000"/>
                </a:solidFill>
                <a:latin typeface="Arial" panose="020B0604020202020204" pitchFamily="34" charset="0"/>
                <a:cs typeface="Arial" panose="020B0604020202020204" pitchFamily="34" charset="0"/>
              </a:rPr>
              <a:t>Perforated storm sewer can collect both surface and groundwater.</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Use and installation based on project goals</a:t>
            </a:r>
          </a:p>
          <a:p>
            <a:pPr marL="1257300" lvl="2"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Infiltration vs. Capture</a:t>
            </a:r>
          </a:p>
        </p:txBody>
      </p:sp>
      <p:sp>
        <p:nvSpPr>
          <p:cNvPr id="7" name="Text Box 6">
            <a:extLst>
              <a:ext uri="{FF2B5EF4-FFF2-40B4-BE49-F238E27FC236}">
                <a16:creationId xmlns:a16="http://schemas.microsoft.com/office/drawing/2014/main" id="{C7D41DDF-CB74-4331-18F5-5B86CCB73DAA}"/>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Storm Sewer</a:t>
            </a:r>
          </a:p>
        </p:txBody>
      </p:sp>
    </p:spTree>
    <p:extLst>
      <p:ext uri="{BB962C8B-B14F-4D97-AF65-F5344CB8AC3E}">
        <p14:creationId xmlns:p14="http://schemas.microsoft.com/office/powerpoint/2010/main" val="80550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6628F-F0E3-6DB7-70CF-ABEBAEF18195}"/>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FFFFCC"/>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6" name="Text Box 14">
            <a:extLst>
              <a:ext uri="{FF2B5EF4-FFF2-40B4-BE49-F238E27FC236}">
                <a16:creationId xmlns:a16="http://schemas.microsoft.com/office/drawing/2014/main" id="{BB73DA89-4162-531B-5819-8EFA82ACA367}"/>
              </a:ext>
            </a:extLst>
          </p:cNvPr>
          <p:cNvSpPr txBox="1">
            <a:spLocks noChangeArrowheads="1"/>
          </p:cNvSpPr>
          <p:nvPr/>
        </p:nvSpPr>
        <p:spPr bwMode="auto">
          <a:xfrm>
            <a:off x="15912" y="580755"/>
            <a:ext cx="9144000" cy="3416320"/>
          </a:xfrm>
          <a:prstGeom prst="rect">
            <a:avLst/>
          </a:prstGeom>
          <a:noFill/>
          <a:ln w="9525">
            <a:noFill/>
            <a:miter lim="800000"/>
            <a:headEnd/>
            <a:tailEnd/>
          </a:ln>
          <a:effectLst>
            <a:outerShdw dist="17961" dir="2700000" algn="ctr" rotWithShape="0">
              <a:schemeClr val="bg1"/>
            </a:outerShdw>
          </a:effectLst>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CONSIDERATIONS for perforated storm sewer</a:t>
            </a:r>
            <a:r>
              <a:rPr lang="en-US" sz="2400" b="1" dirty="0">
                <a:solidFill>
                  <a:srgbClr val="000000"/>
                </a:solidFill>
                <a:latin typeface="Arial" panose="020B0604020202020204" pitchFamily="34" charset="0"/>
                <a:cs typeface="Arial" panose="020B0604020202020204" pitchFamily="34" charset="0"/>
              </a:rPr>
              <a:t>:</a:t>
            </a:r>
          </a:p>
          <a:p>
            <a:pPr marR="0" lvl="0" algn="l" defTabSz="914400" rtl="0" eaLnBrk="1" fontAlgn="base" latinLnBrk="0" hangingPunct="1">
              <a:lnSpc>
                <a:spcPct val="100000"/>
              </a:lnSpc>
              <a:spcBef>
                <a:spcPct val="0"/>
              </a:spcBef>
              <a:spcAft>
                <a:spcPct val="0"/>
              </a:spcAft>
              <a:buClrTx/>
              <a:buSzTx/>
              <a:tabLst/>
              <a:defRPr/>
            </a:pPr>
            <a:endParaRPr lang="en-US" sz="2400" b="1" dirty="0">
              <a:solidFill>
                <a:srgbClr val="000000"/>
              </a:solidFill>
              <a:latin typeface="Arial" panose="020B0604020202020204" pitchFamily="34" charset="0"/>
              <a:cs typeface="Arial" panose="020B0604020202020204" pitchFamily="34" charset="0"/>
            </a:endParaRPr>
          </a:p>
          <a:p>
            <a:pPr marL="800100" lvl="1" indent="-342900" fontAlgn="base">
              <a:spcBef>
                <a:spcPct val="0"/>
              </a:spcBef>
              <a:spcAft>
                <a:spcPct val="0"/>
              </a:spcAft>
              <a:buFont typeface="Arial" panose="020B0604020202020204" pitchFamily="34" charset="0"/>
              <a:buChar char="•"/>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Size appropriately </a:t>
            </a:r>
            <a:r>
              <a:rPr lang="en-US" sz="2400" b="1" dirty="0">
                <a:solidFill>
                  <a:srgbClr val="000000"/>
                </a:solidFill>
                <a:latin typeface="Arial" panose="020B0604020202020204" pitchFamily="34" charset="0"/>
                <a:cs typeface="Arial" panose="020B0604020202020204" pitchFamily="34" charset="0"/>
              </a:rPr>
              <a:t>for the volume of water being carried.</a:t>
            </a:r>
          </a:p>
          <a:p>
            <a:pPr lvl="1" fontAlgn="base">
              <a:spcBef>
                <a:spcPct val="0"/>
              </a:spcBef>
              <a:spcAft>
                <a:spcPct val="0"/>
              </a:spcAft>
              <a:defRPr/>
            </a:pPr>
            <a:endParaRPr lang="en-US" sz="2400" b="1" dirty="0">
              <a:solidFill>
                <a:srgbClr val="000000"/>
              </a:solidFill>
              <a:latin typeface="Arial" panose="020B0604020202020204" pitchFamily="34" charset="0"/>
              <a:cs typeface="Arial" panose="020B0604020202020204" pitchFamily="34" charset="0"/>
            </a:endParaRP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Bed/backfill in clean stone .</a:t>
            </a:r>
          </a:p>
          <a:p>
            <a:pPr lvl="1" fontAlgn="base">
              <a:spcBef>
                <a:spcPct val="0"/>
              </a:spcBef>
              <a:spcAft>
                <a:spcPct val="0"/>
              </a:spcAft>
              <a:defRPr/>
            </a:pPr>
            <a:endParaRPr lang="en-US" sz="2400" b="1" dirty="0">
              <a:solidFill>
                <a:srgbClr val="000000"/>
              </a:solidFill>
              <a:latin typeface="Arial" panose="020B0604020202020204" pitchFamily="34" charset="0"/>
              <a:cs typeface="Arial" panose="020B0604020202020204" pitchFamily="34" charset="0"/>
            </a:endParaRP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Wrap pipe and stone in non-woven geotextile fabric.</a:t>
            </a:r>
          </a:p>
          <a:p>
            <a:pPr lvl="1" fontAlgn="base">
              <a:spcBef>
                <a:spcPct val="0"/>
              </a:spcBef>
              <a:spcAft>
                <a:spcPct val="0"/>
              </a:spcAft>
              <a:defRPr/>
            </a:pPr>
            <a:endParaRPr lang="en-US" sz="2400" b="1" dirty="0">
              <a:solidFill>
                <a:srgbClr val="000000"/>
              </a:solidFill>
              <a:latin typeface="Arial" panose="020B0604020202020204" pitchFamily="34" charset="0"/>
              <a:cs typeface="Arial" panose="020B0604020202020204" pitchFamily="34" charset="0"/>
            </a:endParaRP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Consider perforated inlet boxes for infiltration projects.</a:t>
            </a:r>
          </a:p>
        </p:txBody>
      </p:sp>
      <p:sp>
        <p:nvSpPr>
          <p:cNvPr id="7" name="Text Box 6">
            <a:extLst>
              <a:ext uri="{FF2B5EF4-FFF2-40B4-BE49-F238E27FC236}">
                <a16:creationId xmlns:a16="http://schemas.microsoft.com/office/drawing/2014/main" id="{C7D41DDF-CB74-4331-18F5-5B86CCB73DAA}"/>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Storm Sewer</a:t>
            </a:r>
          </a:p>
        </p:txBody>
      </p:sp>
    </p:spTree>
    <p:extLst>
      <p:ext uri="{BB962C8B-B14F-4D97-AF65-F5344CB8AC3E}">
        <p14:creationId xmlns:p14="http://schemas.microsoft.com/office/powerpoint/2010/main" val="401735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6628F-F0E3-6DB7-70CF-ABEBAEF18195}"/>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FFFFCC"/>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 name="Text Box 6">
            <a:extLst>
              <a:ext uri="{FF2B5EF4-FFF2-40B4-BE49-F238E27FC236}">
                <a16:creationId xmlns:a16="http://schemas.microsoft.com/office/drawing/2014/main" id="{C7D41DDF-CB74-4331-18F5-5B86CCB73DAA}"/>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Storm Sewer</a:t>
            </a:r>
          </a:p>
        </p:txBody>
      </p:sp>
      <p:pic>
        <p:nvPicPr>
          <p:cNvPr id="5" name="Picture 4">
            <a:extLst>
              <a:ext uri="{FF2B5EF4-FFF2-40B4-BE49-F238E27FC236}">
                <a16:creationId xmlns:a16="http://schemas.microsoft.com/office/drawing/2014/main" id="{18CC7EB5-D0CF-41EA-BD79-DFC481CB949F}"/>
              </a:ext>
            </a:extLst>
          </p:cNvPr>
          <p:cNvPicPr>
            <a:picLocks noChangeAspect="1"/>
          </p:cNvPicPr>
          <p:nvPr/>
        </p:nvPicPr>
        <p:blipFill>
          <a:blip r:embed="rId3"/>
          <a:stretch>
            <a:fillRect/>
          </a:stretch>
        </p:blipFill>
        <p:spPr>
          <a:xfrm>
            <a:off x="1376362" y="431269"/>
            <a:ext cx="6105525" cy="6353175"/>
          </a:xfrm>
          <a:prstGeom prst="rect">
            <a:avLst/>
          </a:prstGeom>
        </p:spPr>
      </p:pic>
    </p:spTree>
    <p:extLst>
      <p:ext uri="{BB962C8B-B14F-4D97-AF65-F5344CB8AC3E}">
        <p14:creationId xmlns:p14="http://schemas.microsoft.com/office/powerpoint/2010/main" val="3659607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idx="4294967295"/>
          </p:nvPr>
        </p:nvSpPr>
        <p:spPr>
          <a:xfrm>
            <a:off x="3200400" y="1"/>
            <a:ext cx="5943600" cy="457200"/>
          </a:xfrm>
          <a:prstGeom prst="rect">
            <a:avLst/>
          </a:prstGeom>
        </p:spPr>
        <p:txBody>
          <a:bodyPr/>
          <a:lstStyle/>
          <a:p>
            <a:endParaRPr lang="en-US" dirty="0"/>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defRPr/>
            </a:pPr>
            <a:endParaRPr lang="en-US" dirty="0">
              <a:solidFill>
                <a:srgbClr val="FFFFCC"/>
              </a:solidFill>
              <a:latin typeface="Calibri"/>
            </a:endParaRPr>
          </a:p>
        </p:txBody>
      </p:sp>
      <p:pic>
        <p:nvPicPr>
          <p:cNvPr id="3" name="Picture 2">
            <a:extLst>
              <a:ext uri="{FF2B5EF4-FFF2-40B4-BE49-F238E27FC236}">
                <a16:creationId xmlns:a16="http://schemas.microsoft.com/office/drawing/2014/main" id="{8CBF68FB-8B15-4B4F-9FCD-02FBF40779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BF548EED-B1DB-413B-97F3-1E817C9A7B94}"/>
              </a:ext>
            </a:extLst>
          </p:cNvPr>
          <p:cNvSpPr txBox="1"/>
          <p:nvPr/>
        </p:nvSpPr>
        <p:spPr>
          <a:xfrm>
            <a:off x="1071011" y="399918"/>
            <a:ext cx="7040372" cy="461665"/>
          </a:xfrm>
          <a:prstGeom prst="rect">
            <a:avLst/>
          </a:prstGeom>
          <a:solidFill>
            <a:schemeClr val="bg1">
              <a:alpha val="81961"/>
            </a:schemeClr>
          </a:solidFill>
        </p:spPr>
        <p:txBody>
          <a:bodyPr wrap="square" rtlCol="0">
            <a:spAutoFit/>
          </a:bodyPr>
          <a:lstStyle/>
          <a:p>
            <a:pPr algn="ctr"/>
            <a:r>
              <a:rPr lang="en-US" sz="2400" b="1" dirty="0"/>
              <a:t>Use where ground water issues are affecting the road.</a:t>
            </a:r>
          </a:p>
        </p:txBody>
      </p:sp>
      <p:sp>
        <p:nvSpPr>
          <p:cNvPr id="2" name="Rectangle 1">
            <a:extLst>
              <a:ext uri="{FF2B5EF4-FFF2-40B4-BE49-F238E27FC236}">
                <a16:creationId xmlns:a16="http://schemas.microsoft.com/office/drawing/2014/main" id="{0178E2C0-480F-8625-08C9-A852D8F968DA}"/>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a:solidFill>
                <a:srgbClr val="FFFFFF"/>
              </a:solidFill>
              <a:latin typeface="Calibri" panose="020F0502020204030204" pitchFamily="34" charset="0"/>
            </a:endParaRPr>
          </a:p>
        </p:txBody>
      </p:sp>
      <p:sp>
        <p:nvSpPr>
          <p:cNvPr id="4" name="Text Box 6">
            <a:extLst>
              <a:ext uri="{FF2B5EF4-FFF2-40B4-BE49-F238E27FC236}">
                <a16:creationId xmlns:a16="http://schemas.microsoft.com/office/drawing/2014/main" id="{19C94A0C-C364-7E89-F10E-E0F022EE8C7E}"/>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err="1">
                <a:solidFill>
                  <a:srgbClr val="003300"/>
                </a:solidFill>
                <a:latin typeface="Calibri" panose="020F0502020204030204" pitchFamily="34" charset="0"/>
              </a:rPr>
              <a:t>Underdrains</a:t>
            </a:r>
            <a:endParaRPr lang="en-US" sz="2200">
              <a:solidFill>
                <a:srgbClr val="003300"/>
              </a:solidFill>
              <a:latin typeface="Calibri" panose="020F0502020204030204" pitchFamily="34" charset="0"/>
            </a:endParaRPr>
          </a:p>
        </p:txBody>
      </p:sp>
    </p:spTree>
    <p:extLst>
      <p:ext uri="{BB962C8B-B14F-4D97-AF65-F5344CB8AC3E}">
        <p14:creationId xmlns:p14="http://schemas.microsoft.com/office/powerpoint/2010/main" val="46339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388" name="Text Box 6"/>
          <p:cNvSpPr txBox="1">
            <a:spLocks noChangeArrowheads="1"/>
          </p:cNvSpPr>
          <p:nvPr/>
        </p:nvSpPr>
        <p:spPr bwMode="auto">
          <a:xfrm>
            <a:off x="1127760" y="1754326"/>
            <a:ext cx="7802880" cy="4641014"/>
          </a:xfrm>
          <a:prstGeom prst="rect">
            <a:avLst/>
          </a:prstGeom>
          <a:noFill/>
          <a:ln w="9525">
            <a:noFill/>
            <a:miter lim="800000"/>
            <a:headEnd/>
            <a:tailEnd/>
          </a:ln>
        </p:spPr>
        <p:txBody>
          <a:bodyPr wrap="square">
            <a:spAutoFit/>
          </a:bodyPr>
          <a:lstStyle/>
          <a:p>
            <a:pPr marL="0" marR="0" lvl="0" indent="-342900" algn="ctr" defTabSz="914400" rtl="0" eaLnBrk="1" fontAlgn="base" latinLnBrk="0" hangingPunct="1">
              <a:lnSpc>
                <a:spcPts val="5500"/>
              </a:lnSpc>
              <a:spcBef>
                <a:spcPts val="600"/>
              </a:spcBef>
              <a:spcAft>
                <a:spcPct val="0"/>
              </a:spcAft>
              <a:buClrTx/>
              <a:buSzTx/>
              <a:buFontTx/>
              <a:buChar char="-"/>
              <a:tabLst/>
              <a:defRPr/>
            </a:pPr>
            <a:r>
              <a:rPr kumimoji="0" lang="en-US" sz="3200" b="1" i="0" u="none" strike="noStrike" kern="1200" cap="none" spc="0" normalizeH="0" baseline="0" noProof="0" dirty="0">
                <a:ln>
                  <a:noFill/>
                </a:ln>
                <a:solidFill>
                  <a:srgbClr val="000000"/>
                </a:solidFill>
                <a:effectLst/>
                <a:uLnTx/>
                <a:uFillTx/>
                <a:latin typeface="Calibri (body)"/>
                <a:ea typeface="+mn-ea"/>
                <a:cs typeface="+mn-cs"/>
              </a:rPr>
              <a:t>LVR Overview</a:t>
            </a:r>
          </a:p>
          <a:p>
            <a:pPr marL="457200" marR="0" lvl="0" indent="-457200" algn="l" defTabSz="914400" rtl="0" eaLnBrk="1" fontAlgn="base" latinLnBrk="0" hangingPunct="1">
              <a:lnSpc>
                <a:spcPts val="5500"/>
              </a:lnSpc>
              <a:spcBef>
                <a:spcPts val="600"/>
              </a:spcBef>
              <a:spcAft>
                <a:spcPct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FFFFFF"/>
                </a:solidFill>
                <a:effectLst/>
                <a:uLnTx/>
                <a:uFillTx/>
                <a:latin typeface="Calibri (body)"/>
                <a:ea typeface="+mn-ea"/>
                <a:cs typeface="+mn-cs"/>
              </a:rPr>
              <a:t>Underdrains</a:t>
            </a:r>
          </a:p>
          <a:p>
            <a:pPr marL="457200" marR="0" lvl="0" indent="-457200" algn="l" defTabSz="914400" rtl="0" eaLnBrk="1" fontAlgn="base" latinLnBrk="0" hangingPunct="1">
              <a:lnSpc>
                <a:spcPts val="5500"/>
              </a:lnSpc>
              <a:spcBef>
                <a:spcPts val="600"/>
              </a:spcBef>
              <a:spcAft>
                <a:spcPct val="0"/>
              </a:spcAft>
              <a:buClrTx/>
              <a:buSzTx/>
              <a:buFont typeface="Arial" panose="020B0604020202020204" pitchFamily="34" charset="0"/>
              <a:buChar char="•"/>
              <a:tabLst/>
              <a:defRPr/>
            </a:pPr>
            <a:r>
              <a:rPr lang="en-US" sz="4400" b="1" dirty="0">
                <a:solidFill>
                  <a:srgbClr val="FFFFFF"/>
                </a:solidFill>
                <a:latin typeface="Calibri (body)"/>
              </a:rPr>
              <a:t>Storm Sewer</a:t>
            </a:r>
          </a:p>
          <a:p>
            <a:pPr marL="457200" marR="0" lvl="0" indent="-457200" algn="l" defTabSz="914400" rtl="0" eaLnBrk="1" fontAlgn="base" latinLnBrk="0" hangingPunct="1">
              <a:lnSpc>
                <a:spcPts val="5500"/>
              </a:lnSpc>
              <a:spcBef>
                <a:spcPts val="600"/>
              </a:spcBef>
              <a:spcAft>
                <a:spcPct val="0"/>
              </a:spcAft>
              <a:buClrTx/>
              <a:buSzTx/>
              <a:buFont typeface="Arial" panose="020B0604020202020204" pitchFamily="34" charset="0"/>
              <a:buChar char="•"/>
              <a:tabLst/>
              <a:defRPr/>
            </a:pPr>
            <a:r>
              <a:rPr lang="en-US" sz="4400" b="1" dirty="0">
                <a:solidFill>
                  <a:srgbClr val="FFFF00"/>
                </a:solidFill>
                <a:latin typeface="Calibri (body)"/>
              </a:rPr>
              <a:t>Infiltration – Structural BMPs</a:t>
            </a:r>
          </a:p>
          <a:p>
            <a:pPr marL="0" marR="0" lvl="0" indent="0" algn="ctr" defTabSz="914400" rtl="0" eaLnBrk="1" fontAlgn="base" latinLnBrk="0" hangingPunct="1">
              <a:lnSpc>
                <a:spcPts val="5500"/>
              </a:lnSpc>
              <a:spcBef>
                <a:spcPts val="6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Calibri (body)"/>
              <a:ea typeface="+mn-ea"/>
              <a:cs typeface="+mn-cs"/>
            </a:endParaRPr>
          </a:p>
          <a:p>
            <a:pPr marL="0" marR="0" lvl="0" indent="-342900" algn="ctr" defTabSz="914400" rtl="0" eaLnBrk="1" fontAlgn="base" latinLnBrk="0" hangingPunct="1">
              <a:lnSpc>
                <a:spcPts val="5500"/>
              </a:lnSpc>
              <a:spcBef>
                <a:spcPts val="6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Calibri (body)"/>
              <a:ea typeface="+mn-ea"/>
              <a:cs typeface="+mn-cs"/>
            </a:endParaRPr>
          </a:p>
        </p:txBody>
      </p:sp>
      <p:sp>
        <p:nvSpPr>
          <p:cNvPr id="3" name="TextBox 2">
            <a:extLst>
              <a:ext uri="{FF2B5EF4-FFF2-40B4-BE49-F238E27FC236}">
                <a16:creationId xmlns:a16="http://schemas.microsoft.com/office/drawing/2014/main" id="{3E971482-06B6-5FAC-94F4-3A4A3C83790B}"/>
              </a:ext>
            </a:extLst>
          </p:cNvPr>
          <p:cNvSpPr txBox="1"/>
          <p:nvPr/>
        </p:nvSpPr>
        <p:spPr>
          <a:xfrm>
            <a:off x="0" y="0"/>
            <a:ext cx="9144000" cy="1754326"/>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63500">
                    <a:srgbClr val="FFFFFF">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Underdrain, Storm Sewer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63500">
                    <a:srgbClr val="FFFFFF">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&amp; Infiltration</a:t>
            </a:r>
          </a:p>
        </p:txBody>
      </p:sp>
    </p:spTree>
    <p:extLst>
      <p:ext uri="{BB962C8B-B14F-4D97-AF65-F5344CB8AC3E}">
        <p14:creationId xmlns:p14="http://schemas.microsoft.com/office/powerpoint/2010/main" val="2231167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6628F-F0E3-6DB7-70CF-ABEBAEF18195}"/>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FFFFCC"/>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6" name="Text Box 14">
            <a:extLst>
              <a:ext uri="{FF2B5EF4-FFF2-40B4-BE49-F238E27FC236}">
                <a16:creationId xmlns:a16="http://schemas.microsoft.com/office/drawing/2014/main" id="{BB73DA89-4162-531B-5819-8EFA82ACA367}"/>
              </a:ext>
            </a:extLst>
          </p:cNvPr>
          <p:cNvSpPr txBox="1">
            <a:spLocks noChangeArrowheads="1"/>
          </p:cNvSpPr>
          <p:nvPr/>
        </p:nvSpPr>
        <p:spPr bwMode="auto">
          <a:xfrm>
            <a:off x="114300" y="285480"/>
            <a:ext cx="8940337" cy="2585323"/>
          </a:xfrm>
          <a:prstGeom prst="rect">
            <a:avLst/>
          </a:prstGeom>
          <a:noFill/>
          <a:ln w="9525">
            <a:noFill/>
            <a:miter lim="800000"/>
            <a:headEnd/>
            <a:tailEnd/>
          </a:ln>
          <a:effectLst>
            <a:outerShdw dist="17961" dir="2700000" algn="ctr" rotWithShape="0">
              <a:schemeClr val="bg1"/>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Infiltration - </a:t>
            </a:r>
            <a:r>
              <a:rPr lang="en-US" sz="2400" b="1" dirty="0">
                <a:solidFill>
                  <a:srgbClr val="000000"/>
                </a:solidFill>
                <a:latin typeface="Arial" panose="020B0604020202020204" pitchFamily="34" charset="0"/>
                <a:cs typeface="Arial" panose="020B0604020202020204" pitchFamily="34" charset="0"/>
              </a:rPr>
              <a:t>Water moving downward into the space between soil particles.</a:t>
            </a:r>
          </a:p>
          <a:p>
            <a:pPr marL="800100" lvl="1" indent="-342900" fontAlgn="base">
              <a:spcBef>
                <a:spcPct val="0"/>
              </a:spcBef>
              <a:spcAft>
                <a:spcPct val="0"/>
              </a:spcAft>
              <a:buFont typeface="Arial" panose="020B0604020202020204" pitchFamily="34" charset="0"/>
              <a:buChar char="•"/>
              <a:defRPr/>
            </a:pPr>
            <a:endParaRPr lang="en-US" sz="1400" b="1" dirty="0">
              <a:solidFill>
                <a:srgbClr val="000000"/>
              </a:solidFill>
              <a:latin typeface="Arial" panose="020B0604020202020204" pitchFamily="34" charset="0"/>
              <a:cs typeface="Arial" panose="020B0604020202020204" pitchFamily="34" charset="0"/>
            </a:endParaRP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Structural infiltration BMPs can be used when storm water is collected and conveyed to a single location.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 Box 6">
            <a:extLst>
              <a:ext uri="{FF2B5EF4-FFF2-40B4-BE49-F238E27FC236}">
                <a16:creationId xmlns:a16="http://schemas.microsoft.com/office/drawing/2014/main" id="{C7D41DDF-CB74-4331-18F5-5B86CCB73DAA}"/>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Infiltration</a:t>
            </a:r>
          </a:p>
        </p:txBody>
      </p:sp>
      <p:pic>
        <p:nvPicPr>
          <p:cNvPr id="4" name="Picture 3">
            <a:extLst>
              <a:ext uri="{FF2B5EF4-FFF2-40B4-BE49-F238E27FC236}">
                <a16:creationId xmlns:a16="http://schemas.microsoft.com/office/drawing/2014/main" id="{41AB15C7-FA86-4146-B291-0D5A0D9796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07"/>
          <a:stretch/>
        </p:blipFill>
        <p:spPr>
          <a:xfrm>
            <a:off x="1303240" y="2113063"/>
            <a:ext cx="7109240" cy="4744555"/>
          </a:xfrm>
          <a:prstGeom prst="rect">
            <a:avLst/>
          </a:prstGeom>
        </p:spPr>
      </p:pic>
    </p:spTree>
    <p:extLst>
      <p:ext uri="{BB962C8B-B14F-4D97-AF65-F5344CB8AC3E}">
        <p14:creationId xmlns:p14="http://schemas.microsoft.com/office/powerpoint/2010/main" val="26821886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6628F-F0E3-6DB7-70CF-ABEBAEF18195}"/>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FFFFCC"/>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CF9407FA-8FF0-4F46-91CD-E719A31D965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442351" y="2602874"/>
            <a:ext cx="5701649" cy="4283056"/>
          </a:xfrm>
          <a:prstGeom prst="rect">
            <a:avLst/>
          </a:prstGeom>
        </p:spPr>
      </p:pic>
      <p:sp>
        <p:nvSpPr>
          <p:cNvPr id="6" name="Text Box 14">
            <a:extLst>
              <a:ext uri="{FF2B5EF4-FFF2-40B4-BE49-F238E27FC236}">
                <a16:creationId xmlns:a16="http://schemas.microsoft.com/office/drawing/2014/main" id="{BB73DA89-4162-531B-5819-8EFA82ACA367}"/>
              </a:ext>
            </a:extLst>
          </p:cNvPr>
          <p:cNvSpPr txBox="1">
            <a:spLocks noChangeArrowheads="1"/>
          </p:cNvSpPr>
          <p:nvPr/>
        </p:nvSpPr>
        <p:spPr bwMode="auto">
          <a:xfrm>
            <a:off x="114300" y="285480"/>
            <a:ext cx="8940337" cy="5724644"/>
          </a:xfrm>
          <a:prstGeom prst="rect">
            <a:avLst/>
          </a:prstGeom>
          <a:noFill/>
          <a:ln w="9525">
            <a:noFill/>
            <a:miter lim="800000"/>
            <a:headEnd/>
            <a:tailEnd/>
          </a:ln>
          <a:effectLst>
            <a:outerShdw dist="17961" dir="2700000" algn="ctr" rotWithShape="0">
              <a:schemeClr val="bg1"/>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Site Evaluation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Soil Type(s) – soil mapping, wetlands, drainage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Slopes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Hydrology, Drainage Patterns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Buildings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Aerial Photographs</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Area evaluation</a:t>
            </a:r>
          </a:p>
          <a:p>
            <a:pPr marL="115888" marR="0" lvl="1"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5888" marR="0" lvl="1"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 the site suitable</a:t>
            </a:r>
          </a:p>
          <a:p>
            <a:pPr marL="115888" marR="0" lvl="1"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infiltration???</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 Box 6">
            <a:extLst>
              <a:ext uri="{FF2B5EF4-FFF2-40B4-BE49-F238E27FC236}">
                <a16:creationId xmlns:a16="http://schemas.microsoft.com/office/drawing/2014/main" id="{C7D41DDF-CB74-4331-18F5-5B86CCB73DAA}"/>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Infiltration</a:t>
            </a:r>
          </a:p>
        </p:txBody>
      </p:sp>
    </p:spTree>
    <p:extLst>
      <p:ext uri="{BB962C8B-B14F-4D97-AF65-F5344CB8AC3E}">
        <p14:creationId xmlns:p14="http://schemas.microsoft.com/office/powerpoint/2010/main" val="32895256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6628F-F0E3-6DB7-70CF-ABEBAEF18195}"/>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FFFFCC"/>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 name="Text Box 6">
            <a:extLst>
              <a:ext uri="{FF2B5EF4-FFF2-40B4-BE49-F238E27FC236}">
                <a16:creationId xmlns:a16="http://schemas.microsoft.com/office/drawing/2014/main" id="{C7D41DDF-CB74-4331-18F5-5B86CCB73DAA}"/>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Infiltration</a:t>
            </a:r>
          </a:p>
        </p:txBody>
      </p:sp>
      <p:sp>
        <p:nvSpPr>
          <p:cNvPr id="4" name="Text Box 14">
            <a:extLst>
              <a:ext uri="{FF2B5EF4-FFF2-40B4-BE49-F238E27FC236}">
                <a16:creationId xmlns:a16="http://schemas.microsoft.com/office/drawing/2014/main" id="{727A5727-4E23-B76C-B3C9-B72C4270C550}"/>
              </a:ext>
            </a:extLst>
          </p:cNvPr>
          <p:cNvSpPr txBox="1">
            <a:spLocks noChangeArrowheads="1"/>
          </p:cNvSpPr>
          <p:nvPr/>
        </p:nvSpPr>
        <p:spPr bwMode="auto">
          <a:xfrm>
            <a:off x="18146" y="459650"/>
            <a:ext cx="9099992" cy="5970865"/>
          </a:xfrm>
          <a:prstGeom prst="rect">
            <a:avLst/>
          </a:prstGeom>
          <a:noFill/>
          <a:ln w="9525">
            <a:noFill/>
            <a:miter lim="800000"/>
            <a:headEnd/>
            <a:tailEnd/>
          </a:ln>
          <a:effectLst>
            <a:outerShdw dist="17961" dir="2700000" algn="ctr" rotWithShape="0">
              <a:schemeClr val="bg1"/>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Infiltration Design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Size based upon infiltration rate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Structure design should include the following: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Level Bottom</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Uncompacted Bottom / Amended Soils</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Limit Water Depth </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Drawdown time </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Positive Overflow </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Flow path: </a:t>
            </a:r>
          </a:p>
          <a:p>
            <a:pPr marL="1257300" lvl="2" indent="-342900" fontAlgn="base">
              <a:spcBef>
                <a:spcPct val="0"/>
              </a:spcBef>
              <a:spcAft>
                <a:spcPct val="0"/>
              </a:spcAft>
              <a:buFont typeface="Arial" panose="020B0604020202020204" pitchFamily="34" charset="0"/>
              <a:buChar cha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Will flow re-concentrate? </a:t>
            </a:r>
          </a:p>
          <a:p>
            <a:pPr marL="1257300" lvl="2" indent="-342900" fontAlgn="base">
              <a:spcBef>
                <a:spcPct val="0"/>
              </a:spcBef>
              <a:spcAft>
                <a:spcPct val="0"/>
              </a:spcAft>
              <a:buFont typeface="Arial" panose="020B0604020202020204" pitchFamily="34" charset="0"/>
              <a:buChar char="•"/>
            </a:pPr>
            <a:r>
              <a:rPr lang="en-US" sz="2400" b="1" dirty="0">
                <a:solidFill>
                  <a:srgbClr val="000000"/>
                </a:solidFill>
                <a:latin typeface="Arial" panose="020B0604020202020204" pitchFamily="34" charset="0"/>
                <a:cs typeface="Arial" panose="020B0604020202020204" pitchFamily="34" charset="0"/>
              </a:rPr>
              <a:t>Is permission required for discharge?</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130809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Picture 3" descr="A picture containing grass, outdoor, sky, tree&#10;&#10;Description automatically generated">
            <a:extLst>
              <a:ext uri="{FF2B5EF4-FFF2-40B4-BE49-F238E27FC236}">
                <a16:creationId xmlns:a16="http://schemas.microsoft.com/office/drawing/2014/main" id="{F7BB869F-9232-4C8C-9395-F763731CC9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defRPr/>
            </a:pPr>
            <a:endParaRPr lang="en-US" dirty="0">
              <a:solidFill>
                <a:srgbClr val="FFFFCC"/>
              </a:solidFill>
              <a:latin typeface="Calibri"/>
            </a:endParaRPr>
          </a:p>
        </p:txBody>
      </p:sp>
      <p:sp>
        <p:nvSpPr>
          <p:cNvPr id="5" name="TextBox 4">
            <a:extLst>
              <a:ext uri="{FF2B5EF4-FFF2-40B4-BE49-F238E27FC236}">
                <a16:creationId xmlns:a16="http://schemas.microsoft.com/office/drawing/2014/main" id="{A2CF6E1B-70A3-4528-A565-04E217D3B7A6}"/>
              </a:ext>
            </a:extLst>
          </p:cNvPr>
          <p:cNvSpPr txBox="1"/>
          <p:nvPr/>
        </p:nvSpPr>
        <p:spPr>
          <a:xfrm>
            <a:off x="3181497" y="436456"/>
            <a:ext cx="2819400" cy="461665"/>
          </a:xfrm>
          <a:prstGeom prst="rect">
            <a:avLst/>
          </a:prstGeom>
          <a:solidFill>
            <a:schemeClr val="bg1">
              <a:alpha val="81961"/>
            </a:schemeClr>
          </a:solidFill>
        </p:spPr>
        <p:txBody>
          <a:bodyPr wrap="square" rtlCol="0">
            <a:spAutoFit/>
          </a:bodyPr>
          <a:lstStyle/>
          <a:p>
            <a:pPr algn="ctr"/>
            <a:r>
              <a:rPr lang="en-US" sz="2400" b="1" dirty="0"/>
              <a:t>Infiltration Basins</a:t>
            </a:r>
          </a:p>
        </p:txBody>
      </p:sp>
      <p:sp>
        <p:nvSpPr>
          <p:cNvPr id="2" name="Rectangle 1">
            <a:extLst>
              <a:ext uri="{FF2B5EF4-FFF2-40B4-BE49-F238E27FC236}">
                <a16:creationId xmlns:a16="http://schemas.microsoft.com/office/drawing/2014/main" id="{516765BF-F44C-57C6-3454-1BA393D32730}"/>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3" name="Text Box 6">
            <a:extLst>
              <a:ext uri="{FF2B5EF4-FFF2-40B4-BE49-F238E27FC236}">
                <a16:creationId xmlns:a16="http://schemas.microsoft.com/office/drawing/2014/main" id="{F7EA3D8D-B352-5CCD-27E4-B9C548CB8FEE}"/>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Infiltration</a:t>
            </a:r>
          </a:p>
        </p:txBody>
      </p:sp>
    </p:spTree>
    <p:extLst>
      <p:ext uri="{BB962C8B-B14F-4D97-AF65-F5344CB8AC3E}">
        <p14:creationId xmlns:p14="http://schemas.microsoft.com/office/powerpoint/2010/main" val="8001662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Picture 4" descr="A road with grass and trees&#10;&#10;Description automatically generated">
            <a:extLst>
              <a:ext uri="{FF2B5EF4-FFF2-40B4-BE49-F238E27FC236}">
                <a16:creationId xmlns:a16="http://schemas.microsoft.com/office/drawing/2014/main" id="{CA9A0FFC-040C-9C83-ACA9-BBF56F2D37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4" name="Text Box 6">
            <a:extLst>
              <a:ext uri="{FF2B5EF4-FFF2-40B4-BE49-F238E27FC236}">
                <a16:creationId xmlns:a16="http://schemas.microsoft.com/office/drawing/2014/main" id="{F415BBB2-12E4-C903-3A5C-8F00B5ED9141}"/>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Infiltration</a:t>
            </a:r>
          </a:p>
        </p:txBody>
      </p:sp>
      <p:sp>
        <p:nvSpPr>
          <p:cNvPr id="7" name="TextBox 6">
            <a:extLst>
              <a:ext uri="{FF2B5EF4-FFF2-40B4-BE49-F238E27FC236}">
                <a16:creationId xmlns:a16="http://schemas.microsoft.com/office/drawing/2014/main" id="{30102BB7-22AB-84B8-224F-2378E3D16CBB}"/>
              </a:ext>
            </a:extLst>
          </p:cNvPr>
          <p:cNvSpPr txBox="1"/>
          <p:nvPr/>
        </p:nvSpPr>
        <p:spPr>
          <a:xfrm>
            <a:off x="3610048" y="403480"/>
            <a:ext cx="1923903" cy="461665"/>
          </a:xfrm>
          <a:prstGeom prst="rect">
            <a:avLst/>
          </a:prstGeom>
          <a:solidFill>
            <a:schemeClr val="bg1">
              <a:alpha val="81961"/>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Rain Garden</a:t>
            </a:r>
          </a:p>
        </p:txBody>
      </p:sp>
    </p:spTree>
    <p:extLst>
      <p:ext uri="{BB962C8B-B14F-4D97-AF65-F5344CB8AC3E}">
        <p14:creationId xmlns:p14="http://schemas.microsoft.com/office/powerpoint/2010/main" val="13896829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Picture 4" descr="A grassy area with trees and bushes&#10;&#10;Description automatically generated">
            <a:extLst>
              <a:ext uri="{FF2B5EF4-FFF2-40B4-BE49-F238E27FC236}">
                <a16:creationId xmlns:a16="http://schemas.microsoft.com/office/drawing/2014/main" id="{797A40D5-7299-165F-BFD3-77D37ADBC2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4" name="Text Box 6">
            <a:extLst>
              <a:ext uri="{FF2B5EF4-FFF2-40B4-BE49-F238E27FC236}">
                <a16:creationId xmlns:a16="http://schemas.microsoft.com/office/drawing/2014/main" id="{F415BBB2-12E4-C903-3A5C-8F00B5ED9141}"/>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Infiltration</a:t>
            </a:r>
          </a:p>
        </p:txBody>
      </p:sp>
      <p:sp>
        <p:nvSpPr>
          <p:cNvPr id="7" name="TextBox 6">
            <a:extLst>
              <a:ext uri="{FF2B5EF4-FFF2-40B4-BE49-F238E27FC236}">
                <a16:creationId xmlns:a16="http://schemas.microsoft.com/office/drawing/2014/main" id="{30102BB7-22AB-84B8-224F-2378E3D16CBB}"/>
              </a:ext>
            </a:extLst>
          </p:cNvPr>
          <p:cNvSpPr txBox="1"/>
          <p:nvPr/>
        </p:nvSpPr>
        <p:spPr>
          <a:xfrm>
            <a:off x="3610048" y="403480"/>
            <a:ext cx="1923903" cy="461665"/>
          </a:xfrm>
          <a:prstGeom prst="rect">
            <a:avLst/>
          </a:prstGeom>
          <a:solidFill>
            <a:schemeClr val="bg1">
              <a:alpha val="81961"/>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Rain Garden</a:t>
            </a:r>
          </a:p>
        </p:txBody>
      </p:sp>
    </p:spTree>
    <p:extLst>
      <p:ext uri="{BB962C8B-B14F-4D97-AF65-F5344CB8AC3E}">
        <p14:creationId xmlns:p14="http://schemas.microsoft.com/office/powerpoint/2010/main" val="1925353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6628F-F0E3-6DB7-70CF-ABEBAEF18195}"/>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defRPr/>
            </a:pPr>
            <a:endParaRPr lang="en-US" dirty="0">
              <a:solidFill>
                <a:srgbClr val="FFFFCC"/>
              </a:solidFill>
              <a:latin typeface="Calibri"/>
            </a:endParaRPr>
          </a:p>
        </p:txBody>
      </p:sp>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4" name="Text Box 6">
            <a:extLst>
              <a:ext uri="{FF2B5EF4-FFF2-40B4-BE49-F238E27FC236}">
                <a16:creationId xmlns:a16="http://schemas.microsoft.com/office/drawing/2014/main" id="{F415BBB2-12E4-C903-3A5C-8F00B5ED9141}"/>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dirty="0">
                <a:solidFill>
                  <a:srgbClr val="003300"/>
                </a:solidFill>
                <a:latin typeface="Calibri" panose="020F0502020204030204" pitchFamily="34" charset="0"/>
              </a:rPr>
              <a:t>Infiltration</a:t>
            </a:r>
          </a:p>
        </p:txBody>
      </p:sp>
      <p:pic>
        <p:nvPicPr>
          <p:cNvPr id="6" name="Picture 5" descr="A road with trees and a road&#10;&#10;Description automatically generated">
            <a:extLst>
              <a:ext uri="{FF2B5EF4-FFF2-40B4-BE49-F238E27FC236}">
                <a16:creationId xmlns:a16="http://schemas.microsoft.com/office/drawing/2014/main" id="{25F070C0-4C26-7265-A930-6C5385F4E8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779" y="898121"/>
            <a:ext cx="9168779" cy="5447918"/>
          </a:xfrm>
          <a:prstGeom prst="rect">
            <a:avLst/>
          </a:prstGeom>
        </p:spPr>
      </p:pic>
      <p:sp>
        <p:nvSpPr>
          <p:cNvPr id="7" name="TextBox 6">
            <a:extLst>
              <a:ext uri="{FF2B5EF4-FFF2-40B4-BE49-F238E27FC236}">
                <a16:creationId xmlns:a16="http://schemas.microsoft.com/office/drawing/2014/main" id="{4EFA1EC2-6355-4060-381D-95845E697D14}"/>
              </a:ext>
            </a:extLst>
          </p:cNvPr>
          <p:cNvSpPr txBox="1"/>
          <p:nvPr/>
        </p:nvSpPr>
        <p:spPr>
          <a:xfrm>
            <a:off x="3181497" y="436456"/>
            <a:ext cx="2819400" cy="461665"/>
          </a:xfrm>
          <a:prstGeom prst="rect">
            <a:avLst/>
          </a:prstGeom>
          <a:solidFill>
            <a:schemeClr val="bg1">
              <a:alpha val="81961"/>
            </a:schemeClr>
          </a:solidFill>
        </p:spPr>
        <p:txBody>
          <a:bodyPr wrap="square" rtlCol="0">
            <a:spAutoFit/>
          </a:bodyPr>
          <a:lstStyle/>
          <a:p>
            <a:pPr algn="ctr"/>
            <a:r>
              <a:rPr lang="en-US" sz="2400" b="1" dirty="0"/>
              <a:t>Rain Garden Basins</a:t>
            </a:r>
          </a:p>
        </p:txBody>
      </p:sp>
    </p:spTree>
    <p:extLst>
      <p:ext uri="{BB962C8B-B14F-4D97-AF65-F5344CB8AC3E}">
        <p14:creationId xmlns:p14="http://schemas.microsoft.com/office/powerpoint/2010/main" val="2406007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01323C0-353A-0112-F1B3-85DCDB830214}"/>
              </a:ext>
            </a:extLst>
          </p:cNvPr>
          <p:cNvPicPr>
            <a:picLocks noChangeAspect="1"/>
          </p:cNvPicPr>
          <p:nvPr/>
        </p:nvPicPr>
        <p:blipFill>
          <a:blip r:embed="rId3"/>
          <a:stretch>
            <a:fillRect/>
          </a:stretch>
        </p:blipFill>
        <p:spPr>
          <a:xfrm>
            <a:off x="1" y="-1392"/>
            <a:ext cx="9142144" cy="6859392"/>
          </a:xfrm>
          <a:prstGeom prst="rect">
            <a:avLst/>
          </a:prstGeom>
        </p:spPr>
      </p:pic>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4" name="Text Box 6">
            <a:extLst>
              <a:ext uri="{FF2B5EF4-FFF2-40B4-BE49-F238E27FC236}">
                <a16:creationId xmlns:a16="http://schemas.microsoft.com/office/drawing/2014/main" id="{F415BBB2-12E4-C903-3A5C-8F00B5ED9141}"/>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Infiltration</a:t>
            </a:r>
          </a:p>
        </p:txBody>
      </p:sp>
      <p:sp>
        <p:nvSpPr>
          <p:cNvPr id="7" name="TextBox 6">
            <a:extLst>
              <a:ext uri="{FF2B5EF4-FFF2-40B4-BE49-F238E27FC236}">
                <a16:creationId xmlns:a16="http://schemas.microsoft.com/office/drawing/2014/main" id="{30102BB7-22AB-84B8-224F-2378E3D16CBB}"/>
              </a:ext>
            </a:extLst>
          </p:cNvPr>
          <p:cNvSpPr txBox="1"/>
          <p:nvPr/>
        </p:nvSpPr>
        <p:spPr>
          <a:xfrm>
            <a:off x="3162300" y="375643"/>
            <a:ext cx="2819400" cy="461665"/>
          </a:xfrm>
          <a:prstGeom prst="rect">
            <a:avLst/>
          </a:prstGeom>
          <a:solidFill>
            <a:schemeClr val="bg1">
              <a:alpha val="81961"/>
            </a:schemeClr>
          </a:solidFill>
        </p:spPr>
        <p:txBody>
          <a:bodyPr wrap="square" rtlCol="0">
            <a:spAutoFit/>
          </a:bodyPr>
          <a:lstStyle/>
          <a:p>
            <a:pPr algn="ctr"/>
            <a:r>
              <a:rPr lang="en-US" sz="2400" b="1" dirty="0"/>
              <a:t>Bioretention Swales</a:t>
            </a:r>
          </a:p>
        </p:txBody>
      </p:sp>
    </p:spTree>
    <p:extLst>
      <p:ext uri="{BB962C8B-B14F-4D97-AF65-F5344CB8AC3E}">
        <p14:creationId xmlns:p14="http://schemas.microsoft.com/office/powerpoint/2010/main" val="17238230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4" name="Text Box 6">
            <a:extLst>
              <a:ext uri="{FF2B5EF4-FFF2-40B4-BE49-F238E27FC236}">
                <a16:creationId xmlns:a16="http://schemas.microsoft.com/office/drawing/2014/main" id="{F415BBB2-12E4-C903-3A5C-8F00B5ED9141}"/>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Infiltration</a:t>
            </a:r>
          </a:p>
        </p:txBody>
      </p:sp>
      <p:sp>
        <p:nvSpPr>
          <p:cNvPr id="6" name="object 10">
            <a:extLst>
              <a:ext uri="{FF2B5EF4-FFF2-40B4-BE49-F238E27FC236}">
                <a16:creationId xmlns:a16="http://schemas.microsoft.com/office/drawing/2014/main" id="{CA6FC78E-C397-8B5A-3F1F-FB5E3A053EA7}"/>
              </a:ext>
            </a:extLst>
          </p:cNvPr>
          <p:cNvSpPr/>
          <p:nvPr/>
        </p:nvSpPr>
        <p:spPr>
          <a:xfrm>
            <a:off x="24409" y="1797552"/>
            <a:ext cx="9057194" cy="418525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 name="TextBox 6">
            <a:extLst>
              <a:ext uri="{FF2B5EF4-FFF2-40B4-BE49-F238E27FC236}">
                <a16:creationId xmlns:a16="http://schemas.microsoft.com/office/drawing/2014/main" id="{30102BB7-22AB-84B8-224F-2378E3D16CBB}"/>
              </a:ext>
            </a:extLst>
          </p:cNvPr>
          <p:cNvSpPr txBox="1"/>
          <p:nvPr/>
        </p:nvSpPr>
        <p:spPr>
          <a:xfrm>
            <a:off x="3181497" y="436456"/>
            <a:ext cx="2819400" cy="461665"/>
          </a:xfrm>
          <a:prstGeom prst="rect">
            <a:avLst/>
          </a:prstGeom>
          <a:solidFill>
            <a:schemeClr val="bg1">
              <a:alpha val="81961"/>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Infiltration Sump</a:t>
            </a:r>
          </a:p>
        </p:txBody>
      </p:sp>
    </p:spTree>
    <p:extLst>
      <p:ext uri="{BB962C8B-B14F-4D97-AF65-F5344CB8AC3E}">
        <p14:creationId xmlns:p14="http://schemas.microsoft.com/office/powerpoint/2010/main" val="1640642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rt road with trees in the background&#10;&#10;Description automatically generated">
            <a:extLst>
              <a:ext uri="{FF2B5EF4-FFF2-40B4-BE49-F238E27FC236}">
                <a16:creationId xmlns:a16="http://schemas.microsoft.com/office/drawing/2014/main" id="{11C0BC7A-BFF3-66E6-2B3E-7523EE31CD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2" name="Rectangle 1">
            <a:extLst>
              <a:ext uri="{FF2B5EF4-FFF2-40B4-BE49-F238E27FC236}">
                <a16:creationId xmlns:a16="http://schemas.microsoft.com/office/drawing/2014/main" id="{481A356C-326B-2218-7208-E3D44A1BF3D6}"/>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a:solidFill>
                <a:srgbClr val="FFFFFF"/>
              </a:solidFill>
              <a:latin typeface="Calibri" panose="020F0502020204030204" pitchFamily="34" charset="0"/>
            </a:endParaRPr>
          </a:p>
        </p:txBody>
      </p:sp>
      <p:sp>
        <p:nvSpPr>
          <p:cNvPr id="3" name="Text Box 6">
            <a:extLst>
              <a:ext uri="{FF2B5EF4-FFF2-40B4-BE49-F238E27FC236}">
                <a16:creationId xmlns:a16="http://schemas.microsoft.com/office/drawing/2014/main" id="{A4A1B1D7-2027-CA80-02E7-476C4BF3ACE3}"/>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err="1">
                <a:solidFill>
                  <a:srgbClr val="003300"/>
                </a:solidFill>
                <a:latin typeface="Calibri" panose="020F0502020204030204" pitchFamily="34" charset="0"/>
              </a:rPr>
              <a:t>Underdrains</a:t>
            </a:r>
            <a:endParaRPr lang="en-US" sz="2200">
              <a:solidFill>
                <a:srgbClr val="003300"/>
              </a:solidFill>
              <a:latin typeface="Calibri" panose="020F0502020204030204" pitchFamily="34" charset="0"/>
            </a:endParaRPr>
          </a:p>
        </p:txBody>
      </p:sp>
      <p:sp>
        <p:nvSpPr>
          <p:cNvPr id="7" name="TextBox 6">
            <a:extLst>
              <a:ext uri="{FF2B5EF4-FFF2-40B4-BE49-F238E27FC236}">
                <a16:creationId xmlns:a16="http://schemas.microsoft.com/office/drawing/2014/main" id="{A5EC4975-C24B-1C26-619F-EE087DFD41E3}"/>
              </a:ext>
            </a:extLst>
          </p:cNvPr>
          <p:cNvSpPr txBox="1"/>
          <p:nvPr/>
        </p:nvSpPr>
        <p:spPr>
          <a:xfrm>
            <a:off x="2265246" y="347854"/>
            <a:ext cx="5372026" cy="461665"/>
          </a:xfrm>
          <a:prstGeom prst="rect">
            <a:avLst/>
          </a:prstGeom>
          <a:solidFill>
            <a:sysClr val="window" lastClr="FFFFFF">
              <a:alpha val="81961"/>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rPr>
              <a:t>Example Project #1: Exposed Underdrain</a:t>
            </a:r>
          </a:p>
        </p:txBody>
      </p:sp>
    </p:spTree>
    <p:extLst>
      <p:ext uri="{BB962C8B-B14F-4D97-AF65-F5344CB8AC3E}">
        <p14:creationId xmlns:p14="http://schemas.microsoft.com/office/powerpoint/2010/main" val="331771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5" name="object 6">
            <a:extLst>
              <a:ext uri="{FF2B5EF4-FFF2-40B4-BE49-F238E27FC236}">
                <a16:creationId xmlns:a16="http://schemas.microsoft.com/office/drawing/2014/main" id="{F1B66A53-7D21-34B3-D02A-B2F3C53BB423}"/>
              </a:ext>
            </a:extLst>
          </p:cNvPr>
          <p:cNvSpPr/>
          <p:nvPr/>
        </p:nvSpPr>
        <p:spPr>
          <a:xfrm>
            <a:off x="1574800" y="0"/>
            <a:ext cx="6858000" cy="6858000"/>
          </a:xfrm>
          <a:prstGeom prst="rect">
            <a:avLst/>
          </a:prstGeom>
          <a:blipFill>
            <a:blip r:embed="rId3" cstate="print"/>
            <a:stretch>
              <a:fillRect/>
            </a:stretch>
          </a:blipFill>
        </p:spPr>
        <p:txBody>
          <a:bodyPr wrap="square" lIns="0" tIns="0" rIns="0" bIns="0" rtlCol="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1" name="object 14">
            <a:extLst>
              <a:ext uri="{FF2B5EF4-FFF2-40B4-BE49-F238E27FC236}">
                <a16:creationId xmlns:a16="http://schemas.microsoft.com/office/drawing/2014/main" id="{05494F99-0F38-698C-42F4-6A875247E1F6}"/>
              </a:ext>
            </a:extLst>
          </p:cNvPr>
          <p:cNvSpPr/>
          <p:nvPr/>
        </p:nvSpPr>
        <p:spPr>
          <a:xfrm>
            <a:off x="2623223" y="6488658"/>
            <a:ext cx="5481320" cy="369570"/>
          </a:xfrm>
          <a:custGeom>
            <a:avLst/>
            <a:gdLst/>
            <a:ahLst/>
            <a:cxnLst/>
            <a:rect l="l" t="t" r="r" b="b"/>
            <a:pathLst>
              <a:path w="5481320" h="369570">
                <a:moveTo>
                  <a:pt x="0" y="369341"/>
                </a:moveTo>
                <a:lnTo>
                  <a:pt x="5481053" y="369341"/>
                </a:lnTo>
                <a:lnTo>
                  <a:pt x="5481053" y="0"/>
                </a:lnTo>
                <a:lnTo>
                  <a:pt x="0" y="0"/>
                </a:lnTo>
                <a:lnTo>
                  <a:pt x="0" y="369341"/>
                </a:lnTo>
                <a:close/>
              </a:path>
            </a:pathLst>
          </a:custGeom>
          <a:solidFill>
            <a:srgbClr val="FFFFFF"/>
          </a:solidFill>
        </p:spPr>
        <p:txBody>
          <a:bodyPr wrap="square" lIns="0" tIns="0" rIns="0" bIns="0" rtlCol="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2" name="object 15">
            <a:extLst>
              <a:ext uri="{FF2B5EF4-FFF2-40B4-BE49-F238E27FC236}">
                <a16:creationId xmlns:a16="http://schemas.microsoft.com/office/drawing/2014/main" id="{E77C0D5B-26D6-26DE-B8EA-18DEFD2B9474}"/>
              </a:ext>
            </a:extLst>
          </p:cNvPr>
          <p:cNvSpPr/>
          <p:nvPr/>
        </p:nvSpPr>
        <p:spPr>
          <a:xfrm>
            <a:off x="2623223" y="6488671"/>
            <a:ext cx="5481320" cy="369570"/>
          </a:xfrm>
          <a:custGeom>
            <a:avLst/>
            <a:gdLst/>
            <a:ahLst/>
            <a:cxnLst/>
            <a:rect l="l" t="t" r="r" b="b"/>
            <a:pathLst>
              <a:path w="5481320" h="369570">
                <a:moveTo>
                  <a:pt x="0" y="0"/>
                </a:moveTo>
                <a:lnTo>
                  <a:pt x="5481053" y="0"/>
                </a:lnTo>
                <a:lnTo>
                  <a:pt x="5481053" y="369328"/>
                </a:lnTo>
                <a:lnTo>
                  <a:pt x="0" y="369328"/>
                </a:lnTo>
                <a:lnTo>
                  <a:pt x="0" y="0"/>
                </a:lnTo>
                <a:close/>
              </a:path>
            </a:pathLst>
          </a:custGeom>
          <a:ln w="9525">
            <a:solidFill>
              <a:srgbClr val="000000"/>
            </a:solidFill>
          </a:ln>
        </p:spPr>
        <p:txBody>
          <a:bodyPr wrap="square" lIns="0" tIns="0" rIns="0" bIns="0" rtlCol="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3" name="object 16">
            <a:extLst>
              <a:ext uri="{FF2B5EF4-FFF2-40B4-BE49-F238E27FC236}">
                <a16:creationId xmlns:a16="http://schemas.microsoft.com/office/drawing/2014/main" id="{CA1F6A60-EAC2-D5AA-66D5-E7DB527DAA40}"/>
              </a:ext>
            </a:extLst>
          </p:cNvPr>
          <p:cNvSpPr txBox="1"/>
          <p:nvPr/>
        </p:nvSpPr>
        <p:spPr>
          <a:xfrm>
            <a:off x="2721964" y="6558953"/>
            <a:ext cx="5280025" cy="276999"/>
          </a:xfrm>
          <a:prstGeom prst="rect">
            <a:avLst/>
          </a:prstGeom>
        </p:spPr>
        <p:txBody>
          <a:bodyPr vert="horz" wrap="square" lIns="0" tIns="0" rIns="0" bIns="0" rtlCol="0">
            <a:spAutoFit/>
          </a:bodyPr>
          <a:lstStyle/>
          <a:p>
            <a:pPr marL="12700" marR="0" lvl="0" indent="0" algn="ctr" defTabSz="914400" rtl="0" eaLnBrk="1" fontAlgn="base" latinLnBrk="0" hangingPunct="1">
              <a:lnSpc>
                <a:spcPct val="100000"/>
              </a:lnSpc>
              <a:spcBef>
                <a:spcPct val="0"/>
              </a:spcBef>
              <a:spcAft>
                <a:spcPct val="0"/>
              </a:spcAft>
              <a:buClrTx/>
              <a:buSzTx/>
              <a:buFontTx/>
              <a:buNone/>
              <a:tabLst/>
              <a:defRPr/>
            </a:pPr>
            <a:r>
              <a:rPr kumimoji="0" sz="1800" b="1" i="0" u="none" strike="noStrike" kern="1200" cap="none" spc="-1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a:t>
            </a:r>
            <a:r>
              <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sz="1800" b="1" i="0" u="none" strike="noStrike" kern="1200" cap="none" spc="5"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sz="1800" b="1" i="0" u="none" strike="noStrike" kern="1200" cap="none" spc="-5"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t>
            </a:r>
            <a:r>
              <a:rPr kumimoji="0" sz="1800" b="1" i="0" u="none" strike="noStrike" kern="1200" cap="none" spc="-1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ee</a:t>
            </a:r>
            <a:r>
              <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
            </a:r>
            <a:r>
              <a:rPr kumimoji="0" sz="1800" b="1" i="0" u="none" strike="noStrike" kern="1200" cap="none" spc="5"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fill</a:t>
            </a:r>
            <a:r>
              <a:rPr kumimoji="0" sz="1800" b="1" i="0" u="none" strike="noStrike" kern="1200" cap="none" spc="-1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a:t>
            </a:r>
            <a:r>
              <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t>
            </a:r>
            <a:r>
              <a:rPr kumimoji="0" sz="1800" b="1" i="0" u="none" strike="noStrike" kern="1200" cap="none" spc="-2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sz="1800" b="1" i="0" u="none" strike="noStrike" kern="1200" cap="none" spc="35"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a:t>
            </a:r>
            <a:r>
              <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sz="1800" b="1" i="0" u="none" strike="noStrike" kern="1200" cap="none" spc="-45"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sz="1800" b="1" i="0" u="none" strike="noStrike" kern="1200" cap="none" spc="-5"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t>
            </a:r>
            <a:r>
              <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a:t>
            </a:r>
            <a:r>
              <a:rPr kumimoji="0" sz="1800" b="1" i="0" u="none" strike="noStrike" kern="1200" cap="none" spc="1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sz="1800" b="1" i="0" u="none" strike="noStrike" kern="1200" cap="none" spc="-1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r>
              <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nd</a:t>
            </a:r>
            <a:r>
              <a:rPr kumimoji="0" sz="1800" b="1" i="0" u="none" strike="noStrike" kern="1200" cap="none" spc="-1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a:t>
            </a:r>
            <a:r>
              <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dg</a:t>
            </a:r>
            <a:r>
              <a:rPr kumimoji="0" sz="1800" b="1" i="0" u="none" strike="noStrike" kern="1200" cap="none" spc="-1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a:t>
            </a:r>
            <a:r>
              <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t>
            </a:r>
            <a:r>
              <a:rPr kumimoji="0" sz="1800" b="1" i="0" u="none" strike="noStrike" kern="1200" cap="none" spc="-1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sz="1800" b="1" i="0" u="none" strike="noStrike" kern="1200" cap="none" spc="35"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a:t>
            </a:r>
            <a:r>
              <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ith</a:t>
            </a:r>
            <a:r>
              <a:rPr kumimoji="0" sz="1800" b="1" i="0" u="none" strike="noStrike" kern="1200" cap="none" spc="-4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
            </a:r>
            <a:r>
              <a:rPr kumimoji="0" sz="1800" b="1" i="0" u="none" strike="noStrike" kern="1200" cap="none" spc="-1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r>
              <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ll</a:t>
            </a:r>
            <a:r>
              <a:rPr kumimoji="0" sz="1800" b="1" i="0" u="none" strike="noStrike" kern="1200" cap="none" spc="-1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a:t>
            </a:r>
            <a:r>
              <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a:t>
            </a:r>
            <a:r>
              <a:rPr kumimoji="0" sz="1800" b="1" i="0" u="none" strike="noStrike" kern="1200" cap="none" spc="-1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t>
            </a:r>
            <a:r>
              <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ton</a:t>
            </a:r>
            <a:r>
              <a:rPr kumimoji="0" sz="1800" b="1" i="0" u="none" strike="noStrike" kern="1200" cap="none" spc="-1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a:t>
            </a:r>
            <a:endParaRPr kumimoji="0"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BEF5DC84-0184-1249-F423-89D9771C3C46}"/>
              </a:ext>
            </a:extLst>
          </p:cNvPr>
          <p:cNvSpPr txBox="1"/>
          <p:nvPr/>
        </p:nvSpPr>
        <p:spPr>
          <a:xfrm>
            <a:off x="3181497" y="436456"/>
            <a:ext cx="2819400" cy="461665"/>
          </a:xfrm>
          <a:prstGeom prst="rect">
            <a:avLst/>
          </a:prstGeom>
          <a:solidFill>
            <a:schemeClr val="bg1">
              <a:alpha val="81961"/>
            </a:schemeClr>
          </a:solidFill>
        </p:spPr>
        <p:txBody>
          <a:bodyPr wrap="square" rtlCol="0">
            <a:spAutoFit/>
          </a:bodyPr>
          <a:lstStyle/>
          <a:p>
            <a:pPr algn="ctr"/>
            <a:r>
              <a:rPr lang="en-US" sz="2400" b="1" dirty="0"/>
              <a:t>Infiltration Sump</a:t>
            </a:r>
          </a:p>
        </p:txBody>
      </p:sp>
      <p:sp>
        <p:nvSpPr>
          <p:cNvPr id="2" name="Title 1">
            <a:extLst>
              <a:ext uri="{FF2B5EF4-FFF2-40B4-BE49-F238E27FC236}">
                <a16:creationId xmlns:a16="http://schemas.microsoft.com/office/drawing/2014/main" id="{71D6628F-F0E3-6DB7-70CF-ABEBAEF18195}"/>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FFFFCC"/>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4" name="Text Box 6">
            <a:extLst>
              <a:ext uri="{FF2B5EF4-FFF2-40B4-BE49-F238E27FC236}">
                <a16:creationId xmlns:a16="http://schemas.microsoft.com/office/drawing/2014/main" id="{F415BBB2-12E4-C903-3A5C-8F00B5ED9141}"/>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Infiltration</a:t>
            </a:r>
          </a:p>
        </p:txBody>
      </p:sp>
    </p:spTree>
    <p:extLst>
      <p:ext uri="{BB962C8B-B14F-4D97-AF65-F5344CB8AC3E}">
        <p14:creationId xmlns:p14="http://schemas.microsoft.com/office/powerpoint/2010/main" val="7027371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574" y="29028"/>
            <a:ext cx="9155574" cy="68697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7106" name="Rectangle 2"/>
          <p:cNvSpPr>
            <a:spLocks noChangeArrowheads="1"/>
          </p:cNvSpPr>
          <p:nvPr/>
        </p:nvSpPr>
        <p:spPr bwMode="auto">
          <a:xfrm>
            <a:off x="685800" y="5934075"/>
            <a:ext cx="1905000" cy="18288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body)"/>
              <a:ea typeface="+mn-ea"/>
              <a:cs typeface="+mn-cs"/>
            </a:endParaRPr>
          </a:p>
        </p:txBody>
      </p:sp>
      <p:sp>
        <p:nvSpPr>
          <p:cNvPr id="47107" name="Rectangle 3"/>
          <p:cNvSpPr>
            <a:spLocks noChangeArrowheads="1"/>
          </p:cNvSpPr>
          <p:nvPr/>
        </p:nvSpPr>
        <p:spPr bwMode="auto">
          <a:xfrm>
            <a:off x="3124200" y="5934075"/>
            <a:ext cx="2895600" cy="1828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body)"/>
              <a:ea typeface="+mn-ea"/>
              <a:cs typeface="+mn-cs"/>
            </a:endParaRPr>
          </a:p>
        </p:txBody>
      </p:sp>
      <p:sp>
        <p:nvSpPr>
          <p:cNvPr id="47108" name="Rectangle 4"/>
          <p:cNvSpPr>
            <a:spLocks noChangeArrowheads="1"/>
          </p:cNvSpPr>
          <p:nvPr/>
        </p:nvSpPr>
        <p:spPr bwMode="auto">
          <a:xfrm>
            <a:off x="6553200" y="5934075"/>
            <a:ext cx="1905000" cy="18288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13F451-7535-4F3B-9081-5012602E79AE}" type="slidenum">
              <a:rPr kumimoji="0" lang="en-US" sz="1400" b="0" i="0" u="none" strike="noStrike" kern="1200" cap="none" spc="0" normalizeH="0" baseline="0" noProof="0">
                <a:ln>
                  <a:noFill/>
                </a:ln>
                <a:solidFill>
                  <a:srgbClr val="000000"/>
                </a:solidFill>
                <a:effectLst/>
                <a:uLnTx/>
                <a:uFillTx/>
                <a:latin typeface="Calibri (body)"/>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400" b="0" i="0" u="none" strike="noStrike" kern="1200" cap="none" spc="0" normalizeH="0" baseline="0" noProof="0" dirty="0">
              <a:ln>
                <a:noFill/>
              </a:ln>
              <a:solidFill>
                <a:srgbClr val="000000"/>
              </a:solidFill>
              <a:effectLst/>
              <a:uLnTx/>
              <a:uFillTx/>
              <a:latin typeface="Calibri (body)"/>
              <a:ea typeface="+mn-ea"/>
              <a:cs typeface="+mn-cs"/>
            </a:endParaRPr>
          </a:p>
        </p:txBody>
      </p:sp>
      <p:sp>
        <p:nvSpPr>
          <p:cNvPr id="18" name="Text Box 8"/>
          <p:cNvSpPr txBox="1">
            <a:spLocks noChangeArrowheads="1"/>
          </p:cNvSpPr>
          <p:nvPr/>
        </p:nvSpPr>
        <p:spPr bwMode="auto">
          <a:xfrm>
            <a:off x="7986078" y="523220"/>
            <a:ext cx="1146199" cy="338554"/>
          </a:xfrm>
          <a:prstGeom prst="rect">
            <a:avLst/>
          </a:prstGeom>
          <a:solidFill>
            <a:srgbClr val="FFFFCC"/>
          </a:solidFill>
          <a:ln w="127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body)"/>
                <a:ea typeface="+mn-ea"/>
                <a:cs typeface="Arial" panose="020B0604020202020204" pitchFamily="34" charset="0"/>
              </a:rPr>
              <a:t>BEFORE</a:t>
            </a:r>
          </a:p>
        </p:txBody>
      </p:sp>
      <p:sp>
        <p:nvSpPr>
          <p:cNvPr id="5" name="TextBox 4"/>
          <p:cNvSpPr txBox="1"/>
          <p:nvPr/>
        </p:nvSpPr>
        <p:spPr>
          <a:xfrm>
            <a:off x="-11575" y="0"/>
            <a:ext cx="9166305" cy="523220"/>
          </a:xfrm>
          <a:prstGeom prst="rect">
            <a:avLst/>
          </a:prstGeom>
          <a:solidFill>
            <a:srgbClr val="FFFF00"/>
          </a:solidFill>
          <a:scene3d>
            <a:camera prst="orthographicFront"/>
            <a:lightRig rig="threePt" dir="t"/>
          </a:scene3d>
          <a:sp3d>
            <a:bevelT w="165100" prst="coolSlant"/>
          </a:sp3d>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body)"/>
                <a:ea typeface="+mn-ea"/>
                <a:cs typeface="Arial" panose="020B0604020202020204" pitchFamily="34" charset="0"/>
              </a:rPr>
              <a:t>PROJECT   SPOTLIGHT</a:t>
            </a:r>
          </a:p>
        </p:txBody>
      </p:sp>
      <p:sp>
        <p:nvSpPr>
          <p:cNvPr id="2" name="Rectangle 1"/>
          <p:cNvSpPr/>
          <p:nvPr/>
        </p:nvSpPr>
        <p:spPr>
          <a:xfrm>
            <a:off x="153645" y="528962"/>
            <a:ext cx="5477897" cy="64786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body)"/>
                <a:ea typeface="+mn-ea"/>
                <a:cs typeface="Arial" panose="020B0604020202020204" pitchFamily="34" charset="0"/>
              </a:rPr>
              <a:t>Dauphin County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FFFF"/>
                </a:solidFill>
                <a:effectLst>
                  <a:outerShdw blurRad="50800" dir="13080000" algn="ctr" rotWithShape="0">
                    <a:srgbClr val="FFFFFF">
                      <a:alpha val="67000"/>
                    </a:srgbClr>
                  </a:outerShdw>
                </a:effectLst>
                <a:uLnTx/>
                <a:uFillTx/>
                <a:latin typeface="Calibri (body)"/>
                <a:ea typeface="+mn-ea"/>
                <a:cs typeface="Arial" panose="020B0604020202020204" pitchFamily="34" charset="0"/>
              </a:rPr>
              <a:t>Penbrook</a:t>
            </a:r>
            <a:r>
              <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body)"/>
                <a:ea typeface="+mn-ea"/>
                <a:cs typeface="Arial" panose="020B0604020202020204" pitchFamily="34" charset="0"/>
              </a:rPr>
              <a:t> Borough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body)"/>
                <a:ea typeface="+mn-ea"/>
                <a:cs typeface="Arial" panose="020B0604020202020204" pitchFamily="34" charset="0"/>
              </a:rPr>
              <a:t>31</a:t>
            </a:r>
            <a:r>
              <a:rPr kumimoji="0" lang="en-US" sz="2800" b="0" i="0" u="none" strike="noStrike" kern="1200" cap="none" spc="0" normalizeH="0" baseline="30000" noProof="0" dirty="0">
                <a:ln>
                  <a:noFill/>
                </a:ln>
                <a:solidFill>
                  <a:srgbClr val="FFFFFF"/>
                </a:solidFill>
                <a:effectLst>
                  <a:outerShdw blurRad="50800" dir="13080000" algn="ctr" rotWithShape="0">
                    <a:srgbClr val="FFFFFF">
                      <a:alpha val="67000"/>
                    </a:srgbClr>
                  </a:outerShdw>
                </a:effectLst>
                <a:uLnTx/>
                <a:uFillTx/>
                <a:latin typeface="Calibri (body)"/>
                <a:ea typeface="+mn-ea"/>
                <a:cs typeface="Arial" panose="020B0604020202020204" pitchFamily="34" charset="0"/>
              </a:rPr>
              <a:t>st</a:t>
            </a:r>
            <a:r>
              <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body)"/>
                <a:ea typeface="+mn-ea"/>
                <a:cs typeface="Arial" panose="020B0604020202020204" pitchFamily="34" charset="0"/>
              </a:rPr>
              <a:t> Street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66FF66"/>
                </a:solidFill>
                <a:effectLst>
                  <a:outerShdw blurRad="50800" dir="13080000" algn="ctr" rotWithShape="0">
                    <a:srgbClr val="FFFFFF">
                      <a:alpha val="67000"/>
                    </a:srgbClr>
                  </a:outerShdw>
                </a:effectLst>
                <a:uLnTx/>
                <a:uFillTx/>
                <a:latin typeface="Calibri (body)"/>
                <a:ea typeface="+mn-ea"/>
                <a:cs typeface="Arial" panose="020B0604020202020204" pitchFamily="34" charset="0"/>
              </a:rPr>
              <a:t>$93,019 Spent, $10,126 In-Kind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sng"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body)"/>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body)"/>
                <a:ea typeface="+mn-ea"/>
                <a:cs typeface="Arial" panose="020B0604020202020204" pitchFamily="34" charset="0"/>
              </a:rPr>
              <a:t>Problems</a:t>
            </a:r>
            <a:r>
              <a:rPr kumimoji="0" lang="en-US" sz="2800" b="1" i="0" u="none"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body)"/>
                <a:ea typeface="+mn-ea"/>
                <a:cs typeface="Arial" panose="020B0604020202020204" pitchFamily="34" charset="0"/>
              </a:rPr>
              <a:t>:</a:t>
            </a:r>
          </a:p>
          <a:p>
            <a:pPr marL="401638" marR="0" lvl="0"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body)"/>
                <a:ea typeface="+mn-ea"/>
                <a:cs typeface="Arial" panose="020B0604020202020204" pitchFamily="34" charset="0"/>
              </a:rPr>
              <a:t>2.8 ac. drainage enters alley</a:t>
            </a:r>
          </a:p>
          <a:p>
            <a:pPr marL="401638" marR="0" lvl="0"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body)"/>
                <a:ea typeface="+mn-ea"/>
                <a:cs typeface="Arial" panose="020B0604020202020204" pitchFamily="34" charset="0"/>
              </a:rPr>
              <a:t>Failed storm inlets</a:t>
            </a:r>
          </a:p>
          <a:p>
            <a:pPr marL="401638" marR="0" lvl="0"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body)"/>
                <a:ea typeface="+mn-ea"/>
                <a:cs typeface="Arial" panose="020B0604020202020204" pitchFamily="34" charset="0"/>
              </a:rPr>
              <a:t>Eroding roadway &amp; outlet</a:t>
            </a:r>
          </a:p>
          <a:p>
            <a:pPr marL="401638" marR="0" lvl="0"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body)"/>
                <a:ea typeface="+mn-ea"/>
                <a:cs typeface="Arial" panose="020B0604020202020204" pitchFamily="34" charset="0"/>
              </a:rPr>
              <a:t>Discharges to Spring Creek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0" u="sng"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body)"/>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body)"/>
                <a:ea typeface="+mn-ea"/>
                <a:cs typeface="Arial" panose="020B0604020202020204" pitchFamily="34" charset="0"/>
              </a:rPr>
              <a:t>Practices Used</a:t>
            </a:r>
            <a:r>
              <a:rPr kumimoji="0" lang="en-US" sz="2800" b="1" i="0" u="none" strike="noStrike" kern="1200" cap="none" spc="0" normalizeH="0" baseline="0" noProof="0" dirty="0">
                <a:ln>
                  <a:noFill/>
                </a:ln>
                <a:solidFill>
                  <a:srgbClr val="FFFF00"/>
                </a:solidFill>
                <a:effectLst>
                  <a:outerShdw blurRad="50800" dir="13080000" algn="ctr" rotWithShape="0">
                    <a:srgbClr val="FFFFFF">
                      <a:alpha val="67000"/>
                    </a:srgbClr>
                  </a:outerShdw>
                </a:effectLst>
                <a:uLnTx/>
                <a:uFillTx/>
                <a:latin typeface="Calibri (body)"/>
                <a:ea typeface="+mn-ea"/>
                <a:cs typeface="Arial" panose="020B0604020202020204" pitchFamily="34" charset="0"/>
              </a:rPr>
              <a:t>:</a:t>
            </a:r>
          </a:p>
          <a:p>
            <a:pPr marL="396875"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Calibri (body)"/>
                <a:ea typeface="+mn-ea"/>
                <a:cs typeface="Arial" panose="020B0604020202020204" pitchFamily="34" charset="0"/>
              </a:rPr>
              <a:t>Infiltration</a:t>
            </a:r>
          </a:p>
          <a:p>
            <a:pPr marL="396875"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Calibri (body)"/>
                <a:ea typeface="+mn-ea"/>
                <a:cs typeface="Arial" panose="020B0604020202020204" pitchFamily="34" charset="0"/>
              </a:rPr>
              <a:t>Retention</a:t>
            </a:r>
          </a:p>
          <a:p>
            <a:pPr marL="396875"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Calibri (body)"/>
                <a:ea typeface="+mn-ea"/>
                <a:cs typeface="Arial" panose="020B0604020202020204" pitchFamily="34" charset="0"/>
              </a:rPr>
              <a:t>Stabilized outlet</a:t>
            </a:r>
          </a:p>
          <a:p>
            <a:pPr marL="401638" marR="0" lvl="0"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outerShdw blurRad="50800" dir="13080000" algn="ctr" rotWithShape="0">
                  <a:srgbClr val="FFFFFF">
                    <a:alpha val="67000"/>
                  </a:srgbClr>
                </a:outerShdw>
              </a:effectLst>
              <a:uLnTx/>
              <a:uFillTx/>
              <a:latin typeface="Calibri (body)"/>
              <a:ea typeface="+mn-ea"/>
              <a:cs typeface="Arial" panose="020B0604020202020204" pitchFamily="34" charset="0"/>
            </a:endParaRPr>
          </a:p>
        </p:txBody>
      </p:sp>
      <p:pic>
        <p:nvPicPr>
          <p:cNvPr id="11" name="Content Placeholder 4">
            <a:extLst>
              <a:ext uri="{FF2B5EF4-FFF2-40B4-BE49-F238E27FC236}">
                <a16:creationId xmlns:a16="http://schemas.microsoft.com/office/drawing/2014/main" id="{175E98A9-A93A-4FFD-9A84-20F74803954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t="-977"/>
          <a:stretch/>
        </p:blipFill>
        <p:spPr>
          <a:xfrm>
            <a:off x="5381015" y="777891"/>
            <a:ext cx="3773715" cy="5996226"/>
          </a:xfrm>
          <a:prstGeom prst="rect">
            <a:avLst/>
          </a:prstGeom>
        </p:spPr>
      </p:pic>
      <p:sp>
        <p:nvSpPr>
          <p:cNvPr id="6" name="Rectangle 5"/>
          <p:cNvSpPr/>
          <p:nvPr/>
        </p:nvSpPr>
        <p:spPr>
          <a:xfrm>
            <a:off x="5228529" y="861773"/>
            <a:ext cx="3926201" cy="6037019"/>
          </a:xfrm>
          <a:prstGeom prst="rect">
            <a:avLst/>
          </a:prstGeom>
          <a:gradFill flip="none" rotWithShape="1">
            <a:gsLst>
              <a:gs pos="0">
                <a:schemeClr val="tx1"/>
              </a:gs>
              <a:gs pos="40000">
                <a:schemeClr val="bg1">
                  <a:alpha val="3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3982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016" y="-209550"/>
            <a:ext cx="9332466" cy="72580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 name="Content Placeholder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89398"/>
            <a:ext cx="9144000" cy="4711353"/>
          </a:xfrm>
          <a:prstGeom prst="rect">
            <a:avLst/>
          </a:prstGeom>
        </p:spPr>
      </p:pic>
      <p:sp>
        <p:nvSpPr>
          <p:cNvPr id="3" name="TextBox 2"/>
          <p:cNvSpPr txBox="1"/>
          <p:nvPr/>
        </p:nvSpPr>
        <p:spPr>
          <a:xfrm>
            <a:off x="65762" y="932406"/>
            <a:ext cx="668889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imes New Roman" pitchFamily="18" charset="0"/>
                <a:ea typeface="+mn-ea"/>
                <a:cs typeface="+mn-cs"/>
              </a:rPr>
              <a:t>31</a:t>
            </a:r>
            <a:r>
              <a:rPr kumimoji="0" lang="en-US" sz="1800" b="1" i="0" u="none" strike="noStrike" kern="1200" cap="none" spc="0" normalizeH="0" baseline="30000" noProof="0" dirty="0">
                <a:ln>
                  <a:noFill/>
                </a:ln>
                <a:solidFill>
                  <a:srgbClr val="FFFFFF"/>
                </a:solidFill>
                <a:effectLst/>
                <a:uLnTx/>
                <a:uFillTx/>
                <a:latin typeface="Times New Roman" pitchFamily="18" charset="0"/>
                <a:ea typeface="+mn-ea"/>
                <a:cs typeface="+mn-cs"/>
              </a:rPr>
              <a:t>st</a:t>
            </a:r>
            <a:r>
              <a:rPr kumimoji="0" lang="en-US" sz="1800" b="1" i="0" u="none" strike="noStrike" kern="1200" cap="none" spc="0" normalizeH="0" baseline="0" noProof="0" dirty="0">
                <a:ln>
                  <a:noFill/>
                </a:ln>
                <a:solidFill>
                  <a:srgbClr val="FFFFFF"/>
                </a:solidFill>
                <a:effectLst/>
                <a:uLnTx/>
                <a:uFillTx/>
                <a:latin typeface="Times New Roman" pitchFamily="18" charset="0"/>
                <a:ea typeface="+mn-ea"/>
                <a:cs typeface="+mn-cs"/>
              </a:rPr>
              <a:t> &amp; Charles Street, Penbrook Borough</a:t>
            </a:r>
          </a:p>
        </p:txBody>
      </p:sp>
      <p:sp>
        <p:nvSpPr>
          <p:cNvPr id="5" name="Right Arrow 4"/>
          <p:cNvSpPr/>
          <p:nvPr/>
        </p:nvSpPr>
        <p:spPr>
          <a:xfrm>
            <a:off x="2001033" y="3055568"/>
            <a:ext cx="2010428" cy="1709802"/>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 name="TextBox 3"/>
          <p:cNvSpPr txBox="1"/>
          <p:nvPr/>
        </p:nvSpPr>
        <p:spPr>
          <a:xfrm>
            <a:off x="2085585" y="3737345"/>
            <a:ext cx="1324627" cy="369332"/>
          </a:xfrm>
          <a:prstGeom prst="rect">
            <a:avLst/>
          </a:prstGeom>
          <a:solidFill>
            <a:schemeClr val="accent1">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Times New Roman" pitchFamily="18" charset="0"/>
                <a:ea typeface="+mn-ea"/>
                <a:cs typeface="+mn-cs"/>
              </a:rPr>
              <a:t>Project Site</a:t>
            </a:r>
          </a:p>
        </p:txBody>
      </p:sp>
    </p:spTree>
    <p:extLst>
      <p:ext uri="{BB962C8B-B14F-4D97-AF65-F5344CB8AC3E}">
        <p14:creationId xmlns:p14="http://schemas.microsoft.com/office/powerpoint/2010/main" val="365839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16" y="-209550"/>
            <a:ext cx="9332466" cy="72580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6030" y="857250"/>
            <a:ext cx="4737970" cy="5143500"/>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57250"/>
            <a:ext cx="4105406" cy="5143500"/>
          </a:xfrm>
          <a:prstGeom prst="rect">
            <a:avLst/>
          </a:prstGeom>
        </p:spPr>
      </p:pic>
    </p:spTree>
    <p:extLst>
      <p:ext uri="{BB962C8B-B14F-4D97-AF65-F5344CB8AC3E}">
        <p14:creationId xmlns:p14="http://schemas.microsoft.com/office/powerpoint/2010/main" val="237245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16" y="-209550"/>
            <a:ext cx="9332466" cy="72580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7250"/>
            <a:ext cx="4171167" cy="514350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0581" y="857250"/>
            <a:ext cx="4653419" cy="5143500"/>
          </a:xfrm>
          <a:prstGeom prst="rect">
            <a:avLst/>
          </a:prstGeom>
        </p:spPr>
      </p:pic>
    </p:spTree>
    <p:extLst>
      <p:ext uri="{BB962C8B-B14F-4D97-AF65-F5344CB8AC3E}">
        <p14:creationId xmlns:p14="http://schemas.microsoft.com/office/powerpoint/2010/main" val="175654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16" y="-209550"/>
            <a:ext cx="9332466" cy="72580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5425" y="857250"/>
            <a:ext cx="4728575" cy="514350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857250"/>
            <a:ext cx="4133588" cy="5143500"/>
          </a:xfrm>
          <a:prstGeom prst="rect">
            <a:avLst/>
          </a:prstGeom>
        </p:spPr>
      </p:pic>
    </p:spTree>
    <p:extLst>
      <p:ext uri="{BB962C8B-B14F-4D97-AF65-F5344CB8AC3E}">
        <p14:creationId xmlns:p14="http://schemas.microsoft.com/office/powerpoint/2010/main" val="86619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16" y="-209550"/>
            <a:ext cx="9332466" cy="72580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928672" y="857251"/>
            <a:ext cx="3974521" cy="5143499"/>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56672" y="857250"/>
            <a:ext cx="3974521" cy="5143499"/>
          </a:xfrm>
          <a:prstGeom prst="rect">
            <a:avLst/>
          </a:prstGeom>
        </p:spPr>
      </p:pic>
    </p:spTree>
    <p:extLst>
      <p:ext uri="{BB962C8B-B14F-4D97-AF65-F5344CB8AC3E}">
        <p14:creationId xmlns:p14="http://schemas.microsoft.com/office/powerpoint/2010/main" val="10238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016" y="-209550"/>
            <a:ext cx="9332466" cy="72580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868597"/>
            <a:ext cx="9144000" cy="5120805"/>
          </a:xfrm>
          <a:prstGeom prst="rect">
            <a:avLst/>
          </a:prstGeom>
        </p:spPr>
      </p:pic>
    </p:spTree>
    <p:extLst>
      <p:ext uri="{BB962C8B-B14F-4D97-AF65-F5344CB8AC3E}">
        <p14:creationId xmlns:p14="http://schemas.microsoft.com/office/powerpoint/2010/main" val="126151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16" y="-209550"/>
            <a:ext cx="9332466" cy="72580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7FE87A7-C25E-48EE-B5DA-0933FB173F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04127" y="857250"/>
            <a:ext cx="3686961" cy="5143500"/>
          </a:xfrm>
          <a:prstGeom prst="rect">
            <a:avLst/>
          </a:prstGeom>
        </p:spPr>
      </p:pic>
      <p:pic>
        <p:nvPicPr>
          <p:cNvPr id="9" name="Picture 8">
            <a:extLst>
              <a:ext uri="{FF2B5EF4-FFF2-40B4-BE49-F238E27FC236}">
                <a16:creationId xmlns:a16="http://schemas.microsoft.com/office/drawing/2014/main" id="{052B12B2-4023-4205-B5CA-3F331DBF60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170" y="857250"/>
            <a:ext cx="3932339" cy="5143500"/>
          </a:xfrm>
          <a:prstGeom prst="rect">
            <a:avLst/>
          </a:prstGeom>
        </p:spPr>
      </p:pic>
    </p:spTree>
    <p:extLst>
      <p:ext uri="{BB962C8B-B14F-4D97-AF65-F5344CB8AC3E}">
        <p14:creationId xmlns:p14="http://schemas.microsoft.com/office/powerpoint/2010/main" val="65748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16" y="-209550"/>
            <a:ext cx="9332466" cy="72580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28BAE7A-B7AF-436F-A333-1687B1B54D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03577" y="1695625"/>
            <a:ext cx="5143500" cy="3466751"/>
          </a:xfrm>
          <a:prstGeom prst="rect">
            <a:avLst/>
          </a:prstGeom>
        </p:spPr>
      </p:pic>
      <p:pic>
        <p:nvPicPr>
          <p:cNvPr id="19" name="Picture 18">
            <a:extLst>
              <a:ext uri="{FF2B5EF4-FFF2-40B4-BE49-F238E27FC236}">
                <a16:creationId xmlns:a16="http://schemas.microsoft.com/office/drawing/2014/main" id="{B77488EE-2497-482C-953D-13FFF9C041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856314" y="1386282"/>
            <a:ext cx="5143500" cy="4085438"/>
          </a:xfrm>
          <a:prstGeom prst="rect">
            <a:avLst/>
          </a:prstGeom>
        </p:spPr>
      </p:pic>
    </p:spTree>
    <p:extLst>
      <p:ext uri="{BB962C8B-B14F-4D97-AF65-F5344CB8AC3E}">
        <p14:creationId xmlns:p14="http://schemas.microsoft.com/office/powerpoint/2010/main" val="96693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8"/>
          <p:cNvSpPr>
            <a:spLocks noChangeArrowheads="1"/>
          </p:cNvSpPr>
          <p:nvPr/>
        </p:nvSpPr>
        <p:spPr bwMode="auto">
          <a:xfrm>
            <a:off x="0" y="995365"/>
            <a:ext cx="9144000" cy="5267325"/>
          </a:xfrm>
          <a:prstGeom prst="rect">
            <a:avLst/>
          </a:prstGeom>
          <a:solidFill>
            <a:schemeClr val="bg1"/>
          </a:solidFill>
          <a:ln w="9525">
            <a:solidFill>
              <a:schemeClr val="bg1"/>
            </a:solidFill>
            <a:miter lim="800000"/>
            <a:headEnd/>
            <a:tailEnd/>
          </a:ln>
        </p:spPr>
        <p:txBody>
          <a:bodyPr wrap="none" anchor="ctr"/>
          <a:lstStyle/>
          <a:p>
            <a:pPr algn="ctr" fontAlgn="base">
              <a:spcBef>
                <a:spcPct val="0"/>
              </a:spcBef>
              <a:spcAft>
                <a:spcPct val="0"/>
              </a:spcAft>
            </a:pPr>
            <a:endParaRPr lang="en-US" sz="3600" b="1">
              <a:solidFill>
                <a:srgbClr val="000000"/>
              </a:solidFill>
              <a:latin typeface="Calibri" panose="020F0502020204030204" pitchFamily="34" charset="0"/>
              <a:cs typeface="Calibri" panose="020F0502020204030204" pitchFamily="34" charset="0"/>
            </a:endParaRPr>
          </a:p>
        </p:txBody>
      </p:sp>
      <p:pic>
        <p:nvPicPr>
          <p:cNvPr id="142339" name="Picture 72"/>
          <p:cNvPicPr>
            <a:picLocks noChangeAspect="1" noChangeArrowheads="1"/>
          </p:cNvPicPr>
          <p:nvPr/>
        </p:nvPicPr>
        <p:blipFill>
          <a:blip r:embed="rId3" cstate="print"/>
          <a:srcRect/>
          <a:stretch>
            <a:fillRect/>
          </a:stretch>
        </p:blipFill>
        <p:spPr bwMode="auto">
          <a:xfrm>
            <a:off x="0" y="768670"/>
            <a:ext cx="9144000" cy="5919787"/>
          </a:xfrm>
          <a:prstGeom prst="rect">
            <a:avLst/>
          </a:prstGeom>
          <a:solidFill>
            <a:schemeClr val="bg1"/>
          </a:solidFill>
          <a:ln w="9525">
            <a:noFill/>
            <a:miter lim="800000"/>
            <a:headEnd/>
            <a:tailEnd/>
          </a:ln>
        </p:spPr>
      </p:pic>
      <p:sp>
        <p:nvSpPr>
          <p:cNvPr id="142340" name="Rectangle 73"/>
          <p:cNvSpPr>
            <a:spLocks noChangeArrowheads="1"/>
          </p:cNvSpPr>
          <p:nvPr/>
        </p:nvSpPr>
        <p:spPr bwMode="auto">
          <a:xfrm>
            <a:off x="304800" y="3281365"/>
            <a:ext cx="2743200" cy="369887"/>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b="1">
                <a:solidFill>
                  <a:srgbClr val="000000"/>
                </a:solidFill>
                <a:latin typeface="Calibri" panose="020F0502020204030204" pitchFamily="34" charset="0"/>
                <a:cs typeface="Calibri" panose="020F0502020204030204" pitchFamily="34" charset="0"/>
              </a:rPr>
              <a:t>1. Excavate Trench</a:t>
            </a:r>
          </a:p>
        </p:txBody>
      </p:sp>
      <p:sp>
        <p:nvSpPr>
          <p:cNvPr id="142341" name="Rectangle 74"/>
          <p:cNvSpPr>
            <a:spLocks noChangeArrowheads="1"/>
          </p:cNvSpPr>
          <p:nvPr/>
        </p:nvSpPr>
        <p:spPr bwMode="auto">
          <a:xfrm>
            <a:off x="3225800" y="3281365"/>
            <a:ext cx="2743200" cy="369887"/>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b="1">
                <a:solidFill>
                  <a:srgbClr val="000000"/>
                </a:solidFill>
                <a:latin typeface="Calibri" panose="020F0502020204030204" pitchFamily="34" charset="0"/>
                <a:cs typeface="Calibri" panose="020F0502020204030204" pitchFamily="34" charset="0"/>
              </a:rPr>
              <a:t>2. Place Geo-textile</a:t>
            </a:r>
          </a:p>
        </p:txBody>
      </p:sp>
      <p:sp>
        <p:nvSpPr>
          <p:cNvPr id="142342" name="Rectangle 75"/>
          <p:cNvSpPr>
            <a:spLocks noChangeArrowheads="1"/>
          </p:cNvSpPr>
          <p:nvPr/>
        </p:nvSpPr>
        <p:spPr bwMode="auto">
          <a:xfrm>
            <a:off x="6045200" y="3281365"/>
            <a:ext cx="2794000" cy="369887"/>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b="1">
                <a:solidFill>
                  <a:srgbClr val="000000"/>
                </a:solidFill>
                <a:latin typeface="Calibri" panose="020F0502020204030204" pitchFamily="34" charset="0"/>
                <a:cs typeface="Calibri" panose="020F0502020204030204" pitchFamily="34" charset="0"/>
              </a:rPr>
              <a:t>3. Add pipe and clean fill</a:t>
            </a:r>
          </a:p>
        </p:txBody>
      </p:sp>
      <p:sp>
        <p:nvSpPr>
          <p:cNvPr id="142343" name="Rectangle 76"/>
          <p:cNvSpPr>
            <a:spLocks noChangeArrowheads="1"/>
          </p:cNvSpPr>
          <p:nvPr/>
        </p:nvSpPr>
        <p:spPr bwMode="auto">
          <a:xfrm>
            <a:off x="292100" y="5829300"/>
            <a:ext cx="2743200" cy="554038"/>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b="1">
                <a:solidFill>
                  <a:srgbClr val="000000"/>
                </a:solidFill>
                <a:latin typeface="Calibri" panose="020F0502020204030204" pitchFamily="34" charset="0"/>
                <a:cs typeface="Calibri" panose="020F0502020204030204" pitchFamily="34" charset="0"/>
              </a:rPr>
              <a:t>4. Add clean fill</a:t>
            </a:r>
            <a:br>
              <a:rPr lang="en-US" sz="1100" b="1">
                <a:solidFill>
                  <a:srgbClr val="000000"/>
                </a:solidFill>
                <a:latin typeface="Calibri" panose="020F0502020204030204" pitchFamily="34" charset="0"/>
                <a:cs typeface="Calibri" panose="020F0502020204030204" pitchFamily="34" charset="0"/>
              </a:rPr>
            </a:br>
            <a:endParaRPr lang="en-US" sz="1100" b="1">
              <a:solidFill>
                <a:srgbClr val="000000"/>
              </a:solidFill>
              <a:latin typeface="Calibri" panose="020F0502020204030204" pitchFamily="34" charset="0"/>
              <a:cs typeface="Calibri" panose="020F0502020204030204" pitchFamily="34" charset="0"/>
            </a:endParaRPr>
          </a:p>
        </p:txBody>
      </p:sp>
      <p:sp>
        <p:nvSpPr>
          <p:cNvPr id="142344" name="Rectangle 77"/>
          <p:cNvSpPr>
            <a:spLocks noChangeArrowheads="1"/>
          </p:cNvSpPr>
          <p:nvPr/>
        </p:nvSpPr>
        <p:spPr bwMode="auto">
          <a:xfrm>
            <a:off x="3213100" y="5829302"/>
            <a:ext cx="2743200" cy="646113"/>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b="1">
                <a:solidFill>
                  <a:srgbClr val="000000"/>
                </a:solidFill>
                <a:latin typeface="Calibri" panose="020F0502020204030204" pitchFamily="34" charset="0"/>
                <a:cs typeface="Calibri" panose="020F0502020204030204" pitchFamily="34" charset="0"/>
              </a:rPr>
              <a:t>5. Wrap and overlap geo-textile</a:t>
            </a:r>
          </a:p>
        </p:txBody>
      </p:sp>
      <p:sp>
        <p:nvSpPr>
          <p:cNvPr id="142345" name="Rectangle 78"/>
          <p:cNvSpPr>
            <a:spLocks noChangeArrowheads="1"/>
          </p:cNvSpPr>
          <p:nvPr/>
        </p:nvSpPr>
        <p:spPr bwMode="auto">
          <a:xfrm>
            <a:off x="6096000" y="5829302"/>
            <a:ext cx="2743200" cy="646113"/>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b="1">
                <a:solidFill>
                  <a:srgbClr val="000000"/>
                </a:solidFill>
                <a:latin typeface="Calibri" panose="020F0502020204030204" pitchFamily="34" charset="0"/>
                <a:cs typeface="Calibri" panose="020F0502020204030204" pitchFamily="34" charset="0"/>
              </a:rPr>
              <a:t>6. Cover geo-textile</a:t>
            </a:r>
          </a:p>
          <a:p>
            <a:pPr algn="ctr" fontAlgn="base">
              <a:spcBef>
                <a:spcPct val="0"/>
              </a:spcBef>
              <a:spcAft>
                <a:spcPct val="0"/>
              </a:spcAft>
            </a:pPr>
            <a:endParaRPr lang="en-US" b="1">
              <a:solidFill>
                <a:srgbClr val="000000"/>
              </a:solidFill>
              <a:latin typeface="Calibri" panose="020F0502020204030204" pitchFamily="34" charset="0"/>
              <a:cs typeface="Calibri" panose="020F0502020204030204" pitchFamily="34" charset="0"/>
            </a:endParaRPr>
          </a:p>
        </p:txBody>
      </p:sp>
      <p:sp>
        <p:nvSpPr>
          <p:cNvPr id="142346" name="Rectangle 79"/>
          <p:cNvSpPr>
            <a:spLocks noChangeArrowheads="1"/>
          </p:cNvSpPr>
          <p:nvPr/>
        </p:nvSpPr>
        <p:spPr bwMode="auto">
          <a:xfrm>
            <a:off x="4572000" y="6457950"/>
            <a:ext cx="4572000" cy="400050"/>
          </a:xfrm>
          <a:prstGeom prst="rect">
            <a:avLst/>
          </a:prstGeom>
          <a:noFill/>
          <a:ln w="9525">
            <a:noFill/>
            <a:miter lim="800000"/>
            <a:headEnd/>
            <a:tailEnd/>
          </a:ln>
        </p:spPr>
        <p:txBody>
          <a:bodyPr>
            <a:spAutoFit/>
          </a:bodyPr>
          <a:lstStyle/>
          <a:p>
            <a:pPr algn="ctr" fontAlgn="base">
              <a:spcBef>
                <a:spcPct val="0"/>
              </a:spcBef>
              <a:spcAft>
                <a:spcPct val="0"/>
              </a:spcAft>
            </a:pPr>
            <a:r>
              <a:rPr lang="en-US" sz="1000" b="1" dirty="0">
                <a:solidFill>
                  <a:srgbClr val="FFFFFF"/>
                </a:solidFill>
                <a:latin typeface="Calibri" panose="020F0502020204030204" pitchFamily="34" charset="0"/>
                <a:cs typeface="Calibri" panose="020F0502020204030204" pitchFamily="34" charset="0"/>
              </a:rPr>
              <a:t>FHWA Geosynthetic Design and Construction Guidelines</a:t>
            </a:r>
            <a:br>
              <a:rPr lang="en-US" sz="1000" b="1" dirty="0">
                <a:solidFill>
                  <a:srgbClr val="FFFFFF"/>
                </a:solidFill>
                <a:latin typeface="Calibri" panose="020F0502020204030204" pitchFamily="34" charset="0"/>
                <a:cs typeface="Calibri" panose="020F0502020204030204" pitchFamily="34" charset="0"/>
              </a:rPr>
            </a:br>
            <a:r>
              <a:rPr lang="en-US" sz="1000" b="1" dirty="0">
                <a:solidFill>
                  <a:srgbClr val="FFFFFF"/>
                </a:solidFill>
                <a:latin typeface="Calibri" panose="020F0502020204030204" pitchFamily="34" charset="0"/>
                <a:cs typeface="Calibri" panose="020F0502020204030204" pitchFamily="34" charset="0"/>
              </a:rPr>
              <a:t>(Berg, et. al., 1998)</a:t>
            </a:r>
          </a:p>
        </p:txBody>
      </p:sp>
      <p:sp>
        <p:nvSpPr>
          <p:cNvPr id="11" name="Rectangle 10"/>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a:solidFill>
                <a:srgbClr val="FFFFFF"/>
              </a:solidFill>
              <a:latin typeface="Calibri" panose="020F0502020204030204" pitchFamily="34" charset="0"/>
            </a:endParaRPr>
          </a:p>
        </p:txBody>
      </p:sp>
      <p:sp>
        <p:nvSpPr>
          <p:cNvPr id="12" name="Text Box 6"/>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err="1">
                <a:solidFill>
                  <a:srgbClr val="003300"/>
                </a:solidFill>
                <a:latin typeface="Calibri" panose="020F0502020204030204" pitchFamily="34" charset="0"/>
              </a:rPr>
              <a:t>Underdrains</a:t>
            </a:r>
            <a:endParaRPr lang="en-US" sz="2200">
              <a:solidFill>
                <a:srgbClr val="003300"/>
              </a:solidFill>
              <a:latin typeface="Calibri" panose="020F0502020204030204" pitchFamily="34" charset="0"/>
            </a:endParaRPr>
          </a:p>
        </p:txBody>
      </p:sp>
      <p:sp>
        <p:nvSpPr>
          <p:cNvPr id="14" name="Text Box 24"/>
          <p:cNvSpPr txBox="1">
            <a:spLocks noChangeArrowheads="1"/>
          </p:cNvSpPr>
          <p:nvPr/>
        </p:nvSpPr>
        <p:spPr bwMode="auto">
          <a:xfrm>
            <a:off x="-23004" y="358986"/>
            <a:ext cx="9174624" cy="523220"/>
          </a:xfrm>
          <a:prstGeom prst="rect">
            <a:avLst/>
          </a:prstGeom>
          <a:solidFill>
            <a:schemeClr val="bg1"/>
          </a:solidFill>
          <a:ln w="9525" algn="ctr">
            <a:solidFill>
              <a:schemeClr val="bg1"/>
            </a:solidFill>
            <a:miter lim="800000"/>
            <a:headEnd/>
            <a:tailEnd/>
          </a:ln>
        </p:spPr>
        <p:txBody>
          <a:bodyPr wrap="square" anchor="ctr">
            <a:spAutoFit/>
          </a:bodyPr>
          <a:lstStyle/>
          <a:p>
            <a:pPr algn="ctr" fontAlgn="base">
              <a:spcBef>
                <a:spcPct val="0"/>
              </a:spcBef>
              <a:spcAft>
                <a:spcPct val="0"/>
              </a:spcAft>
            </a:pPr>
            <a:r>
              <a:rPr lang="en-US" sz="2800" b="1" u="sng">
                <a:solidFill>
                  <a:prstClr val="black"/>
                </a:solidFill>
                <a:latin typeface="Calibri" panose="020F0502020204030204" pitchFamily="34" charset="0"/>
                <a:cs typeface="Calibri" panose="020F0502020204030204" pitchFamily="34" charset="0"/>
              </a:rPr>
              <a:t>Constructed Stone Underdrain</a:t>
            </a:r>
          </a:p>
        </p:txBody>
      </p:sp>
    </p:spTree>
    <p:extLst>
      <p:ext uri="{BB962C8B-B14F-4D97-AF65-F5344CB8AC3E}">
        <p14:creationId xmlns:p14="http://schemas.microsoft.com/office/powerpoint/2010/main" val="429260957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16" y="-209550"/>
            <a:ext cx="9332466" cy="72580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42BEDC3-A241-4DD5-A9B2-ACA0366D23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57882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6628F-F0E3-6DB7-70CF-ABEBAEF18195}"/>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FFFFCC"/>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 name="Text Box 6">
            <a:extLst>
              <a:ext uri="{FF2B5EF4-FFF2-40B4-BE49-F238E27FC236}">
                <a16:creationId xmlns:a16="http://schemas.microsoft.com/office/drawing/2014/main" id="{C7D41DDF-CB74-4331-18F5-5B86CCB73DAA}"/>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Infiltration</a:t>
            </a:r>
          </a:p>
        </p:txBody>
      </p:sp>
      <p:sp>
        <p:nvSpPr>
          <p:cNvPr id="4" name="Text Box 14">
            <a:extLst>
              <a:ext uri="{FF2B5EF4-FFF2-40B4-BE49-F238E27FC236}">
                <a16:creationId xmlns:a16="http://schemas.microsoft.com/office/drawing/2014/main" id="{727A5727-4E23-B76C-B3C9-B72C4270C550}"/>
              </a:ext>
            </a:extLst>
          </p:cNvPr>
          <p:cNvSpPr txBox="1">
            <a:spLocks noChangeArrowheads="1"/>
          </p:cNvSpPr>
          <p:nvPr/>
        </p:nvSpPr>
        <p:spPr bwMode="auto">
          <a:xfrm>
            <a:off x="0" y="340973"/>
            <a:ext cx="9099992" cy="5847755"/>
          </a:xfrm>
          <a:prstGeom prst="rect">
            <a:avLst/>
          </a:prstGeom>
          <a:noFill/>
          <a:ln w="9525">
            <a:noFill/>
            <a:miter lim="800000"/>
            <a:headEnd/>
            <a:tailEnd/>
          </a:ln>
          <a:effectLst>
            <a:outerShdw dist="17961" dir="2700000" algn="ctr" rotWithShape="0">
              <a:schemeClr val="bg1"/>
            </a:outerShdw>
          </a:effectLst>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When NOT to use infiltration practices:</a:t>
            </a:r>
          </a:p>
          <a:p>
            <a:pPr marR="0" lvl="0" algn="l" defTabSz="914400" rtl="0" eaLnBrk="1" fontAlgn="base" latinLnBrk="0" hangingPunct="1">
              <a:lnSpc>
                <a:spcPct val="100000"/>
              </a:lnSpc>
              <a:spcBef>
                <a:spcPct val="0"/>
              </a:spcBef>
              <a:spcAft>
                <a:spcPct val="0"/>
              </a:spcAft>
              <a:buClrTx/>
              <a:buSzTx/>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When site conditions limit infiltration:</a:t>
            </a:r>
          </a:p>
          <a:p>
            <a:pPr marL="1257300" lvl="2" indent="-342900" fontAlgn="base">
              <a:spcBef>
                <a:spcPct val="0"/>
              </a:spcBef>
              <a:spcAft>
                <a:spcPct val="0"/>
              </a:spcAft>
              <a:buFont typeface="Arial" panose="020B0604020202020204" pitchFamily="34" charset="0"/>
              <a:buChar char="•"/>
              <a:defRPr/>
            </a:pPr>
            <a:r>
              <a:rPr lang="en-US" sz="2400" dirty="0">
                <a:solidFill>
                  <a:srgbClr val="000000"/>
                </a:solidFill>
                <a:latin typeface="Arial" panose="020B0604020202020204" pitchFamily="34" charset="0"/>
                <a:cs typeface="Arial" panose="020B0604020202020204" pitchFamily="34" charset="0"/>
              </a:rPr>
              <a:t>Clay soils</a:t>
            </a:r>
          </a:p>
          <a:p>
            <a:pPr marL="1257300" lvl="2" indent="-342900" fontAlgn="base">
              <a:spcBef>
                <a:spcPct val="0"/>
              </a:spcBef>
              <a:spcAft>
                <a:spcPct val="0"/>
              </a:spcAft>
              <a:buFont typeface="Arial" panose="020B0604020202020204" pitchFamily="34" charset="0"/>
              <a:buChar char="•"/>
              <a:defRPr/>
            </a:pPr>
            <a:r>
              <a:rPr lang="en-US" sz="2400" dirty="0">
                <a:solidFill>
                  <a:srgbClr val="000000"/>
                </a:solidFill>
                <a:latin typeface="Arial" panose="020B0604020202020204" pitchFamily="34" charset="0"/>
                <a:cs typeface="Arial" panose="020B0604020202020204" pitchFamily="34" charset="0"/>
              </a:rPr>
              <a:t>Shallow Bedrock</a:t>
            </a:r>
          </a:p>
          <a:p>
            <a:pPr marL="1257300" lvl="2" indent="-342900" fontAlgn="base">
              <a:spcBef>
                <a:spcPct val="0"/>
              </a:spcBef>
              <a:spcAft>
                <a:spcPct val="0"/>
              </a:spcAft>
              <a:buFont typeface="Arial" panose="020B0604020202020204" pitchFamily="34" charset="0"/>
              <a:buChar char="•"/>
              <a:defRPr/>
            </a:pPr>
            <a:r>
              <a:rPr lang="en-US" sz="2400" dirty="0">
                <a:solidFill>
                  <a:srgbClr val="000000"/>
                </a:solidFill>
                <a:latin typeface="Arial" panose="020B0604020202020204" pitchFamily="34" charset="0"/>
                <a:cs typeface="Arial" panose="020B0604020202020204" pitchFamily="34" charset="0"/>
              </a:rPr>
              <a:t>Saturated soils – spring seeps, wetlands, etc.</a:t>
            </a:r>
          </a:p>
          <a:p>
            <a:pPr marL="1257300" lvl="2" indent="-342900" fontAlgn="base">
              <a:spcBef>
                <a:spcPct val="0"/>
              </a:spcBef>
              <a:spcAft>
                <a:spcPct val="0"/>
              </a:spcAft>
              <a:buFont typeface="Arial" panose="020B0604020202020204" pitchFamily="34" charset="0"/>
              <a:buChar char="•"/>
              <a:defRPr/>
            </a:pPr>
            <a:r>
              <a:rPr lang="en-US" sz="2400" dirty="0">
                <a:solidFill>
                  <a:srgbClr val="000000"/>
                </a:solidFill>
                <a:latin typeface="Arial" panose="020B0604020202020204" pitchFamily="34" charset="0"/>
                <a:cs typeface="Arial" panose="020B0604020202020204" pitchFamily="34" charset="0"/>
              </a:rPr>
              <a:t>Houses, septic systems, utilities may be impacted.</a:t>
            </a:r>
          </a:p>
          <a:p>
            <a:pPr marL="1257300" lvl="2" indent="-342900" fontAlgn="base">
              <a:spcBef>
                <a:spcPct val="0"/>
              </a:spcBef>
              <a:spcAft>
                <a:spcPct val="0"/>
              </a:spcAft>
              <a:buFont typeface="Arial" panose="020B0604020202020204" pitchFamily="34" charset="0"/>
              <a:buChar char="•"/>
              <a:defRPr/>
            </a:pPr>
            <a:r>
              <a:rPr lang="en-US" sz="2400" dirty="0">
                <a:solidFill>
                  <a:srgbClr val="000000"/>
                </a:solidFill>
                <a:latin typeface="Arial" panose="020B0604020202020204" pitchFamily="34" charset="0"/>
                <a:cs typeface="Arial" panose="020B0604020202020204" pitchFamily="34" charset="0"/>
              </a:rPr>
              <a:t>Infiltration in the upslope ditch may saturate road base</a:t>
            </a:r>
          </a:p>
          <a:p>
            <a:pPr lvl="2" fontAlgn="base">
              <a:spcBef>
                <a:spcPct val="0"/>
              </a:spcBef>
              <a:spcAft>
                <a:spcPct val="0"/>
              </a:spcAft>
              <a:defRPr/>
            </a:pPr>
            <a:endParaRPr lang="en-US" sz="2400" b="1" dirty="0">
              <a:solidFill>
                <a:srgbClr val="000000"/>
              </a:solidFill>
              <a:latin typeface="Arial" panose="020B0604020202020204" pitchFamily="34" charset="0"/>
              <a:cs typeface="Arial" panose="020B0604020202020204" pitchFamily="34" charset="0"/>
            </a:endParaRP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When no one can maintain the practice.</a:t>
            </a:r>
          </a:p>
          <a:p>
            <a:pPr lvl="1" fontAlgn="base">
              <a:spcBef>
                <a:spcPct val="0"/>
              </a:spcBef>
              <a:spcAft>
                <a:spcPct val="0"/>
              </a:spcAft>
              <a:defRPr/>
            </a:pPr>
            <a:endParaRPr lang="en-US" sz="2400" b="1" dirty="0">
              <a:solidFill>
                <a:srgbClr val="000000"/>
              </a:solidFill>
              <a:latin typeface="Arial" panose="020B0604020202020204" pitchFamily="34" charset="0"/>
              <a:cs typeface="Arial" panose="020B0604020202020204" pitchFamily="34" charset="0"/>
            </a:endParaRP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If the practice will be outside the right-of-way and:</a:t>
            </a:r>
          </a:p>
          <a:p>
            <a:pPr marL="1257300" lvl="2" indent="-342900" fontAlgn="base">
              <a:spcBef>
                <a:spcPct val="0"/>
              </a:spcBef>
              <a:spcAft>
                <a:spcPct val="0"/>
              </a:spcAft>
              <a:buFont typeface="Arial" panose="020B0604020202020204" pitchFamily="34" charset="0"/>
              <a:buChar char="•"/>
              <a:defRPr/>
            </a:pPr>
            <a:r>
              <a:rPr lang="en-US" sz="2400" dirty="0">
                <a:solidFill>
                  <a:srgbClr val="000000"/>
                </a:solidFill>
                <a:latin typeface="Arial" panose="020B0604020202020204" pitchFamily="34" charset="0"/>
                <a:cs typeface="Arial" panose="020B0604020202020204" pitchFamily="34" charset="0"/>
              </a:rPr>
              <a:t>Written permission is not obtained.</a:t>
            </a:r>
          </a:p>
          <a:p>
            <a:pPr marL="1257300" lvl="2" indent="-342900" fontAlgn="base">
              <a:spcBef>
                <a:spcPct val="0"/>
              </a:spcBef>
              <a:spcAft>
                <a:spcPct val="0"/>
              </a:spcAft>
              <a:buFont typeface="Arial" panose="020B0604020202020204" pitchFamily="34" charset="0"/>
              <a:buChar char="•"/>
              <a:defRPr/>
            </a:pPr>
            <a:r>
              <a:rPr lang="en-US" sz="2400" dirty="0">
                <a:solidFill>
                  <a:srgbClr val="000000"/>
                </a:solidFill>
                <a:latin typeface="Arial" panose="020B0604020202020204" pitchFamily="34" charset="0"/>
                <a:cs typeface="Arial" panose="020B0604020202020204" pitchFamily="34" charset="0"/>
              </a:rPr>
              <a:t>Off-ROW practices that are </a:t>
            </a:r>
            <a:r>
              <a:rPr lang="en-US" sz="2400" b="1" dirty="0">
                <a:solidFill>
                  <a:srgbClr val="000000"/>
                </a:solidFill>
                <a:latin typeface="Arial" panose="020B0604020202020204" pitchFamily="34" charset="0"/>
                <a:cs typeface="Arial" panose="020B0604020202020204" pitchFamily="34" charset="0"/>
              </a:rPr>
              <a:t>35% or more of the project cost</a:t>
            </a:r>
            <a:r>
              <a:rPr lang="en-US" sz="2400" dirty="0">
                <a:solidFill>
                  <a:srgbClr val="000000"/>
                </a:solidFill>
                <a:latin typeface="Arial" panose="020B0604020202020204" pitchFamily="34" charset="0"/>
                <a:cs typeface="Arial" panose="020B0604020202020204" pitchFamily="34" charset="0"/>
              </a:rPr>
              <a:t> or </a:t>
            </a:r>
            <a:r>
              <a:rPr lang="en-US" sz="2400" b="1" dirty="0">
                <a:solidFill>
                  <a:srgbClr val="000000"/>
                </a:solidFill>
                <a:latin typeface="Arial" panose="020B0604020202020204" pitchFamily="34" charset="0"/>
                <a:cs typeface="Arial" panose="020B0604020202020204" pitchFamily="34" charset="0"/>
              </a:rPr>
              <a:t>500+ ft outside the ROW </a:t>
            </a:r>
            <a:r>
              <a:rPr lang="en-US" sz="2400" dirty="0">
                <a:solidFill>
                  <a:srgbClr val="000000"/>
                </a:solidFill>
                <a:latin typeface="Arial" panose="020B0604020202020204" pitchFamily="34" charset="0"/>
                <a:cs typeface="Arial" panose="020B0604020202020204" pitchFamily="34" charset="0"/>
              </a:rPr>
              <a:t>require SCC permission</a:t>
            </a:r>
          </a:p>
        </p:txBody>
      </p:sp>
    </p:spTree>
    <p:extLst>
      <p:ext uri="{BB962C8B-B14F-4D97-AF65-F5344CB8AC3E}">
        <p14:creationId xmlns:p14="http://schemas.microsoft.com/office/powerpoint/2010/main" val="9240529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6628F-F0E3-6DB7-70CF-ABEBAEF18195}"/>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FFFFCC"/>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F4FCB45C-409C-681C-5DAE-D5A430FD5CAE}"/>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 name="Text Box 6">
            <a:extLst>
              <a:ext uri="{FF2B5EF4-FFF2-40B4-BE49-F238E27FC236}">
                <a16:creationId xmlns:a16="http://schemas.microsoft.com/office/drawing/2014/main" id="{C7D41DDF-CB74-4331-18F5-5B86CCB73DAA}"/>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Summary</a:t>
            </a:r>
          </a:p>
        </p:txBody>
      </p:sp>
      <p:sp>
        <p:nvSpPr>
          <p:cNvPr id="4" name="Text Box 14">
            <a:extLst>
              <a:ext uri="{FF2B5EF4-FFF2-40B4-BE49-F238E27FC236}">
                <a16:creationId xmlns:a16="http://schemas.microsoft.com/office/drawing/2014/main" id="{727A5727-4E23-B76C-B3C9-B72C4270C550}"/>
              </a:ext>
            </a:extLst>
          </p:cNvPr>
          <p:cNvSpPr txBox="1">
            <a:spLocks noChangeArrowheads="1"/>
          </p:cNvSpPr>
          <p:nvPr/>
        </p:nvSpPr>
        <p:spPr bwMode="auto">
          <a:xfrm>
            <a:off x="0" y="340973"/>
            <a:ext cx="9099992" cy="6432530"/>
          </a:xfrm>
          <a:prstGeom prst="rect">
            <a:avLst/>
          </a:prstGeom>
          <a:noFill/>
          <a:ln w="9525">
            <a:noFill/>
            <a:miter lim="800000"/>
            <a:headEnd/>
            <a:tailEnd/>
          </a:ln>
          <a:effectLst>
            <a:outerShdw dist="17961" dir="2700000" algn="ctr" rotWithShape="0">
              <a:schemeClr val="bg1"/>
            </a:outerShdw>
          </a:effectLst>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Underdrain</a:t>
            </a:r>
          </a:p>
          <a:p>
            <a:pPr marL="800100" lvl="1" indent="-342900" fontAlgn="base">
              <a:spcBef>
                <a:spcPct val="0"/>
              </a:spcBef>
              <a:spcAft>
                <a:spcPct val="0"/>
              </a:spcAft>
              <a:buFont typeface="Arial" panose="020B0604020202020204" pitchFamily="34" charset="0"/>
              <a:buChar char="•"/>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Carries: </a:t>
            </a:r>
            <a:r>
              <a:rPr kumimoji="0" lang="en-US" sz="240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groundwater</a:t>
            </a:r>
            <a:endParaRPr kumimoji="0" lang="en-US" sz="24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Requires: </a:t>
            </a:r>
            <a:r>
              <a:rPr lang="en-US" sz="2400" u="sng" dirty="0">
                <a:solidFill>
                  <a:srgbClr val="000000"/>
                </a:solidFill>
                <a:latin typeface="Arial" panose="020B0604020202020204" pitchFamily="34" charset="0"/>
                <a:cs typeface="Arial" panose="020B0604020202020204" pitchFamily="34" charset="0"/>
              </a:rPr>
              <a:t>slope/fall </a:t>
            </a:r>
            <a:r>
              <a:rPr lang="en-US" sz="2400" dirty="0">
                <a:solidFill>
                  <a:srgbClr val="000000"/>
                </a:solidFill>
                <a:latin typeface="Arial" panose="020B0604020202020204" pitchFamily="34" charset="0"/>
                <a:cs typeface="Arial" panose="020B0604020202020204" pitchFamily="34" charset="0"/>
              </a:rPr>
              <a:t>to carry water</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Outlets: </a:t>
            </a:r>
            <a:r>
              <a:rPr lang="en-US" sz="2400" dirty="0">
                <a:solidFill>
                  <a:srgbClr val="000000"/>
                </a:solidFill>
                <a:latin typeface="Arial" panose="020B0604020202020204" pitchFamily="34" charset="0"/>
                <a:cs typeface="Arial" panose="020B0604020202020204" pitchFamily="34" charset="0"/>
              </a:rPr>
              <a:t>on the </a:t>
            </a:r>
            <a:r>
              <a:rPr lang="en-US" sz="2400" u="sng" dirty="0">
                <a:solidFill>
                  <a:srgbClr val="000000"/>
                </a:solidFill>
                <a:latin typeface="Arial" panose="020B0604020202020204" pitchFamily="34" charset="0"/>
                <a:cs typeface="Arial" panose="020B0604020202020204" pitchFamily="34" charset="0"/>
              </a:rPr>
              <a:t>surface</a:t>
            </a:r>
          </a:p>
          <a:p>
            <a:pPr marL="800100" lvl="1" indent="-342900" fontAlgn="base">
              <a:spcBef>
                <a:spcPct val="0"/>
              </a:spcBef>
              <a:spcAft>
                <a:spcPct val="0"/>
              </a:spcAft>
              <a:buFont typeface="Arial" panose="020B0604020202020204" pitchFamily="34" charset="0"/>
              <a:buChar char="•"/>
              <a:defRPr/>
            </a:pPr>
            <a:endParaRPr lang="en-US" sz="2400" u="sng" dirty="0">
              <a:solidFill>
                <a:srgbClr val="000000"/>
              </a:solidFill>
              <a:latin typeface="Arial" panose="020B0604020202020204" pitchFamily="34" charset="0"/>
              <a:cs typeface="Arial" panose="020B0604020202020204" pitchFamily="34" charset="0"/>
            </a:endParaRPr>
          </a:p>
          <a:p>
            <a:pPr lvl="1" fontAlgn="base">
              <a:spcBef>
                <a:spcPct val="0"/>
              </a:spcBef>
              <a:spcAft>
                <a:spcPct val="0"/>
              </a:spcAf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342900" indent="-342900" fontAlgn="base">
              <a:spcBef>
                <a:spcPct val="0"/>
              </a:spcBef>
              <a:spcAft>
                <a:spcPct val="0"/>
              </a:spcAft>
              <a:buFont typeface="Arial" panose="020B0604020202020204" pitchFamily="34" charset="0"/>
              <a:buChar char="•"/>
              <a:defRPr/>
            </a:pPr>
            <a:r>
              <a:rPr kumimoji="0" lang="en-US" sz="2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Storm sewer</a:t>
            </a:r>
          </a:p>
          <a:p>
            <a:pPr marL="800100" lvl="1" indent="-342900" fontAlgn="base">
              <a:spcBef>
                <a:spcPct val="0"/>
              </a:spcBef>
              <a:spcAft>
                <a:spcPct val="0"/>
              </a:spcAft>
              <a:buFont typeface="Arial" panose="020B0604020202020204" pitchFamily="34" charset="0"/>
              <a:buChar char="•"/>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Carries: </a:t>
            </a:r>
            <a:r>
              <a:rPr kumimoji="0" lang="en-US" sz="240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surface</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water underground</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Requires: </a:t>
            </a:r>
            <a:r>
              <a:rPr lang="en-US" sz="2400" u="sng" dirty="0">
                <a:solidFill>
                  <a:srgbClr val="000000"/>
                </a:solidFill>
                <a:latin typeface="Arial" panose="020B0604020202020204" pitchFamily="34" charset="0"/>
                <a:cs typeface="Arial" panose="020B0604020202020204" pitchFamily="34" charset="0"/>
              </a:rPr>
              <a:t>slope/fall </a:t>
            </a:r>
            <a:r>
              <a:rPr lang="en-US" sz="2400" dirty="0">
                <a:solidFill>
                  <a:srgbClr val="000000"/>
                </a:solidFill>
                <a:latin typeface="Arial" panose="020B0604020202020204" pitchFamily="34" charset="0"/>
                <a:cs typeface="Arial" panose="020B0604020202020204" pitchFamily="34" charset="0"/>
              </a:rPr>
              <a:t>to carry water</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Outlets: </a:t>
            </a:r>
            <a:r>
              <a:rPr lang="en-US" sz="2400" dirty="0">
                <a:solidFill>
                  <a:srgbClr val="000000"/>
                </a:solidFill>
                <a:latin typeface="Arial" panose="020B0604020202020204" pitchFamily="34" charset="0"/>
                <a:cs typeface="Arial" panose="020B0604020202020204" pitchFamily="34" charset="0"/>
              </a:rPr>
              <a:t>on the </a:t>
            </a:r>
            <a:r>
              <a:rPr lang="en-US" sz="2400" u="sng" dirty="0">
                <a:solidFill>
                  <a:srgbClr val="000000"/>
                </a:solidFill>
                <a:latin typeface="Arial" panose="020B0604020202020204" pitchFamily="34" charset="0"/>
                <a:cs typeface="Arial" panose="020B0604020202020204" pitchFamily="34" charset="0"/>
              </a:rPr>
              <a:t>surface</a:t>
            </a:r>
          </a:p>
          <a:p>
            <a:pPr marL="800100" lvl="1" indent="-342900" fontAlgn="base">
              <a:spcBef>
                <a:spcPct val="0"/>
              </a:spcBef>
              <a:spcAft>
                <a:spcPct val="0"/>
              </a:spcAft>
              <a:buFont typeface="Arial" panose="020B0604020202020204" pitchFamily="34" charset="0"/>
              <a:buChar char="•"/>
              <a:defRPr/>
            </a:pPr>
            <a:endParaRPr lang="en-US" sz="2400" u="sng" dirty="0">
              <a:solidFill>
                <a:srgbClr val="000000"/>
              </a:solidFill>
              <a:latin typeface="Arial" panose="020B0604020202020204" pitchFamily="34" charset="0"/>
              <a:cs typeface="Arial" panose="020B0604020202020204" pitchFamily="34" charset="0"/>
            </a:endParaRPr>
          </a:p>
          <a:p>
            <a:pPr lvl="1" fontAlgn="base">
              <a:spcBef>
                <a:spcPct val="0"/>
              </a:spcBef>
              <a:spcAft>
                <a:spcPct val="0"/>
              </a:spcAf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342900" indent="-342900" fontAlgn="base">
              <a:spcBef>
                <a:spcPct val="0"/>
              </a:spcBef>
              <a:spcAft>
                <a:spcPct val="0"/>
              </a:spcAft>
              <a:buFont typeface="Arial" panose="020B0604020202020204" pitchFamily="34" charset="0"/>
              <a:buChar char="•"/>
              <a:defRPr/>
            </a:pPr>
            <a:r>
              <a:rPr lang="en-US" sz="2400" b="1" u="sng" dirty="0">
                <a:solidFill>
                  <a:srgbClr val="000000"/>
                </a:solidFill>
                <a:latin typeface="Arial" panose="020B0604020202020204" pitchFamily="34" charset="0"/>
                <a:cs typeface="Arial" panose="020B0604020202020204" pitchFamily="34" charset="0"/>
              </a:rPr>
              <a:t>Infiltration practices</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Carries: </a:t>
            </a:r>
            <a:r>
              <a:rPr lang="en-US" sz="2400" u="sng" dirty="0">
                <a:solidFill>
                  <a:srgbClr val="000000"/>
                </a:solidFill>
                <a:latin typeface="Arial" panose="020B0604020202020204" pitchFamily="34" charset="0"/>
                <a:cs typeface="Arial" panose="020B0604020202020204" pitchFamily="34" charset="0"/>
              </a:rPr>
              <a:t>surface</a:t>
            </a:r>
            <a:r>
              <a:rPr lang="en-US" sz="2400" dirty="0">
                <a:solidFill>
                  <a:srgbClr val="000000"/>
                </a:solidFill>
                <a:latin typeface="Arial" panose="020B0604020202020204" pitchFamily="34" charset="0"/>
                <a:cs typeface="Arial" panose="020B0604020202020204" pitchFamily="34" charset="0"/>
              </a:rPr>
              <a:t> water underground</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Requires: </a:t>
            </a:r>
            <a:r>
              <a:rPr lang="en-US" sz="2400" u="sng" dirty="0">
                <a:solidFill>
                  <a:srgbClr val="000000"/>
                </a:solidFill>
                <a:latin typeface="Arial" panose="020B0604020202020204" pitchFamily="34" charset="0"/>
                <a:cs typeface="Arial" panose="020B0604020202020204" pitchFamily="34" charset="0"/>
              </a:rPr>
              <a:t>flat bottom </a:t>
            </a:r>
            <a:r>
              <a:rPr lang="en-US" sz="2400" dirty="0">
                <a:solidFill>
                  <a:srgbClr val="000000"/>
                </a:solidFill>
                <a:latin typeface="Arial" panose="020B0604020202020204" pitchFamily="34" charset="0"/>
                <a:cs typeface="Arial" panose="020B0604020202020204" pitchFamily="34" charset="0"/>
              </a:rPr>
              <a:t>and correct site conditions to achieve infiltration</a:t>
            </a:r>
          </a:p>
          <a:p>
            <a:pPr marL="800100" lvl="1" indent="-342900" fontAlgn="base">
              <a:spcBef>
                <a:spcPct val="0"/>
              </a:spcBef>
              <a:spcAft>
                <a:spcPct val="0"/>
              </a:spcAft>
              <a:buFont typeface="Arial" panose="020B0604020202020204" pitchFamily="34" charset="0"/>
              <a:buChar char="•"/>
              <a:defRPr/>
            </a:pPr>
            <a:r>
              <a:rPr lang="en-US" sz="2400" b="1" dirty="0">
                <a:solidFill>
                  <a:srgbClr val="000000"/>
                </a:solidFill>
                <a:latin typeface="Arial" panose="020B0604020202020204" pitchFamily="34" charset="0"/>
                <a:cs typeface="Arial" panose="020B0604020202020204" pitchFamily="34" charset="0"/>
              </a:rPr>
              <a:t>Outlets: </a:t>
            </a:r>
            <a:r>
              <a:rPr lang="en-US" sz="2400" u="sng" dirty="0">
                <a:solidFill>
                  <a:srgbClr val="000000"/>
                </a:solidFill>
                <a:latin typeface="Arial" panose="020B0604020202020204" pitchFamily="34" charset="0"/>
                <a:cs typeface="Arial" panose="020B0604020202020204" pitchFamily="34" charset="0"/>
              </a:rPr>
              <a:t>underground</a:t>
            </a:r>
            <a:r>
              <a:rPr lang="en-US" sz="2400" dirty="0">
                <a:solidFill>
                  <a:srgbClr val="000000"/>
                </a:solidFill>
                <a:latin typeface="Arial" panose="020B0604020202020204" pitchFamily="34" charset="0"/>
                <a:cs typeface="Arial" panose="020B0604020202020204" pitchFamily="34" charset="0"/>
              </a:rPr>
              <a:t> via infiltration</a:t>
            </a:r>
          </a:p>
          <a:p>
            <a:pPr marL="1257300" lvl="2" indent="-342900" fontAlgn="base">
              <a:spcBef>
                <a:spcPct val="0"/>
              </a:spcBef>
              <a:spcAft>
                <a:spcPct val="0"/>
              </a:spcAft>
              <a:buFont typeface="Arial" panose="020B0604020202020204" pitchFamily="34" charset="0"/>
              <a:buChar char="•"/>
              <a:defRPr/>
            </a:pPr>
            <a:r>
              <a:rPr lang="en-US" sz="2400" dirty="0">
                <a:solidFill>
                  <a:srgbClr val="000000"/>
                </a:solidFill>
                <a:latin typeface="Arial" panose="020B0604020202020204" pitchFamily="34" charset="0"/>
                <a:cs typeface="Arial" panose="020B0604020202020204" pitchFamily="34" charset="0"/>
              </a:rPr>
              <a:t>With a surface overflow</a:t>
            </a:r>
          </a:p>
        </p:txBody>
      </p:sp>
    </p:spTree>
    <p:extLst>
      <p:ext uri="{BB962C8B-B14F-4D97-AF65-F5344CB8AC3E}">
        <p14:creationId xmlns:p14="http://schemas.microsoft.com/office/powerpoint/2010/main" val="30924598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a:extLst>
            <a:ext uri="{FF2B5EF4-FFF2-40B4-BE49-F238E27FC236}">
              <a16:creationId xmlns:a16="http://schemas.microsoft.com/office/drawing/2014/main" id="{D0492D61-3F7D-AE09-C6A2-0A1C5668A46A}"/>
            </a:ext>
          </a:extLst>
        </p:cNvPr>
        <p:cNvGrpSpPr/>
        <p:nvPr/>
      </p:nvGrpSpPr>
      <p:grpSpPr>
        <a:xfrm>
          <a:off x="0" y="0"/>
          <a:ext cx="0" cy="0"/>
          <a:chOff x="0" y="0"/>
          <a:chExt cx="0" cy="0"/>
        </a:xfrm>
      </p:grpSpPr>
      <p:pic>
        <p:nvPicPr>
          <p:cNvPr id="12" name="Picture 11" descr="A close-up of a road&#10;&#10;Description automatically generated">
            <a:extLst>
              <a:ext uri="{FF2B5EF4-FFF2-40B4-BE49-F238E27FC236}">
                <a16:creationId xmlns:a16="http://schemas.microsoft.com/office/drawing/2014/main" id="{6CD9743F-8A14-34CB-32F7-0CF8BA175D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9685" y="1724910"/>
            <a:ext cx="7703455" cy="5132708"/>
          </a:xfrm>
          <a:prstGeom prst="rect">
            <a:avLst/>
          </a:prstGeom>
        </p:spPr>
      </p:pic>
      <p:sp>
        <p:nvSpPr>
          <p:cNvPr id="2" name="Title 1">
            <a:extLst>
              <a:ext uri="{FF2B5EF4-FFF2-40B4-BE49-F238E27FC236}">
                <a16:creationId xmlns:a16="http://schemas.microsoft.com/office/drawing/2014/main" id="{1E106D11-1111-9788-CC0C-A5AD9FED10C4}"/>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FFFFCC"/>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68FB0357-0240-6409-1002-D48899434A83}"/>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 name="Text Box 6">
            <a:extLst>
              <a:ext uri="{FF2B5EF4-FFF2-40B4-BE49-F238E27FC236}">
                <a16:creationId xmlns:a16="http://schemas.microsoft.com/office/drawing/2014/main" id="{9E29EC86-8934-CA6F-FEBE-E5BA0D3ED6F6}"/>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Summary</a:t>
            </a:r>
          </a:p>
        </p:txBody>
      </p:sp>
      <p:sp>
        <p:nvSpPr>
          <p:cNvPr id="4" name="Text Box 14">
            <a:extLst>
              <a:ext uri="{FF2B5EF4-FFF2-40B4-BE49-F238E27FC236}">
                <a16:creationId xmlns:a16="http://schemas.microsoft.com/office/drawing/2014/main" id="{E3174B51-3CB4-2DBB-36A5-429EBCEFBC99}"/>
              </a:ext>
            </a:extLst>
          </p:cNvPr>
          <p:cNvSpPr txBox="1">
            <a:spLocks noChangeArrowheads="1"/>
          </p:cNvSpPr>
          <p:nvPr/>
        </p:nvSpPr>
        <p:spPr bwMode="auto">
          <a:xfrm>
            <a:off x="0" y="340973"/>
            <a:ext cx="9067800" cy="1292662"/>
          </a:xfrm>
          <a:prstGeom prst="rect">
            <a:avLst/>
          </a:prstGeom>
          <a:noFill/>
          <a:ln w="9525">
            <a:noFill/>
            <a:miter lim="800000"/>
            <a:headEnd/>
            <a:tailEnd/>
          </a:ln>
          <a:effectLst>
            <a:outerShdw dist="17961" dir="2700000" algn="ctr" rotWithShape="0">
              <a:schemeClr val="bg1"/>
            </a:outerShdw>
          </a:effectLst>
        </p:spPr>
        <p:txBody>
          <a:bodyPr wrap="square">
            <a:spAutoFit/>
          </a:bodyPr>
          <a:lstStyle/>
          <a:p>
            <a:pPr marR="0" lvl="0" algn="ctr" defTabSz="914400" rtl="0" eaLnBrk="1" fontAlgn="base" latinLnBrk="0" hangingPunct="1">
              <a:lnSpc>
                <a:spcPct val="100000"/>
              </a:lnSpc>
              <a:spcBef>
                <a:spcPct val="0"/>
              </a:spcBef>
              <a:spcAft>
                <a:spcPct val="0"/>
              </a:spcAft>
              <a:buClrTx/>
              <a:buSzTx/>
              <a:tabLst/>
              <a:defRPr/>
            </a:pPr>
            <a:r>
              <a:rPr kumimoji="0" lang="en-US" sz="2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Technical Bulletin: Underdrains, Storm Sewers &amp; Infiltration</a:t>
            </a:r>
          </a:p>
          <a:p>
            <a:pPr marR="0" lvl="0" algn="ctr" defTabSz="914400" rtl="0" eaLnBrk="1" fontAlgn="base" latinLnBrk="0" hangingPunct="1">
              <a:lnSpc>
                <a:spcPct val="100000"/>
              </a:lnSpc>
              <a:spcBef>
                <a:spcPct val="0"/>
              </a:spcBef>
              <a:spcAft>
                <a:spcPct val="0"/>
              </a:spcAft>
              <a:buClrTx/>
              <a:buSzTx/>
              <a:tabLst/>
              <a:defRPr/>
            </a:pPr>
            <a:r>
              <a:rPr lang="en-US" sz="2000" u="sng" dirty="0">
                <a:solidFill>
                  <a:srgbClr val="000000"/>
                </a:solidFill>
                <a:latin typeface="Arial" panose="020B0604020202020204" pitchFamily="34" charset="0"/>
                <a:cs typeface="Arial" panose="020B0604020202020204" pitchFamily="34" charset="0"/>
              </a:rPr>
              <a:t>Compares Underdrain vs. Storm Sewers &amp; Infiltration</a:t>
            </a:r>
          </a:p>
          <a:p>
            <a:pPr marR="0" lvl="0" algn="ctr" defTabSz="914400" rtl="0" eaLnBrk="1" fontAlgn="base" latinLnBrk="0" hangingPunct="1">
              <a:lnSpc>
                <a:spcPct val="100000"/>
              </a:lnSpc>
              <a:spcBef>
                <a:spcPct val="0"/>
              </a:spcBef>
              <a:spcAft>
                <a:spcPct val="0"/>
              </a:spcAft>
              <a:buClrTx/>
              <a:buSzTx/>
              <a:tabLst/>
              <a:defRPr/>
            </a:pPr>
            <a:endParaRPr kumimoji="0" lang="en-US" sz="1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R="0" lvl="0" algn="ctr" defTabSz="914400" rtl="0" eaLnBrk="1" fontAlgn="base" latinLnBrk="0" hangingPunct="1">
              <a:lnSpc>
                <a:spcPct val="100000"/>
              </a:lnSpc>
              <a:spcBef>
                <a:spcPct val="0"/>
              </a:spcBef>
              <a:spcAft>
                <a:spcPct val="0"/>
              </a:spcAft>
              <a:buClrTx/>
              <a:buSzTx/>
              <a:tabLst/>
              <a:defRPr/>
            </a:pPr>
            <a:r>
              <a:rPr kumimoji="0" lang="en-US" sz="20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https://dirtandgravel.psu.edu/general-resources/technical-bulletins/ </a:t>
            </a:r>
          </a:p>
        </p:txBody>
      </p:sp>
    </p:spTree>
    <p:extLst>
      <p:ext uri="{BB962C8B-B14F-4D97-AF65-F5344CB8AC3E}">
        <p14:creationId xmlns:p14="http://schemas.microsoft.com/office/powerpoint/2010/main" val="4323807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a:extLst>
            <a:ext uri="{FF2B5EF4-FFF2-40B4-BE49-F238E27FC236}">
              <a16:creationId xmlns:a16="http://schemas.microsoft.com/office/drawing/2014/main" id="{57D77506-5431-69FE-53DE-2B648CA116B0}"/>
            </a:ext>
          </a:extLst>
        </p:cNvPr>
        <p:cNvGrpSpPr/>
        <p:nvPr/>
      </p:nvGrpSpPr>
      <p:grpSpPr>
        <a:xfrm>
          <a:off x="0" y="0"/>
          <a:ext cx="0" cy="0"/>
          <a:chOff x="0" y="0"/>
          <a:chExt cx="0" cy="0"/>
        </a:xfrm>
      </p:grpSpPr>
      <p:pic>
        <p:nvPicPr>
          <p:cNvPr id="8" name="Picture 7" descr="A close-up of a road&#10;&#10;Description automatically generated">
            <a:extLst>
              <a:ext uri="{FF2B5EF4-FFF2-40B4-BE49-F238E27FC236}">
                <a16:creationId xmlns:a16="http://schemas.microsoft.com/office/drawing/2014/main" id="{A27E4D69-8841-7F71-B91C-21769F060E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9051" y="1695190"/>
            <a:ext cx="8241175" cy="5162810"/>
          </a:xfrm>
          <a:prstGeom prst="rect">
            <a:avLst/>
          </a:prstGeom>
        </p:spPr>
      </p:pic>
      <p:sp>
        <p:nvSpPr>
          <p:cNvPr id="2" name="Title 1">
            <a:extLst>
              <a:ext uri="{FF2B5EF4-FFF2-40B4-BE49-F238E27FC236}">
                <a16:creationId xmlns:a16="http://schemas.microsoft.com/office/drawing/2014/main" id="{64AB07C2-FE3D-A119-F8B3-EEAD59E0CFDD}"/>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FFFFCC"/>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4B8380C6-2770-FF5A-EBE1-A70241AF20E5}"/>
              </a:ext>
            </a:extLst>
          </p:cNvPr>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 name="Text Box 6">
            <a:extLst>
              <a:ext uri="{FF2B5EF4-FFF2-40B4-BE49-F238E27FC236}">
                <a16:creationId xmlns:a16="http://schemas.microsoft.com/office/drawing/2014/main" id="{F2E6447F-B8D3-AEEE-3C25-20C9DBF2D962}"/>
              </a:ext>
            </a:extLst>
          </p:cNvPr>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60925" algn="l"/>
              </a:tabLst>
              <a:defRPr/>
            </a:pPr>
            <a:r>
              <a:rPr kumimoji="0" lang="en-US" sz="2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Summary</a:t>
            </a:r>
          </a:p>
        </p:txBody>
      </p:sp>
      <p:sp>
        <p:nvSpPr>
          <p:cNvPr id="4" name="Text Box 14">
            <a:extLst>
              <a:ext uri="{FF2B5EF4-FFF2-40B4-BE49-F238E27FC236}">
                <a16:creationId xmlns:a16="http://schemas.microsoft.com/office/drawing/2014/main" id="{E92E6A28-4A55-1549-7B31-C5960E265F64}"/>
              </a:ext>
            </a:extLst>
          </p:cNvPr>
          <p:cNvSpPr txBox="1">
            <a:spLocks noChangeArrowheads="1"/>
          </p:cNvSpPr>
          <p:nvPr/>
        </p:nvSpPr>
        <p:spPr bwMode="auto">
          <a:xfrm>
            <a:off x="0" y="340973"/>
            <a:ext cx="9067800" cy="1292662"/>
          </a:xfrm>
          <a:prstGeom prst="rect">
            <a:avLst/>
          </a:prstGeom>
          <a:noFill/>
          <a:ln w="9525">
            <a:noFill/>
            <a:miter lim="800000"/>
            <a:headEnd/>
            <a:tailEnd/>
          </a:ln>
          <a:effectLst>
            <a:outerShdw dist="17961" dir="2700000" algn="ctr" rotWithShape="0">
              <a:schemeClr val="bg1"/>
            </a:outerShdw>
          </a:effectLst>
        </p:spPr>
        <p:txBody>
          <a:bodyPr wrap="square">
            <a:spAutoFit/>
          </a:bodyPr>
          <a:lstStyle/>
          <a:p>
            <a:pPr marR="0" lvl="0" algn="ctr" defTabSz="914400" rtl="0" eaLnBrk="1" fontAlgn="base" latinLnBrk="0" hangingPunct="1">
              <a:lnSpc>
                <a:spcPct val="100000"/>
              </a:lnSpc>
              <a:spcBef>
                <a:spcPct val="0"/>
              </a:spcBef>
              <a:spcAft>
                <a:spcPct val="0"/>
              </a:spcAft>
              <a:buClrTx/>
              <a:buSzTx/>
              <a:tabLst/>
              <a:defRPr/>
            </a:pPr>
            <a:r>
              <a:rPr kumimoji="0" lang="en-US" sz="2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Technical Bulletin: Underdrains</a:t>
            </a:r>
          </a:p>
          <a:p>
            <a:pPr marR="0" lvl="0" algn="ctr" defTabSz="914400" rtl="0" eaLnBrk="1" fontAlgn="base" latinLnBrk="0" hangingPunct="1">
              <a:lnSpc>
                <a:spcPct val="100000"/>
              </a:lnSpc>
              <a:spcBef>
                <a:spcPct val="0"/>
              </a:spcBef>
              <a:spcAft>
                <a:spcPct val="0"/>
              </a:spcAft>
              <a:buClrTx/>
              <a:buSzTx/>
              <a:tabLst/>
              <a:defRPr/>
            </a:pPr>
            <a:r>
              <a:rPr lang="en-US" sz="2000" u="sng" dirty="0">
                <a:solidFill>
                  <a:srgbClr val="000000"/>
                </a:solidFill>
                <a:latin typeface="Arial" panose="020B0604020202020204" pitchFamily="34" charset="0"/>
                <a:cs typeface="Arial" panose="020B0604020202020204" pitchFamily="34" charset="0"/>
              </a:rPr>
              <a:t>Underdrain construction</a:t>
            </a:r>
          </a:p>
          <a:p>
            <a:pPr marR="0" lvl="0" algn="ctr" defTabSz="914400" rtl="0" eaLnBrk="1" fontAlgn="base" latinLnBrk="0" hangingPunct="1">
              <a:lnSpc>
                <a:spcPct val="100000"/>
              </a:lnSpc>
              <a:spcBef>
                <a:spcPct val="0"/>
              </a:spcBef>
              <a:spcAft>
                <a:spcPct val="0"/>
              </a:spcAft>
              <a:buClrTx/>
              <a:buSzTx/>
              <a:tabLst/>
              <a:defRPr/>
            </a:pPr>
            <a:endParaRPr kumimoji="0" lang="en-US" sz="1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R="0" lvl="0" algn="ctr" defTabSz="914400" rtl="0" eaLnBrk="1" fontAlgn="base" latinLnBrk="0" hangingPunct="1">
              <a:lnSpc>
                <a:spcPct val="100000"/>
              </a:lnSpc>
              <a:spcBef>
                <a:spcPct val="0"/>
              </a:spcBef>
              <a:spcAft>
                <a:spcPct val="0"/>
              </a:spcAft>
              <a:buClrTx/>
              <a:buSzTx/>
              <a:tabLst/>
              <a:defRPr/>
            </a:pPr>
            <a:r>
              <a:rPr kumimoji="0" lang="en-US" sz="20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https://dirtandgravel.psu.edu/general-resources/technical-bulletins/ </a:t>
            </a:r>
          </a:p>
        </p:txBody>
      </p:sp>
    </p:spTree>
    <p:extLst>
      <p:ext uri="{BB962C8B-B14F-4D97-AF65-F5344CB8AC3E}">
        <p14:creationId xmlns:p14="http://schemas.microsoft.com/office/powerpoint/2010/main" val="19024881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unnel with a hole in the ground&#10;&#10;Description automatically generated">
            <a:extLst>
              <a:ext uri="{FF2B5EF4-FFF2-40B4-BE49-F238E27FC236}">
                <a16:creationId xmlns:a16="http://schemas.microsoft.com/office/drawing/2014/main" id="{863F94AB-C92E-B123-327F-776AA50024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p:nvSpPr>
        <p:spPr>
          <a:xfrm>
            <a:off x="319808" y="0"/>
            <a:ext cx="8684491" cy="110799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8415" cmpd="sng">
                  <a:solidFill>
                    <a:srgbClr val="FFFFFF"/>
                  </a:solidFill>
                  <a:prstDash val="solid"/>
                </a:ln>
                <a:solidFill>
                  <a:srgbClr val="FFFF00"/>
                </a:solidFill>
                <a:effectLst>
                  <a:glow rad="228600">
                    <a:srgbClr val="000000">
                      <a:satMod val="175000"/>
                      <a:alpha val="40000"/>
                    </a:srgbClr>
                  </a:glow>
                  <a:outerShdw blurRad="63500" dir="3600000" algn="tl" rotWithShape="0">
                    <a:srgbClr val="000000">
                      <a:alpha val="70000"/>
                    </a:srgbClr>
                  </a:outerShdw>
                </a:effectLst>
                <a:uLnTx/>
                <a:uFillTx/>
                <a:latin typeface="Calibri" panose="020F0502020204030204" pitchFamily="34" charset="0"/>
                <a:ea typeface="+mn-ea"/>
                <a:cs typeface="+mn-cs"/>
              </a:rPr>
              <a:t>Questions?  Discussion?</a:t>
            </a:r>
          </a:p>
        </p:txBody>
      </p:sp>
    </p:spTree>
    <p:extLst>
      <p:ext uri="{BB962C8B-B14F-4D97-AF65-F5344CB8AC3E}">
        <p14:creationId xmlns:p14="http://schemas.microsoft.com/office/powerpoint/2010/main" val="22566493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Text Box 6"/>
          <p:cNvSpPr txBox="1">
            <a:spLocks noChangeArrowheads="1"/>
          </p:cNvSpPr>
          <p:nvPr/>
        </p:nvSpPr>
        <p:spPr bwMode="auto">
          <a:xfrm>
            <a:off x="0" y="-43814"/>
            <a:ext cx="3733800" cy="43088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a:ln>
                  <a:noFill/>
                </a:ln>
                <a:solidFill>
                  <a:srgbClr val="FFFFCC"/>
                </a:solidFill>
                <a:effectLst/>
                <a:uLnTx/>
                <a:uFillTx/>
                <a:latin typeface="Arial" pitchFamily="34" charset="0"/>
                <a:ea typeface="+mn-ea"/>
                <a:cs typeface="+mn-cs"/>
              </a:rPr>
              <a:t>DGLVR Program</a:t>
            </a:r>
          </a:p>
        </p:txBody>
      </p:sp>
      <p:sp>
        <p:nvSpPr>
          <p:cNvPr id="25" name="Text Box 6"/>
          <p:cNvSpPr txBox="1">
            <a:spLocks noChangeArrowheads="1"/>
          </p:cNvSpPr>
          <p:nvPr/>
        </p:nvSpPr>
        <p:spPr bwMode="auto">
          <a:xfrm>
            <a:off x="4590288" y="-43815"/>
            <a:ext cx="4591050" cy="43088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a:ln>
                  <a:noFill/>
                </a:ln>
                <a:solidFill>
                  <a:srgbClr val="003300"/>
                </a:solidFill>
                <a:effectLst/>
                <a:uLnTx/>
                <a:uFillTx/>
                <a:latin typeface="Arial" pitchFamily="34" charset="0"/>
                <a:ea typeface="+mn-ea"/>
                <a:cs typeface="+mn-cs"/>
              </a:rPr>
              <a:t>Spending Update/ASR Refresher</a:t>
            </a:r>
          </a:p>
        </p:txBody>
      </p:sp>
      <p:sp>
        <p:nvSpPr>
          <p:cNvPr id="2" name="Content Placeholder 2">
            <a:extLst>
              <a:ext uri="{FF2B5EF4-FFF2-40B4-BE49-F238E27FC236}">
                <a16:creationId xmlns:a16="http://schemas.microsoft.com/office/drawing/2014/main" id="{E6B89C1F-04F1-EDA1-39B2-597D89D43288}"/>
              </a:ext>
            </a:extLst>
          </p:cNvPr>
          <p:cNvSpPr txBox="1">
            <a:spLocks/>
          </p:cNvSpPr>
          <p:nvPr/>
        </p:nvSpPr>
        <p:spPr>
          <a:xfrm>
            <a:off x="143892" y="538758"/>
            <a:ext cx="8695308" cy="5546458"/>
          </a:xfrm>
          <a:prstGeom prst="rect">
            <a:avLst/>
          </a:prstGeom>
        </p:spPr>
        <p:txBody>
          <a:bodyPr>
            <a:noAutofit/>
          </a:bodyPr>
          <a:lstStyle>
            <a:lvl1pPr marL="342900" indent="-342900" algn="l" defTabSz="914400" rtl="0" eaLnBrk="1" latinLnBrk="0" hangingPunct="1">
              <a:lnSpc>
                <a:spcPct val="90000"/>
              </a:lnSpc>
              <a:spcBef>
                <a:spcPts val="1000"/>
              </a:spcBef>
              <a:buFontTx/>
              <a:buBlip>
                <a:blip r:embed="rId3">
                  <a:extLst>
                    <a:ext uri="{96DAC541-7B7A-43D3-8B79-37D633B846F1}">
                      <asvg:svgBlip xmlns:asvg="http://schemas.microsoft.com/office/drawing/2016/SVG/main" r:embed="rId4"/>
                    </a:ext>
                  </a:extLst>
                </a:blip>
              </a:buBlip>
              <a:defRPr sz="2000" kern="1200">
                <a:solidFill>
                  <a:schemeClr val="accent3">
                    <a:lumMod val="50000"/>
                  </a:schemeClr>
                </a:solidFill>
                <a:latin typeface="+mn-lt"/>
                <a:ea typeface="+mn-ea"/>
                <a:cs typeface="+mn-cs"/>
              </a:defRPr>
            </a:lvl1pPr>
            <a:lvl2pPr marL="742950" indent="-285750" algn="l" defTabSz="914400" rtl="0" eaLnBrk="1" latinLnBrk="0" hangingPunct="1">
              <a:lnSpc>
                <a:spcPct val="90000"/>
              </a:lnSpc>
              <a:spcBef>
                <a:spcPts val="500"/>
              </a:spcBef>
              <a:buClr>
                <a:schemeClr val="tx1"/>
              </a:buClr>
              <a:buFontTx/>
              <a:buBlip>
                <a:blip r:embed="rId3">
                  <a:extLst>
                    <a:ext uri="{96DAC541-7B7A-43D3-8B79-37D633B846F1}">
                      <asvg:svgBlip xmlns:asvg="http://schemas.microsoft.com/office/drawing/2016/SVG/main" r:embed="rId4"/>
                    </a:ext>
                  </a:extLst>
                </a:blip>
              </a:buBlip>
              <a:defRPr sz="20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Calibri" panose="020F0502020204030204"/>
                <a:ea typeface="+mn-ea"/>
                <a:cs typeface="+mn-cs"/>
              </a:rPr>
              <a:t>5-Year Spending Update</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114300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Times New Roman"/>
                <a:cs typeface="+mn-cs"/>
              </a:rPr>
              <a:t>All funding from agreement must be spent out by 6/30/24</a:t>
            </a:r>
          </a:p>
          <a:p>
            <a:pPr marL="114300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Current CD Status as of 2/13/2024</a:t>
            </a:r>
            <a:endParaRPr kumimoji="0" lang="en-US" sz="3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160020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000" b="1" i="0" u="sng" strike="noStrike" kern="1200" cap="none" spc="0" normalizeH="0" baseline="0" noProof="0" dirty="0">
                <a:ln>
                  <a:noFill/>
                </a:ln>
                <a:solidFill>
                  <a:srgbClr val="00B050"/>
                </a:solidFill>
                <a:effectLst/>
                <a:uLnTx/>
                <a:uFillTx/>
                <a:latin typeface="Calibri" panose="020F0502020204030204"/>
                <a:ea typeface="+mn-ea"/>
                <a:cs typeface="+mn-cs"/>
              </a:rPr>
              <a:t>Spent everything</a:t>
            </a:r>
            <a:r>
              <a:rPr kumimoji="0" lang="en-US" sz="3000" b="1" i="0" u="none" strike="noStrike" kern="1200" cap="none" spc="0" normalizeH="0" baseline="0" noProof="0" dirty="0">
                <a:ln>
                  <a:noFill/>
                </a:ln>
                <a:solidFill>
                  <a:srgbClr val="00B050"/>
                </a:solidFill>
                <a:effectLst/>
                <a:uLnTx/>
                <a:uFillTx/>
                <a:latin typeface="Calibri" panose="020F0502020204030204"/>
                <a:ea typeface="+mn-ea"/>
                <a:cs typeface="+mn-cs"/>
              </a:rPr>
              <a:t>: 23 DGR, 20 LVR</a:t>
            </a:r>
          </a:p>
          <a:p>
            <a:pPr marL="160020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000" b="1" i="0" u="sng" strike="noStrike" kern="1200" cap="none" spc="0" normalizeH="0" baseline="0" noProof="0" dirty="0">
                <a:ln>
                  <a:noFill/>
                </a:ln>
                <a:solidFill>
                  <a:srgbClr val="FFC000"/>
                </a:solidFill>
                <a:effectLst/>
                <a:uLnTx/>
                <a:uFillTx/>
                <a:latin typeface="Calibri" panose="020F0502020204030204"/>
                <a:ea typeface="+mn-ea"/>
                <a:cs typeface="+mn-cs"/>
              </a:rPr>
              <a:t>Committed everything</a:t>
            </a:r>
            <a:r>
              <a:rPr kumimoji="0" lang="en-US" sz="3000" b="1" i="0" u="none" strike="noStrike" kern="1200" cap="none" spc="0" normalizeH="0" baseline="0" noProof="0" dirty="0">
                <a:ln>
                  <a:noFill/>
                </a:ln>
                <a:solidFill>
                  <a:srgbClr val="FFC000"/>
                </a:solidFill>
                <a:effectLst/>
                <a:uLnTx/>
                <a:uFillTx/>
                <a:latin typeface="Calibri" panose="020F0502020204030204"/>
                <a:ea typeface="+mn-ea"/>
                <a:cs typeface="+mn-cs"/>
              </a:rPr>
              <a:t>: 24 DGR, 29 LVR</a:t>
            </a:r>
          </a:p>
          <a:p>
            <a:pPr marL="160020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000" b="1" i="0" u="sng" strike="noStrike" kern="1200" cap="none" spc="0" normalizeH="0" baseline="0" noProof="0" dirty="0">
                <a:ln>
                  <a:noFill/>
                </a:ln>
                <a:solidFill>
                  <a:srgbClr val="FF0000"/>
                </a:solidFill>
                <a:effectLst/>
                <a:uLnTx/>
                <a:uFillTx/>
                <a:latin typeface="Calibri" panose="020F0502020204030204"/>
                <a:ea typeface="+mn-ea"/>
                <a:cs typeface="+mn-cs"/>
              </a:rPr>
              <a:t>Not committed</a:t>
            </a:r>
            <a:r>
              <a:rPr kumimoji="0" lang="en-US" sz="3000" b="1" i="0" u="none" strike="noStrike" kern="1200" cap="none" spc="0" normalizeH="0" baseline="0" noProof="0" dirty="0">
                <a:ln>
                  <a:noFill/>
                </a:ln>
                <a:solidFill>
                  <a:srgbClr val="FF0000"/>
                </a:solidFill>
                <a:effectLst/>
                <a:uLnTx/>
                <a:uFillTx/>
                <a:latin typeface="Calibri" panose="020F0502020204030204"/>
                <a:ea typeface="+mn-ea"/>
                <a:cs typeface="+mn-cs"/>
              </a:rPr>
              <a:t>: 17 DGR, </a:t>
            </a:r>
            <a:r>
              <a:rPr kumimoji="0" lang="en-US" sz="3000" b="1" i="0" u="none" strike="noStrike" kern="1200" cap="none" spc="0" normalizeH="0" baseline="0" noProof="0">
                <a:ln>
                  <a:noFill/>
                </a:ln>
                <a:solidFill>
                  <a:srgbClr val="FF0000"/>
                </a:solidFill>
                <a:effectLst/>
                <a:uLnTx/>
                <a:uFillTx/>
                <a:latin typeface="Calibri" panose="020F0502020204030204"/>
                <a:ea typeface="+mn-ea"/>
                <a:cs typeface="+mn-cs"/>
              </a:rPr>
              <a:t>17 LVR</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60020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60020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4633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0B1B9-C546-5BE8-B0C6-EF8E53C9038A}"/>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20345E80-3908-6162-A600-94BA8D5147CB}"/>
              </a:ext>
            </a:extLst>
          </p:cNvPr>
          <p:cNvSpPr/>
          <p:nvPr/>
        </p:nvSpPr>
        <p:spPr>
          <a:xfrm>
            <a:off x="0" y="0"/>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Text Box 6">
            <a:extLst>
              <a:ext uri="{FF2B5EF4-FFF2-40B4-BE49-F238E27FC236}">
                <a16:creationId xmlns:a16="http://schemas.microsoft.com/office/drawing/2014/main" id="{F2E24E4C-A0AA-9200-FDCE-D08CFD41962B}"/>
              </a:ext>
            </a:extLst>
          </p:cNvPr>
          <p:cNvSpPr txBox="1">
            <a:spLocks noChangeArrowheads="1"/>
          </p:cNvSpPr>
          <p:nvPr/>
        </p:nvSpPr>
        <p:spPr bwMode="auto">
          <a:xfrm>
            <a:off x="0" y="-43814"/>
            <a:ext cx="3733800" cy="43088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a:ln>
                  <a:noFill/>
                </a:ln>
                <a:solidFill>
                  <a:srgbClr val="FFFFCC"/>
                </a:solidFill>
                <a:effectLst/>
                <a:uLnTx/>
                <a:uFillTx/>
                <a:latin typeface="Arial" pitchFamily="34" charset="0"/>
                <a:ea typeface="+mn-ea"/>
                <a:cs typeface="+mn-cs"/>
              </a:rPr>
              <a:t>DGLVR Program</a:t>
            </a:r>
          </a:p>
        </p:txBody>
      </p:sp>
      <p:sp>
        <p:nvSpPr>
          <p:cNvPr id="25" name="Text Box 6">
            <a:extLst>
              <a:ext uri="{FF2B5EF4-FFF2-40B4-BE49-F238E27FC236}">
                <a16:creationId xmlns:a16="http://schemas.microsoft.com/office/drawing/2014/main" id="{EF46EFAC-AA8B-734E-4620-20C4C1D0AA4A}"/>
              </a:ext>
            </a:extLst>
          </p:cNvPr>
          <p:cNvSpPr txBox="1">
            <a:spLocks noChangeArrowheads="1"/>
          </p:cNvSpPr>
          <p:nvPr/>
        </p:nvSpPr>
        <p:spPr bwMode="auto">
          <a:xfrm>
            <a:off x="4590288" y="-43815"/>
            <a:ext cx="4591050" cy="43088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a:ln>
                  <a:noFill/>
                </a:ln>
                <a:solidFill>
                  <a:srgbClr val="003300"/>
                </a:solidFill>
                <a:effectLst/>
                <a:uLnTx/>
                <a:uFillTx/>
                <a:latin typeface="Arial" pitchFamily="34" charset="0"/>
                <a:ea typeface="+mn-ea"/>
                <a:cs typeface="+mn-cs"/>
              </a:rPr>
              <a:t>Spending Update/ASR Refresher</a:t>
            </a:r>
          </a:p>
        </p:txBody>
      </p:sp>
      <p:sp>
        <p:nvSpPr>
          <p:cNvPr id="2" name="Content Placeholder 2">
            <a:extLst>
              <a:ext uri="{FF2B5EF4-FFF2-40B4-BE49-F238E27FC236}">
                <a16:creationId xmlns:a16="http://schemas.microsoft.com/office/drawing/2014/main" id="{E4C2EB41-B80C-83C0-5A90-C6D7EE809A54}"/>
              </a:ext>
            </a:extLst>
          </p:cNvPr>
          <p:cNvSpPr txBox="1">
            <a:spLocks/>
          </p:cNvSpPr>
          <p:nvPr/>
        </p:nvSpPr>
        <p:spPr>
          <a:xfrm>
            <a:off x="143892" y="538758"/>
            <a:ext cx="8695308" cy="5546458"/>
          </a:xfrm>
          <a:prstGeom prst="rect">
            <a:avLst/>
          </a:prstGeom>
        </p:spPr>
        <p:txBody>
          <a:bodyPr>
            <a:noAutofit/>
          </a:bodyPr>
          <a:lstStyle>
            <a:lvl1pPr marL="342900" indent="-342900" algn="l" defTabSz="914400" rtl="0" eaLnBrk="1" latinLnBrk="0" hangingPunct="1">
              <a:lnSpc>
                <a:spcPct val="90000"/>
              </a:lnSpc>
              <a:spcBef>
                <a:spcPts val="1000"/>
              </a:spcBef>
              <a:buFontTx/>
              <a:buBlip>
                <a:blip r:embed="rId3">
                  <a:extLst>
                    <a:ext uri="{96DAC541-7B7A-43D3-8B79-37D633B846F1}">
                      <asvg:svgBlip xmlns:asvg="http://schemas.microsoft.com/office/drawing/2016/SVG/main" r:embed="rId4"/>
                    </a:ext>
                  </a:extLst>
                </a:blip>
              </a:buBlip>
              <a:defRPr sz="2000" kern="1200">
                <a:solidFill>
                  <a:schemeClr val="accent3">
                    <a:lumMod val="50000"/>
                  </a:schemeClr>
                </a:solidFill>
                <a:latin typeface="+mn-lt"/>
                <a:ea typeface="+mn-ea"/>
                <a:cs typeface="+mn-cs"/>
              </a:defRPr>
            </a:lvl1pPr>
            <a:lvl2pPr marL="742950" indent="-285750" algn="l" defTabSz="914400" rtl="0" eaLnBrk="1" latinLnBrk="0" hangingPunct="1">
              <a:lnSpc>
                <a:spcPct val="90000"/>
              </a:lnSpc>
              <a:spcBef>
                <a:spcPts val="500"/>
              </a:spcBef>
              <a:buClr>
                <a:schemeClr val="tx1"/>
              </a:buClr>
              <a:buFontTx/>
              <a:buBlip>
                <a:blip r:embed="rId3">
                  <a:extLst>
                    <a:ext uri="{96DAC541-7B7A-43D3-8B79-37D633B846F1}">
                      <asvg:svgBlip xmlns:asvg="http://schemas.microsoft.com/office/drawing/2016/SVG/main" r:embed="rId4"/>
                    </a:ext>
                  </a:extLst>
                </a:blip>
              </a:buBlip>
              <a:defRPr sz="20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Calibri" panose="020F0502020204030204"/>
                <a:ea typeface="+mn-ea"/>
                <a:cs typeface="+mn-cs"/>
              </a:rPr>
              <a:t>5-Year Spending Update - Financials</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114300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Dirt and Gravel</a:t>
            </a:r>
          </a:p>
          <a:p>
            <a:pPr marL="160020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FFC000"/>
                </a:solidFill>
                <a:effectLst/>
                <a:uLnTx/>
                <a:uFillTx/>
                <a:latin typeface="Calibri" panose="020F0502020204030204"/>
                <a:ea typeface="+mn-ea"/>
                <a:cs typeface="+mn-cs"/>
              </a:rPr>
              <a:t>Committed: $4,279,904.22</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60020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FF0000"/>
                </a:solidFill>
                <a:effectLst/>
                <a:uLnTx/>
                <a:uFillTx/>
                <a:latin typeface="Calibri" panose="020F0502020204030204"/>
                <a:ea typeface="+mn-ea"/>
                <a:cs typeface="+mn-cs"/>
              </a:rPr>
              <a:t>Not Committed: $484,442.34 </a:t>
            </a:r>
          </a:p>
          <a:p>
            <a:pPr marL="114300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Low Volume</a:t>
            </a:r>
          </a:p>
          <a:p>
            <a:pPr marL="160020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FFC000"/>
                </a:solidFill>
                <a:effectLst/>
                <a:uLnTx/>
                <a:uFillTx/>
                <a:latin typeface="Calibri" panose="020F0502020204030204"/>
                <a:ea typeface="+mn-ea"/>
                <a:cs typeface="+mn-cs"/>
              </a:rPr>
              <a:t>Committed: $2,842,816.66 </a:t>
            </a:r>
          </a:p>
          <a:p>
            <a:pPr marL="160020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FF0000"/>
                </a:solidFill>
                <a:effectLst/>
                <a:uLnTx/>
                <a:uFillTx/>
                <a:latin typeface="Calibri" panose="020F0502020204030204"/>
                <a:ea typeface="+mn-ea"/>
                <a:cs typeface="+mn-cs"/>
              </a:rPr>
              <a:t>Not Committed: $867,122.70 </a:t>
            </a:r>
          </a:p>
          <a:p>
            <a:pPr marL="114300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Total</a:t>
            </a:r>
          </a:p>
          <a:p>
            <a:pPr marL="160020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DGR: $4,764,346.56 </a:t>
            </a:r>
          </a:p>
          <a:p>
            <a:pPr marL="160020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LVR: $3,709,939.36 </a:t>
            </a:r>
          </a:p>
          <a:p>
            <a:pPr marL="160020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Total: $8,474,285.92 </a:t>
            </a:r>
          </a:p>
          <a:p>
            <a:pPr marL="114300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60020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60020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8074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ubtitle 2"/>
          <p:cNvSpPr txBox="1">
            <a:spLocks/>
          </p:cNvSpPr>
          <p:nvPr/>
        </p:nvSpPr>
        <p:spPr>
          <a:xfrm>
            <a:off x="-228600" y="990600"/>
            <a:ext cx="8534400" cy="6096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FF0000"/>
                </a:solidFill>
                <a:effectLst/>
                <a:uLnTx/>
                <a:uFillTx/>
                <a:latin typeface="Calibri"/>
                <a:ea typeface="Times New Roman"/>
                <a:cs typeface="+mn-cs"/>
              </a:rPr>
              <a:t>Question</a:t>
            </a:r>
            <a:r>
              <a:rPr kumimoji="0" lang="en-US" sz="3200" b="1" i="0" u="none" strike="noStrike" kern="1200" cap="none" spc="0" normalizeH="0" baseline="0" noProof="0" dirty="0">
                <a:ln>
                  <a:noFill/>
                </a:ln>
                <a:solidFill>
                  <a:srgbClr val="FF0000"/>
                </a:solidFill>
                <a:effectLst/>
                <a:uLnTx/>
                <a:uFillTx/>
                <a:latin typeface="Calibri"/>
                <a:ea typeface="Times New Roman"/>
                <a:cs typeface="+mn-cs"/>
              </a:rPr>
              <a: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Times New Roman"/>
                <a:cs typeface="+mn-cs"/>
              </a:rPr>
              <a:t>How do I know how much I need to spend to meet my spending requirements?</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a:ea typeface="Times New Roman"/>
              <a:cs typeface="+mn-cs"/>
            </a:endParaRPr>
          </a:p>
          <a:p>
            <a:pPr marL="396875"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FF0000"/>
                </a:solidFill>
                <a:effectLst/>
                <a:uLnTx/>
                <a:uFillTx/>
                <a:latin typeface="Calibri"/>
                <a:ea typeface="Times New Roman"/>
                <a:cs typeface="+mn-cs"/>
              </a:rPr>
              <a:t>Answer:</a:t>
            </a:r>
            <a:endParaRPr kumimoji="0" lang="en-US" sz="3200" b="1" i="0" u="none" strike="noStrike" kern="1200" cap="none" spc="0" normalizeH="0" baseline="0" noProof="0" dirty="0">
              <a:ln>
                <a:noFill/>
              </a:ln>
              <a:solidFill>
                <a:srgbClr val="FF0000"/>
              </a:solidFill>
              <a:effectLst/>
              <a:uLnTx/>
              <a:uFillTx/>
              <a:latin typeface="Calibri"/>
              <a:ea typeface="Times New Roman"/>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Times New Roman"/>
                <a:cs typeface="+mn-cs"/>
              </a:rPr>
              <a:t>This information is available in the GIS.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a:ea typeface="Times New Roman"/>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a:ea typeface="Times New Roman"/>
              <a:cs typeface="+mn-cs"/>
            </a:endParaRPr>
          </a:p>
        </p:txBody>
      </p:sp>
      <p:sp>
        <p:nvSpPr>
          <p:cNvPr id="3" name="Rectangle 2"/>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1685EA82-9E58-5283-4ACD-BEF3A60390A2}"/>
              </a:ext>
            </a:extLst>
          </p:cNvPr>
          <p:cNvSpPr/>
          <p:nvPr/>
        </p:nvSpPr>
        <p:spPr>
          <a:xfrm>
            <a:off x="0" y="-32385"/>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xt Box 6">
            <a:extLst>
              <a:ext uri="{FF2B5EF4-FFF2-40B4-BE49-F238E27FC236}">
                <a16:creationId xmlns:a16="http://schemas.microsoft.com/office/drawing/2014/main" id="{B5B3B035-414D-23E2-1E1E-BDF5B6718C14}"/>
              </a:ext>
            </a:extLst>
          </p:cNvPr>
          <p:cNvSpPr txBox="1">
            <a:spLocks noChangeArrowheads="1"/>
          </p:cNvSpPr>
          <p:nvPr/>
        </p:nvSpPr>
        <p:spPr bwMode="auto">
          <a:xfrm>
            <a:off x="0" y="-76199"/>
            <a:ext cx="3733800" cy="43088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a:ln>
                  <a:noFill/>
                </a:ln>
                <a:solidFill>
                  <a:srgbClr val="FFFFCC"/>
                </a:solidFill>
                <a:effectLst/>
                <a:uLnTx/>
                <a:uFillTx/>
                <a:latin typeface="Arial" pitchFamily="34" charset="0"/>
                <a:ea typeface="+mn-ea"/>
                <a:cs typeface="+mn-cs"/>
              </a:rPr>
              <a:t>DGLVR Program</a:t>
            </a:r>
          </a:p>
        </p:txBody>
      </p:sp>
      <p:sp>
        <p:nvSpPr>
          <p:cNvPr id="6" name="Text Box 6">
            <a:extLst>
              <a:ext uri="{FF2B5EF4-FFF2-40B4-BE49-F238E27FC236}">
                <a16:creationId xmlns:a16="http://schemas.microsoft.com/office/drawing/2014/main" id="{4AF6BFBF-48CE-A6B7-B4E7-483098D902CE}"/>
              </a:ext>
            </a:extLst>
          </p:cNvPr>
          <p:cNvSpPr txBox="1">
            <a:spLocks noChangeArrowheads="1"/>
          </p:cNvSpPr>
          <p:nvPr/>
        </p:nvSpPr>
        <p:spPr bwMode="auto">
          <a:xfrm>
            <a:off x="4590288" y="-76200"/>
            <a:ext cx="4591050" cy="43088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a:ln>
                  <a:noFill/>
                </a:ln>
                <a:solidFill>
                  <a:srgbClr val="003300"/>
                </a:solidFill>
                <a:effectLst/>
                <a:uLnTx/>
                <a:uFillTx/>
                <a:latin typeface="Arial" pitchFamily="34" charset="0"/>
                <a:ea typeface="+mn-ea"/>
                <a:cs typeface="+mn-cs"/>
              </a:rPr>
              <a:t>Spending Update/ASR Refresher</a:t>
            </a:r>
          </a:p>
        </p:txBody>
      </p:sp>
      <p:grpSp>
        <p:nvGrpSpPr>
          <p:cNvPr id="7" name="Group 6">
            <a:extLst>
              <a:ext uri="{FF2B5EF4-FFF2-40B4-BE49-F238E27FC236}">
                <a16:creationId xmlns:a16="http://schemas.microsoft.com/office/drawing/2014/main" id="{3607437B-DCE9-8A9A-DCC0-7EB31781C4C5}"/>
              </a:ext>
            </a:extLst>
          </p:cNvPr>
          <p:cNvGrpSpPr/>
          <p:nvPr/>
        </p:nvGrpSpPr>
        <p:grpSpPr>
          <a:xfrm>
            <a:off x="1989811" y="4531600"/>
            <a:ext cx="2417003" cy="1107200"/>
            <a:chOff x="1371600" y="3106738"/>
            <a:chExt cx="2417003" cy="1107200"/>
          </a:xfrm>
        </p:grpSpPr>
        <p:pic>
          <p:nvPicPr>
            <p:cNvPr id="11" name="Picture 10">
              <a:extLst>
                <a:ext uri="{FF2B5EF4-FFF2-40B4-BE49-F238E27FC236}">
                  <a16:creationId xmlns:a16="http://schemas.microsoft.com/office/drawing/2014/main" id="{E9E62299-2237-264D-3C5E-F4D9406E4B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600" y="3106738"/>
              <a:ext cx="2417003" cy="1107200"/>
            </a:xfrm>
            <a:prstGeom prst="rect">
              <a:avLst/>
            </a:prstGeom>
            <a:effectLst>
              <a:outerShdw blurRad="50800" dist="38100" dir="2700000" algn="tl" rotWithShape="0">
                <a:prstClr val="black">
                  <a:alpha val="40000"/>
                </a:prstClr>
              </a:outerShdw>
            </a:effectLst>
          </p:spPr>
        </p:pic>
        <p:sp>
          <p:nvSpPr>
            <p:cNvPr id="12" name="Oval 11">
              <a:extLst>
                <a:ext uri="{FF2B5EF4-FFF2-40B4-BE49-F238E27FC236}">
                  <a16:creationId xmlns:a16="http://schemas.microsoft.com/office/drawing/2014/main" id="{30D9AD6E-6B1C-BCA9-5C43-18D71D38D128}"/>
                </a:ext>
              </a:extLst>
            </p:cNvPr>
            <p:cNvSpPr/>
            <p:nvPr/>
          </p:nvSpPr>
          <p:spPr>
            <a:xfrm>
              <a:off x="1371600" y="3842004"/>
              <a:ext cx="2417003" cy="371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D4F7FF9A-7E02-B1F5-0140-4043359EBB04}"/>
              </a:ext>
            </a:extLst>
          </p:cNvPr>
          <p:cNvGrpSpPr/>
          <p:nvPr/>
        </p:nvGrpSpPr>
        <p:grpSpPr>
          <a:xfrm>
            <a:off x="4737186" y="4531600"/>
            <a:ext cx="2417004" cy="1107200"/>
            <a:chOff x="1371598" y="4607800"/>
            <a:chExt cx="2417004" cy="1107200"/>
          </a:xfrm>
          <a:effectLst>
            <a:outerShdw blurRad="50800" dist="38100" dir="2700000" algn="tl" rotWithShape="0">
              <a:prstClr val="black">
                <a:alpha val="40000"/>
              </a:prstClr>
            </a:outerShdw>
          </a:effectLst>
        </p:grpSpPr>
        <p:pic>
          <p:nvPicPr>
            <p:cNvPr id="9" name="Picture 8">
              <a:extLst>
                <a:ext uri="{FF2B5EF4-FFF2-40B4-BE49-F238E27FC236}">
                  <a16:creationId xmlns:a16="http://schemas.microsoft.com/office/drawing/2014/main" id="{985EFC7C-F915-37D3-7ECB-87F2FB299D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1599" y="4607800"/>
              <a:ext cx="2417003" cy="1107200"/>
            </a:xfrm>
            <a:prstGeom prst="rect">
              <a:avLst/>
            </a:prstGeom>
            <a:effectLst>
              <a:outerShdw blurRad="50800" dist="38100" dir="2700000" algn="tl" rotWithShape="0">
                <a:prstClr val="black">
                  <a:alpha val="40000"/>
                </a:prstClr>
              </a:outerShdw>
            </a:effectLst>
          </p:spPr>
        </p:pic>
        <p:sp>
          <p:nvSpPr>
            <p:cNvPr id="10" name="Oval 9">
              <a:extLst>
                <a:ext uri="{FF2B5EF4-FFF2-40B4-BE49-F238E27FC236}">
                  <a16:creationId xmlns:a16="http://schemas.microsoft.com/office/drawing/2014/main" id="{3BF179EC-B9B1-5431-A827-AEF7D542468D}"/>
                </a:ext>
              </a:extLst>
            </p:cNvPr>
            <p:cNvSpPr/>
            <p:nvPr/>
          </p:nvSpPr>
          <p:spPr>
            <a:xfrm>
              <a:off x="1371598" y="5343066"/>
              <a:ext cx="2417003" cy="371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90458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A2AD2-8743-EAA6-BC2F-BE91F83AF241}"/>
            </a:ext>
          </a:extLst>
        </p:cNvPr>
        <p:cNvGrpSpPr/>
        <p:nvPr/>
      </p:nvGrpSpPr>
      <p:grpSpPr>
        <a:xfrm>
          <a:off x="0" y="0"/>
          <a:ext cx="0" cy="0"/>
          <a:chOff x="0" y="0"/>
          <a:chExt cx="0" cy="0"/>
        </a:xfrm>
      </p:grpSpPr>
      <p:sp>
        <p:nvSpPr>
          <p:cNvPr id="37" name="Subtitle 2">
            <a:extLst>
              <a:ext uri="{FF2B5EF4-FFF2-40B4-BE49-F238E27FC236}">
                <a16:creationId xmlns:a16="http://schemas.microsoft.com/office/drawing/2014/main" id="{05626BF5-F13B-139F-CE17-546236721FC1}"/>
              </a:ext>
            </a:extLst>
          </p:cNvPr>
          <p:cNvSpPr txBox="1">
            <a:spLocks/>
          </p:cNvSpPr>
          <p:nvPr/>
        </p:nvSpPr>
        <p:spPr>
          <a:xfrm>
            <a:off x="-228600" y="990600"/>
            <a:ext cx="8534400" cy="6096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FF0000"/>
                </a:solidFill>
                <a:effectLst/>
                <a:uLnTx/>
                <a:uFillTx/>
                <a:latin typeface="Calibri"/>
                <a:ea typeface="Times New Roman"/>
                <a:cs typeface="+mn-cs"/>
              </a:rPr>
              <a:t>Question</a:t>
            </a:r>
            <a:r>
              <a:rPr kumimoji="0" lang="en-US" sz="3200" b="1" i="0" u="none" strike="noStrike" kern="1200" cap="none" spc="0" normalizeH="0" baseline="0" noProof="0" dirty="0">
                <a:ln>
                  <a:noFill/>
                </a:ln>
                <a:solidFill>
                  <a:srgbClr val="FF0000"/>
                </a:solidFill>
                <a:effectLst/>
                <a:uLnTx/>
                <a:uFillTx/>
                <a:latin typeface="Calibri"/>
                <a:ea typeface="Times New Roman"/>
                <a:cs typeface="+mn-cs"/>
              </a:rPr>
              <a: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Times New Roman"/>
                <a:cs typeface="+mn-cs"/>
              </a:rPr>
              <a:t>How do I know if I have all my “old money” contracted?</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1" i="0" u="none" strike="noStrike" kern="1200" cap="none" spc="0" normalizeH="0" baseline="0" noProof="0" dirty="0">
              <a:ln>
                <a:noFill/>
              </a:ln>
              <a:solidFill>
                <a:prstClr val="black"/>
              </a:solidFill>
              <a:effectLst/>
              <a:uLnTx/>
              <a:uFillTx/>
              <a:latin typeface="Calibri"/>
              <a:ea typeface="Times New Roman"/>
              <a:cs typeface="+mn-cs"/>
            </a:endParaRPr>
          </a:p>
          <a:p>
            <a:pPr marL="396875"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FF0000"/>
                </a:solidFill>
                <a:effectLst/>
                <a:uLnTx/>
                <a:uFillTx/>
                <a:latin typeface="Calibri"/>
                <a:ea typeface="Times New Roman"/>
                <a:cs typeface="+mn-cs"/>
              </a:rPr>
              <a:t>Answer:</a:t>
            </a:r>
            <a:endParaRPr kumimoji="0" lang="en-US" sz="3200" b="1" i="0" u="none" strike="noStrike" kern="1200" cap="none" spc="0" normalizeH="0" baseline="0" noProof="0" dirty="0">
              <a:ln>
                <a:noFill/>
              </a:ln>
              <a:solidFill>
                <a:srgbClr val="FF0000"/>
              </a:solidFill>
              <a:effectLst/>
              <a:uLnTx/>
              <a:uFillTx/>
              <a:latin typeface="Calibri"/>
              <a:ea typeface="Times New Roman"/>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Times New Roman"/>
                <a:cs typeface="+mn-cs"/>
              </a:rPr>
              <a:t>If your Committed Remaining is greater than the Balance Remaining.</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a:ea typeface="Times New Roman"/>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a:ea typeface="Times New Roman"/>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a:ea typeface="Times New Roman"/>
              <a:cs typeface="+mn-cs"/>
            </a:endParaRPr>
          </a:p>
        </p:txBody>
      </p:sp>
      <p:sp>
        <p:nvSpPr>
          <p:cNvPr id="3" name="Rectangle 2">
            <a:extLst>
              <a:ext uri="{FF2B5EF4-FFF2-40B4-BE49-F238E27FC236}">
                <a16:creationId xmlns:a16="http://schemas.microsoft.com/office/drawing/2014/main" id="{67F405E6-8342-76E5-63CE-57E8BCB06ADF}"/>
              </a:ext>
            </a:extLst>
          </p:cNvPr>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3ED2A02A-8B4E-AD64-814A-B78E6BE6817F}"/>
              </a:ext>
            </a:extLst>
          </p:cNvPr>
          <p:cNvSpPr/>
          <p:nvPr/>
        </p:nvSpPr>
        <p:spPr>
          <a:xfrm>
            <a:off x="0" y="-32385"/>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xt Box 6">
            <a:extLst>
              <a:ext uri="{FF2B5EF4-FFF2-40B4-BE49-F238E27FC236}">
                <a16:creationId xmlns:a16="http://schemas.microsoft.com/office/drawing/2014/main" id="{C3FFCF8F-CE2B-96D8-F5E3-7150B25E8EF7}"/>
              </a:ext>
            </a:extLst>
          </p:cNvPr>
          <p:cNvSpPr txBox="1">
            <a:spLocks noChangeArrowheads="1"/>
          </p:cNvSpPr>
          <p:nvPr/>
        </p:nvSpPr>
        <p:spPr bwMode="auto">
          <a:xfrm>
            <a:off x="0" y="-76199"/>
            <a:ext cx="3733800" cy="43088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a:ln>
                  <a:noFill/>
                </a:ln>
                <a:solidFill>
                  <a:srgbClr val="FFFFCC"/>
                </a:solidFill>
                <a:effectLst/>
                <a:uLnTx/>
                <a:uFillTx/>
                <a:latin typeface="Arial" pitchFamily="34" charset="0"/>
                <a:ea typeface="+mn-ea"/>
                <a:cs typeface="+mn-cs"/>
              </a:rPr>
              <a:t>DGLVR Program</a:t>
            </a:r>
          </a:p>
        </p:txBody>
      </p:sp>
      <p:sp>
        <p:nvSpPr>
          <p:cNvPr id="6" name="Text Box 6">
            <a:extLst>
              <a:ext uri="{FF2B5EF4-FFF2-40B4-BE49-F238E27FC236}">
                <a16:creationId xmlns:a16="http://schemas.microsoft.com/office/drawing/2014/main" id="{8CE87F1C-7927-12D5-B757-9799BB2BBD6C}"/>
              </a:ext>
            </a:extLst>
          </p:cNvPr>
          <p:cNvSpPr txBox="1">
            <a:spLocks noChangeArrowheads="1"/>
          </p:cNvSpPr>
          <p:nvPr/>
        </p:nvSpPr>
        <p:spPr bwMode="auto">
          <a:xfrm>
            <a:off x="4590288" y="-76200"/>
            <a:ext cx="4591050" cy="43088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a:ln>
                  <a:noFill/>
                </a:ln>
                <a:solidFill>
                  <a:srgbClr val="003300"/>
                </a:solidFill>
                <a:effectLst/>
                <a:uLnTx/>
                <a:uFillTx/>
                <a:latin typeface="Arial" pitchFamily="34" charset="0"/>
                <a:ea typeface="+mn-ea"/>
                <a:cs typeface="+mn-cs"/>
              </a:rPr>
              <a:t>Spending Update/ASR Refresher</a:t>
            </a:r>
          </a:p>
        </p:txBody>
      </p:sp>
      <p:pic>
        <p:nvPicPr>
          <p:cNvPr id="16" name="Picture 15">
            <a:extLst>
              <a:ext uri="{FF2B5EF4-FFF2-40B4-BE49-F238E27FC236}">
                <a16:creationId xmlns:a16="http://schemas.microsoft.com/office/drawing/2014/main" id="{0422161C-2652-E918-5684-A5EF9474D4C2}"/>
              </a:ext>
            </a:extLst>
          </p:cNvPr>
          <p:cNvPicPr>
            <a:picLocks noChangeAspect="1"/>
          </p:cNvPicPr>
          <p:nvPr/>
        </p:nvPicPr>
        <p:blipFill>
          <a:blip r:embed="rId3"/>
          <a:stretch>
            <a:fillRect/>
          </a:stretch>
        </p:blipFill>
        <p:spPr>
          <a:xfrm>
            <a:off x="227838" y="4191000"/>
            <a:ext cx="8724900" cy="2371725"/>
          </a:xfrm>
          <a:prstGeom prst="rect">
            <a:avLst/>
          </a:prstGeom>
        </p:spPr>
      </p:pic>
      <p:sp>
        <p:nvSpPr>
          <p:cNvPr id="18" name="Oval 17">
            <a:extLst>
              <a:ext uri="{FF2B5EF4-FFF2-40B4-BE49-F238E27FC236}">
                <a16:creationId xmlns:a16="http://schemas.microsoft.com/office/drawing/2014/main" id="{33A32F90-A0D7-9440-2687-123BCE612491}"/>
              </a:ext>
            </a:extLst>
          </p:cNvPr>
          <p:cNvSpPr/>
          <p:nvPr/>
        </p:nvSpPr>
        <p:spPr>
          <a:xfrm>
            <a:off x="381000" y="5791200"/>
            <a:ext cx="4267200" cy="371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BCCFC539-A6D8-E535-98B5-0ADA82669C34}"/>
              </a:ext>
            </a:extLst>
          </p:cNvPr>
          <p:cNvSpPr/>
          <p:nvPr/>
        </p:nvSpPr>
        <p:spPr>
          <a:xfrm>
            <a:off x="5334000" y="5419266"/>
            <a:ext cx="3657600" cy="371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 name="Straight Arrow Connector 20">
            <a:extLst>
              <a:ext uri="{FF2B5EF4-FFF2-40B4-BE49-F238E27FC236}">
                <a16:creationId xmlns:a16="http://schemas.microsoft.com/office/drawing/2014/main" id="{AE875D9B-C7B8-AB2D-4B15-7B3F5DF97CFD}"/>
              </a:ext>
            </a:extLst>
          </p:cNvPr>
          <p:cNvCxnSpPr/>
          <p:nvPr/>
        </p:nvCxnSpPr>
        <p:spPr>
          <a:xfrm flipV="1">
            <a:off x="4648200" y="5638800"/>
            <a:ext cx="609600" cy="304800"/>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6179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rt road with trees in the background&#10;&#10;Description automatically generated">
            <a:extLst>
              <a:ext uri="{FF2B5EF4-FFF2-40B4-BE49-F238E27FC236}">
                <a16:creationId xmlns:a16="http://schemas.microsoft.com/office/drawing/2014/main" id="{C0D84518-1F06-EF45-F528-6F465F1F14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47665"/>
            <a:ext cx="9144000" cy="6510337"/>
          </a:xfrm>
          <a:prstGeom prst="rect">
            <a:avLst/>
          </a:prstGeom>
        </p:spPr>
      </p:pic>
      <p:sp>
        <p:nvSpPr>
          <p:cNvPr id="10" name="Rectangle 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latin typeface="Calibri" panose="020F0502020204030204" pitchFamily="34" charset="0"/>
            </a:endParaRPr>
          </a:p>
        </p:txBody>
      </p:sp>
      <p:sp>
        <p:nvSpPr>
          <p:cNvPr id="12" name="Text Box 6"/>
          <p:cNvSpPr txBox="1">
            <a:spLocks noChangeArrowheads="1"/>
          </p:cNvSpPr>
          <p:nvPr/>
        </p:nvSpPr>
        <p:spPr bwMode="auto">
          <a:xfrm>
            <a:off x="4591197" y="-55244"/>
            <a:ext cx="4560425" cy="430887"/>
          </a:xfrm>
          <a:prstGeom prst="rect">
            <a:avLst/>
          </a:prstGeom>
          <a:noFill/>
          <a:ln w="9525">
            <a:noFill/>
            <a:miter lim="800000"/>
            <a:headEnd/>
            <a:tailEnd/>
          </a:ln>
        </p:spPr>
        <p:txBody>
          <a:bodyPr wrap="square">
            <a:spAutoFit/>
          </a:bodyPr>
          <a:lstStyle/>
          <a:p>
            <a:pPr algn="ctr" fontAlgn="base">
              <a:spcBef>
                <a:spcPct val="0"/>
              </a:spcBef>
              <a:spcAft>
                <a:spcPct val="0"/>
              </a:spcAft>
              <a:tabLst>
                <a:tab pos="4860925" algn="l"/>
              </a:tabLst>
            </a:pPr>
            <a:r>
              <a:rPr lang="en-US" sz="2200" err="1">
                <a:solidFill>
                  <a:srgbClr val="003300"/>
                </a:solidFill>
                <a:latin typeface="Calibri" panose="020F0502020204030204" pitchFamily="34" charset="0"/>
              </a:rPr>
              <a:t>Underdrains</a:t>
            </a:r>
            <a:endParaRPr lang="en-US" sz="2200">
              <a:solidFill>
                <a:srgbClr val="003300"/>
              </a:solidFill>
              <a:latin typeface="Calibri" panose="020F0502020204030204" pitchFamily="34" charset="0"/>
            </a:endParaRPr>
          </a:p>
        </p:txBody>
      </p:sp>
      <p:sp>
        <p:nvSpPr>
          <p:cNvPr id="20" name="Text Box 24"/>
          <p:cNvSpPr txBox="1">
            <a:spLocks noChangeArrowheads="1"/>
          </p:cNvSpPr>
          <p:nvPr/>
        </p:nvSpPr>
        <p:spPr bwMode="auto">
          <a:xfrm>
            <a:off x="89416" y="457939"/>
            <a:ext cx="890950" cy="400110"/>
          </a:xfrm>
          <a:prstGeom prst="rect">
            <a:avLst/>
          </a:prstGeom>
          <a:solidFill>
            <a:schemeClr val="bg1"/>
          </a:solidFill>
          <a:ln w="9525" algn="ctr">
            <a:solidFill>
              <a:schemeClr val="tx1"/>
            </a:solidFill>
            <a:miter lim="800000"/>
            <a:headEnd/>
            <a:tailEnd/>
          </a:ln>
        </p:spPr>
        <p:txBody>
          <a:bodyPr wrap="non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Before</a:t>
            </a:r>
          </a:p>
        </p:txBody>
      </p:sp>
      <p:sp>
        <p:nvSpPr>
          <p:cNvPr id="3" name="Text Box 24">
            <a:extLst>
              <a:ext uri="{FF2B5EF4-FFF2-40B4-BE49-F238E27FC236}">
                <a16:creationId xmlns:a16="http://schemas.microsoft.com/office/drawing/2014/main" id="{C3C84874-CA86-1A6B-0D87-6B18544EE5C6}"/>
              </a:ext>
            </a:extLst>
          </p:cNvPr>
          <p:cNvSpPr txBox="1">
            <a:spLocks noChangeArrowheads="1"/>
          </p:cNvSpPr>
          <p:nvPr/>
        </p:nvSpPr>
        <p:spPr bwMode="auto">
          <a:xfrm>
            <a:off x="89416" y="1235003"/>
            <a:ext cx="3098797" cy="400110"/>
          </a:xfrm>
          <a:prstGeom prst="rect">
            <a:avLst/>
          </a:prstGeom>
          <a:solidFill>
            <a:schemeClr val="bg1"/>
          </a:solidFill>
          <a:ln w="9525" algn="ctr">
            <a:solidFill>
              <a:schemeClr val="tx1"/>
            </a:solidFill>
            <a:miter lim="800000"/>
            <a:headEnd/>
            <a:tailEnd/>
          </a:ln>
        </p:spPr>
        <p:txBody>
          <a:bodyPr wrap="none" anchor="ctr">
            <a:spAutoFit/>
          </a:bodyPr>
          <a:lstStyle/>
          <a:p>
            <a:pPr algn="ctr" fontAlgn="base">
              <a:spcBef>
                <a:spcPct val="0"/>
              </a:spcBef>
              <a:spcAft>
                <a:spcPct val="0"/>
              </a:spcAft>
            </a:pPr>
            <a:r>
              <a:rPr lang="en-US" sz="2000" b="1" dirty="0">
                <a:solidFill>
                  <a:srgbClr val="000000"/>
                </a:solidFill>
                <a:latin typeface="Calibri" panose="020F0502020204030204" pitchFamily="34" charset="0"/>
                <a:cs typeface="Calibri" panose="020F0502020204030204" pitchFamily="34" charset="0"/>
              </a:rPr>
              <a:t>Groundwater from pipeline</a:t>
            </a:r>
          </a:p>
        </p:txBody>
      </p:sp>
      <p:cxnSp>
        <p:nvCxnSpPr>
          <p:cNvPr id="4" name="Straight Arrow Connector 3">
            <a:extLst>
              <a:ext uri="{FF2B5EF4-FFF2-40B4-BE49-F238E27FC236}">
                <a16:creationId xmlns:a16="http://schemas.microsoft.com/office/drawing/2014/main" id="{AD9221BE-D955-8411-82E7-F56F426CF3B2}"/>
              </a:ext>
            </a:extLst>
          </p:cNvPr>
          <p:cNvCxnSpPr>
            <a:cxnSpLocks/>
            <a:stCxn id="3" idx="3"/>
          </p:cNvCxnSpPr>
          <p:nvPr/>
        </p:nvCxnSpPr>
        <p:spPr>
          <a:xfrm>
            <a:off x="3188213" y="1435058"/>
            <a:ext cx="3066283" cy="658918"/>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55CFF2A-802B-7299-853F-61A6976543D3}"/>
              </a:ext>
            </a:extLst>
          </p:cNvPr>
          <p:cNvCxnSpPr>
            <a:cxnSpLocks/>
            <a:stCxn id="3" idx="3"/>
          </p:cNvCxnSpPr>
          <p:nvPr/>
        </p:nvCxnSpPr>
        <p:spPr>
          <a:xfrm flipV="1">
            <a:off x="3188213" y="1161288"/>
            <a:ext cx="2325619" cy="273770"/>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41957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91960-D09E-C07D-8CDE-3BCED96CB87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D9CA7998-00D4-382D-4269-24E0FEC86E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799" y="4215384"/>
            <a:ext cx="8586216" cy="2368933"/>
          </a:xfrm>
          <a:prstGeom prst="rect">
            <a:avLst/>
          </a:prstGeom>
        </p:spPr>
      </p:pic>
      <p:sp>
        <p:nvSpPr>
          <p:cNvPr id="37" name="Subtitle 2">
            <a:extLst>
              <a:ext uri="{FF2B5EF4-FFF2-40B4-BE49-F238E27FC236}">
                <a16:creationId xmlns:a16="http://schemas.microsoft.com/office/drawing/2014/main" id="{E7B89927-4D32-20DC-8278-0B1F4D695AB9}"/>
              </a:ext>
            </a:extLst>
          </p:cNvPr>
          <p:cNvSpPr txBox="1">
            <a:spLocks/>
          </p:cNvSpPr>
          <p:nvPr/>
        </p:nvSpPr>
        <p:spPr>
          <a:xfrm>
            <a:off x="-228600" y="990600"/>
            <a:ext cx="8534400" cy="6096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FF0000"/>
                </a:solidFill>
                <a:effectLst/>
                <a:uLnTx/>
                <a:uFillTx/>
                <a:latin typeface="Calibri"/>
                <a:ea typeface="Times New Roman"/>
                <a:cs typeface="+mn-cs"/>
              </a:rPr>
              <a:t>Question</a:t>
            </a:r>
            <a:r>
              <a:rPr kumimoji="0" lang="en-US" sz="3200" b="1" i="0" u="none" strike="noStrike" kern="1200" cap="none" spc="0" normalizeH="0" baseline="0" noProof="0" dirty="0">
                <a:ln>
                  <a:noFill/>
                </a:ln>
                <a:solidFill>
                  <a:srgbClr val="FF0000"/>
                </a:solidFill>
                <a:effectLst/>
                <a:uLnTx/>
                <a:uFillTx/>
                <a:latin typeface="Calibri"/>
                <a:ea typeface="Times New Roman"/>
                <a:cs typeface="+mn-cs"/>
              </a:rPr>
              <a: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Times New Roman"/>
                <a:cs typeface="+mn-cs"/>
              </a:rPr>
              <a:t>How do I know if I still have “old money” to contract?</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1" i="0" u="none" strike="noStrike" kern="1200" cap="none" spc="0" normalizeH="0" baseline="0" noProof="0" dirty="0">
              <a:ln>
                <a:noFill/>
              </a:ln>
              <a:solidFill>
                <a:prstClr val="black"/>
              </a:solidFill>
              <a:effectLst/>
              <a:uLnTx/>
              <a:uFillTx/>
              <a:latin typeface="Calibri"/>
              <a:ea typeface="Times New Roman"/>
              <a:cs typeface="+mn-cs"/>
            </a:endParaRPr>
          </a:p>
          <a:p>
            <a:pPr marL="396875"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FF0000"/>
                </a:solidFill>
                <a:effectLst/>
                <a:uLnTx/>
                <a:uFillTx/>
                <a:latin typeface="Calibri"/>
                <a:ea typeface="Times New Roman"/>
                <a:cs typeface="+mn-cs"/>
              </a:rPr>
              <a:t>Answer:</a:t>
            </a:r>
            <a:endParaRPr kumimoji="0" lang="en-US" sz="3200" b="1" i="0" u="none" strike="noStrike" kern="1200" cap="none" spc="0" normalizeH="0" baseline="0" noProof="0" dirty="0">
              <a:ln>
                <a:noFill/>
              </a:ln>
              <a:solidFill>
                <a:srgbClr val="FF0000"/>
              </a:solidFill>
              <a:effectLst/>
              <a:uLnTx/>
              <a:uFillTx/>
              <a:latin typeface="Calibri"/>
              <a:ea typeface="Times New Roman"/>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Times New Roman"/>
                <a:cs typeface="+mn-cs"/>
              </a:rPr>
              <a:t>If your Committed Remaining is less than the Balance Remaining.</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a:ea typeface="Times New Roman"/>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a:ea typeface="Times New Roman"/>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a:ea typeface="Times New Roman"/>
              <a:cs typeface="+mn-cs"/>
            </a:endParaRPr>
          </a:p>
        </p:txBody>
      </p:sp>
      <p:sp>
        <p:nvSpPr>
          <p:cNvPr id="3" name="Rectangle 2">
            <a:extLst>
              <a:ext uri="{FF2B5EF4-FFF2-40B4-BE49-F238E27FC236}">
                <a16:creationId xmlns:a16="http://schemas.microsoft.com/office/drawing/2014/main" id="{E8E54F5C-2C64-4E96-DB96-81A34F62CABF}"/>
              </a:ext>
            </a:extLst>
          </p:cNvPr>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141D77FF-5348-0A66-088A-472550B1363B}"/>
              </a:ext>
            </a:extLst>
          </p:cNvPr>
          <p:cNvSpPr/>
          <p:nvPr/>
        </p:nvSpPr>
        <p:spPr>
          <a:xfrm>
            <a:off x="0" y="-32385"/>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xt Box 6">
            <a:extLst>
              <a:ext uri="{FF2B5EF4-FFF2-40B4-BE49-F238E27FC236}">
                <a16:creationId xmlns:a16="http://schemas.microsoft.com/office/drawing/2014/main" id="{2119D938-B11B-9F1C-A4E7-2108F26B1B00}"/>
              </a:ext>
            </a:extLst>
          </p:cNvPr>
          <p:cNvSpPr txBox="1">
            <a:spLocks noChangeArrowheads="1"/>
          </p:cNvSpPr>
          <p:nvPr/>
        </p:nvSpPr>
        <p:spPr bwMode="auto">
          <a:xfrm>
            <a:off x="0" y="-76199"/>
            <a:ext cx="3733800" cy="43088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a:ln>
                  <a:noFill/>
                </a:ln>
                <a:solidFill>
                  <a:srgbClr val="FFFFCC"/>
                </a:solidFill>
                <a:effectLst/>
                <a:uLnTx/>
                <a:uFillTx/>
                <a:latin typeface="Arial" pitchFamily="34" charset="0"/>
                <a:ea typeface="+mn-ea"/>
                <a:cs typeface="+mn-cs"/>
              </a:rPr>
              <a:t>DGLVR Program</a:t>
            </a:r>
          </a:p>
        </p:txBody>
      </p:sp>
      <p:sp>
        <p:nvSpPr>
          <p:cNvPr id="6" name="Text Box 6">
            <a:extLst>
              <a:ext uri="{FF2B5EF4-FFF2-40B4-BE49-F238E27FC236}">
                <a16:creationId xmlns:a16="http://schemas.microsoft.com/office/drawing/2014/main" id="{79FAA41C-363F-8EBF-6CEA-808FDECF069B}"/>
              </a:ext>
            </a:extLst>
          </p:cNvPr>
          <p:cNvSpPr txBox="1">
            <a:spLocks noChangeArrowheads="1"/>
          </p:cNvSpPr>
          <p:nvPr/>
        </p:nvSpPr>
        <p:spPr bwMode="auto">
          <a:xfrm>
            <a:off x="4590288" y="-76200"/>
            <a:ext cx="4591050" cy="43088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a:ln>
                  <a:noFill/>
                </a:ln>
                <a:solidFill>
                  <a:srgbClr val="003300"/>
                </a:solidFill>
                <a:effectLst/>
                <a:uLnTx/>
                <a:uFillTx/>
                <a:latin typeface="Arial" pitchFamily="34" charset="0"/>
                <a:ea typeface="+mn-ea"/>
                <a:cs typeface="+mn-cs"/>
              </a:rPr>
              <a:t>Spending Update/ASR Refresher</a:t>
            </a:r>
          </a:p>
        </p:txBody>
      </p:sp>
      <p:sp>
        <p:nvSpPr>
          <p:cNvPr id="18" name="Oval 17">
            <a:extLst>
              <a:ext uri="{FF2B5EF4-FFF2-40B4-BE49-F238E27FC236}">
                <a16:creationId xmlns:a16="http://schemas.microsoft.com/office/drawing/2014/main" id="{D1FC76EC-6DC5-1DCD-E3E0-54AC454C66ED}"/>
              </a:ext>
            </a:extLst>
          </p:cNvPr>
          <p:cNvSpPr/>
          <p:nvPr/>
        </p:nvSpPr>
        <p:spPr>
          <a:xfrm>
            <a:off x="381000" y="5791200"/>
            <a:ext cx="4267200" cy="371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1C854F8A-B601-5263-5D25-AD8480BC24B7}"/>
              </a:ext>
            </a:extLst>
          </p:cNvPr>
          <p:cNvSpPr/>
          <p:nvPr/>
        </p:nvSpPr>
        <p:spPr>
          <a:xfrm>
            <a:off x="5334000" y="5419266"/>
            <a:ext cx="3657600" cy="371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 name="Straight Arrow Connector 20">
            <a:extLst>
              <a:ext uri="{FF2B5EF4-FFF2-40B4-BE49-F238E27FC236}">
                <a16:creationId xmlns:a16="http://schemas.microsoft.com/office/drawing/2014/main" id="{853873E5-986B-87CD-596E-F439A9D60267}"/>
              </a:ext>
            </a:extLst>
          </p:cNvPr>
          <p:cNvCxnSpPr/>
          <p:nvPr/>
        </p:nvCxnSpPr>
        <p:spPr>
          <a:xfrm flipV="1">
            <a:off x="4648200" y="5638800"/>
            <a:ext cx="609600" cy="304800"/>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8612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38418-2702-71F3-1E32-B04887771A37}"/>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3FAC083F-E068-D22F-4B47-E731E0EE6E84}"/>
              </a:ext>
            </a:extLst>
          </p:cNvPr>
          <p:cNvSpPr/>
          <p:nvPr/>
        </p:nvSpPr>
        <p:spPr>
          <a:xfrm>
            <a:off x="0" y="0"/>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Text Box 6">
            <a:extLst>
              <a:ext uri="{FF2B5EF4-FFF2-40B4-BE49-F238E27FC236}">
                <a16:creationId xmlns:a16="http://schemas.microsoft.com/office/drawing/2014/main" id="{87EEE0BC-7C21-2EA4-0AA2-B28C61D3F0D8}"/>
              </a:ext>
            </a:extLst>
          </p:cNvPr>
          <p:cNvSpPr txBox="1">
            <a:spLocks noChangeArrowheads="1"/>
          </p:cNvSpPr>
          <p:nvPr/>
        </p:nvSpPr>
        <p:spPr bwMode="auto">
          <a:xfrm>
            <a:off x="0" y="-43814"/>
            <a:ext cx="3733800" cy="43088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a:ln>
                  <a:noFill/>
                </a:ln>
                <a:solidFill>
                  <a:srgbClr val="FFFFCC"/>
                </a:solidFill>
                <a:effectLst/>
                <a:uLnTx/>
                <a:uFillTx/>
                <a:latin typeface="Arial" pitchFamily="34" charset="0"/>
                <a:ea typeface="+mn-ea"/>
                <a:cs typeface="+mn-cs"/>
              </a:rPr>
              <a:t>DGLVR Program</a:t>
            </a:r>
          </a:p>
        </p:txBody>
      </p:sp>
      <p:sp>
        <p:nvSpPr>
          <p:cNvPr id="25" name="Text Box 6">
            <a:extLst>
              <a:ext uri="{FF2B5EF4-FFF2-40B4-BE49-F238E27FC236}">
                <a16:creationId xmlns:a16="http://schemas.microsoft.com/office/drawing/2014/main" id="{280CE9ED-2AAE-C019-76CB-8CCA21849FC8}"/>
              </a:ext>
            </a:extLst>
          </p:cNvPr>
          <p:cNvSpPr txBox="1">
            <a:spLocks noChangeArrowheads="1"/>
          </p:cNvSpPr>
          <p:nvPr/>
        </p:nvSpPr>
        <p:spPr bwMode="auto">
          <a:xfrm>
            <a:off x="4590288" y="-43815"/>
            <a:ext cx="4591050" cy="43088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a:ln>
                  <a:noFill/>
                </a:ln>
                <a:solidFill>
                  <a:srgbClr val="003300"/>
                </a:solidFill>
                <a:effectLst/>
                <a:uLnTx/>
                <a:uFillTx/>
                <a:latin typeface="Arial" pitchFamily="34" charset="0"/>
                <a:ea typeface="+mn-ea"/>
                <a:cs typeface="+mn-cs"/>
              </a:rPr>
              <a:t>Spending Update/ASR Refresher</a:t>
            </a:r>
          </a:p>
        </p:txBody>
      </p:sp>
      <p:sp>
        <p:nvSpPr>
          <p:cNvPr id="2" name="Content Placeholder 2">
            <a:extLst>
              <a:ext uri="{FF2B5EF4-FFF2-40B4-BE49-F238E27FC236}">
                <a16:creationId xmlns:a16="http://schemas.microsoft.com/office/drawing/2014/main" id="{DB1BA8F3-E95E-CDBC-DE5B-E605548A2047}"/>
              </a:ext>
            </a:extLst>
          </p:cNvPr>
          <p:cNvSpPr txBox="1">
            <a:spLocks/>
          </p:cNvSpPr>
          <p:nvPr/>
        </p:nvSpPr>
        <p:spPr>
          <a:xfrm>
            <a:off x="143892" y="538758"/>
            <a:ext cx="8695308" cy="5546458"/>
          </a:xfrm>
          <a:prstGeom prst="rect">
            <a:avLst/>
          </a:prstGeom>
        </p:spPr>
        <p:txBody>
          <a:bodyPr>
            <a:noAutofit/>
          </a:bodyPr>
          <a:lstStyle>
            <a:lvl1pPr marL="342900" indent="-342900" algn="l" defTabSz="914400" rtl="0" eaLnBrk="1" latinLnBrk="0" hangingPunct="1">
              <a:lnSpc>
                <a:spcPct val="90000"/>
              </a:lnSpc>
              <a:spcBef>
                <a:spcPts val="1000"/>
              </a:spcBef>
              <a:buFontTx/>
              <a:buBlip>
                <a:blip r:embed="rId3">
                  <a:extLst>
                    <a:ext uri="{96DAC541-7B7A-43D3-8B79-37D633B846F1}">
                      <asvg:svgBlip xmlns:asvg="http://schemas.microsoft.com/office/drawing/2016/SVG/main" r:embed="rId4"/>
                    </a:ext>
                  </a:extLst>
                </a:blip>
              </a:buBlip>
              <a:defRPr sz="2000" kern="1200">
                <a:solidFill>
                  <a:schemeClr val="accent3">
                    <a:lumMod val="50000"/>
                  </a:schemeClr>
                </a:solidFill>
                <a:latin typeface="+mn-lt"/>
                <a:ea typeface="+mn-ea"/>
                <a:cs typeface="+mn-cs"/>
              </a:defRPr>
            </a:lvl1pPr>
            <a:lvl2pPr marL="742950" indent="-285750" algn="l" defTabSz="914400" rtl="0" eaLnBrk="1" latinLnBrk="0" hangingPunct="1">
              <a:lnSpc>
                <a:spcPct val="90000"/>
              </a:lnSpc>
              <a:spcBef>
                <a:spcPts val="500"/>
              </a:spcBef>
              <a:buClr>
                <a:schemeClr val="tx1"/>
              </a:buClr>
              <a:buFontTx/>
              <a:buBlip>
                <a:blip r:embed="rId3">
                  <a:extLst>
                    <a:ext uri="{96DAC541-7B7A-43D3-8B79-37D633B846F1}">
                      <asvg:svgBlip xmlns:asvg="http://schemas.microsoft.com/office/drawing/2016/SVG/main" r:embed="rId4"/>
                    </a:ext>
                  </a:extLst>
                </a:blip>
              </a:buBlip>
              <a:defRPr sz="20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Calibri" panose="020F0502020204030204"/>
                <a:ea typeface="+mn-ea"/>
                <a:cs typeface="+mn-cs"/>
              </a:rPr>
              <a:t>5-Year Spending Update</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114300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Times New Roman"/>
                <a:cs typeface="+mn-cs"/>
              </a:rPr>
              <a:t>If you are </a:t>
            </a:r>
            <a:r>
              <a:rPr kumimoji="0" lang="en-US" sz="3200" b="1" i="0" u="none" strike="noStrike" kern="1200" cap="none" spc="0" normalizeH="0" baseline="0" noProof="0" dirty="0">
                <a:ln>
                  <a:noFill/>
                </a:ln>
                <a:solidFill>
                  <a:srgbClr val="00B050"/>
                </a:solidFill>
                <a:effectLst/>
                <a:uLnTx/>
                <a:uFillTx/>
                <a:latin typeface="Calibri"/>
                <a:ea typeface="Times New Roman"/>
                <a:cs typeface="+mn-cs"/>
              </a:rPr>
              <a:t>Green</a:t>
            </a:r>
            <a:r>
              <a:rPr kumimoji="0" lang="en-US" sz="3200" b="1" i="0" u="none" strike="noStrike" kern="1200" cap="none" spc="0" normalizeH="0" baseline="0" noProof="0" dirty="0">
                <a:ln>
                  <a:noFill/>
                </a:ln>
                <a:solidFill>
                  <a:prstClr val="black"/>
                </a:solidFill>
                <a:effectLst/>
                <a:uLnTx/>
                <a:uFillTx/>
                <a:latin typeface="Calibri"/>
                <a:ea typeface="Times New Roman"/>
                <a:cs typeface="+mn-cs"/>
              </a:rPr>
              <a:t> in both DGR and LVR, great job!</a:t>
            </a:r>
          </a:p>
          <a:p>
            <a:pPr marL="114300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Times New Roman"/>
                <a:cs typeface="+mn-cs"/>
              </a:rPr>
              <a:t>If you are </a:t>
            </a:r>
            <a:r>
              <a:rPr kumimoji="0" lang="en-US" sz="3200" b="1" i="0" u="none" strike="noStrike" kern="1200" cap="none" spc="0" normalizeH="0" baseline="0" noProof="0" dirty="0">
                <a:ln>
                  <a:noFill/>
                </a:ln>
                <a:solidFill>
                  <a:srgbClr val="FFC000"/>
                </a:solidFill>
                <a:effectLst/>
                <a:uLnTx/>
                <a:uFillTx/>
                <a:latin typeface="Calibri"/>
                <a:ea typeface="Times New Roman"/>
                <a:cs typeface="+mn-cs"/>
              </a:rPr>
              <a:t>Yellow</a:t>
            </a:r>
            <a:r>
              <a:rPr kumimoji="0" lang="en-US" sz="3200" b="1" i="0" u="none" strike="noStrike" kern="1200" cap="none" spc="0" normalizeH="0" baseline="0" noProof="0" dirty="0">
                <a:ln>
                  <a:noFill/>
                </a:ln>
                <a:solidFill>
                  <a:prstClr val="black"/>
                </a:solidFill>
                <a:effectLst/>
                <a:uLnTx/>
                <a:uFillTx/>
                <a:latin typeface="Calibri"/>
                <a:ea typeface="Times New Roman"/>
                <a:cs typeface="+mn-cs"/>
              </a:rPr>
              <a:t> or </a:t>
            </a:r>
            <a:r>
              <a:rPr kumimoji="0" lang="en-US" sz="3200" b="1" i="0" u="none" strike="noStrike" kern="1200" cap="none" spc="0" normalizeH="0" baseline="0" noProof="0" dirty="0">
                <a:ln>
                  <a:noFill/>
                </a:ln>
                <a:solidFill>
                  <a:srgbClr val="FF0000"/>
                </a:solidFill>
                <a:effectLst/>
                <a:uLnTx/>
                <a:uFillTx/>
                <a:latin typeface="Calibri"/>
                <a:ea typeface="Times New Roman"/>
                <a:cs typeface="+mn-cs"/>
              </a:rPr>
              <a:t>Red</a:t>
            </a:r>
            <a:r>
              <a:rPr kumimoji="0" lang="en-US" sz="3200" b="1" i="0" u="none" strike="noStrike" kern="1200" cap="none" spc="0" normalizeH="0" baseline="0" noProof="0" dirty="0">
                <a:ln>
                  <a:noFill/>
                </a:ln>
                <a:solidFill>
                  <a:prstClr val="black"/>
                </a:solidFill>
                <a:effectLst/>
                <a:uLnTx/>
                <a:uFillTx/>
                <a:latin typeface="Calibri"/>
                <a:ea typeface="Times New Roman"/>
                <a:cs typeface="+mn-cs"/>
              </a:rPr>
              <a:t> in DGR and/or LVR, expect follow-up status calls/emails.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160020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37443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20DDF1817C054285A40611EA834B9D" ma:contentTypeVersion="2" ma:contentTypeDescription="Create a new document." ma:contentTypeScope="" ma:versionID="01b782b13681db99ec62ca11d9504bce">
  <xsd:schema xmlns:xsd="http://www.w3.org/2001/XMLSchema" xmlns:xs="http://www.w3.org/2001/XMLSchema" xmlns:p="http://schemas.microsoft.com/office/2006/metadata/properties" xmlns:ns2="e920df41-4789-48c6-a3c4-b6cf4f3323bc" targetNamespace="http://schemas.microsoft.com/office/2006/metadata/properties" ma:root="true" ma:fieldsID="b291130ac56c3b4f48a520bde62da181" ns2:_="">
    <xsd:import namespace="e920df41-4789-48c6-a3c4-b6cf4f3323b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20df41-4789-48c6-a3c4-b6cf4f3323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B604B7E-FC10-44C4-A5F2-9469D6F590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20df41-4789-48c6-a3c4-b6cf4f332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018F3F-2127-4169-8760-691B416779B8}">
  <ds:schemaRefs>
    <ds:schemaRef ds:uri="http://schemas.microsoft.com/sharepoint/v3/contenttype/forms"/>
  </ds:schemaRefs>
</ds:datastoreItem>
</file>

<file path=customXml/itemProps3.xml><?xml version="1.0" encoding="utf-8"?>
<ds:datastoreItem xmlns:ds="http://schemas.openxmlformats.org/officeDocument/2006/customXml" ds:itemID="{49F9DE2A-682E-45D8-A153-8005FBC7D85F}">
  <ds:schemaRef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http://www.w3.org/XML/1998/namespace"/>
    <ds:schemaRef ds:uri="http://schemas.microsoft.com/office/2006/metadata/properties"/>
    <ds:schemaRef ds:uri="584ed971-4273-4a84-aafc-a85829c512ff"/>
    <ds:schemaRef ds:uri="59a34191-2f14-4c62-bb13-b8886858bebe"/>
    <ds:schemaRef ds:uri="http://purl.org/dc/elements/1.1/"/>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otalTime>5199</TotalTime>
  <Words>3246</Words>
  <Application>Microsoft Office PowerPoint</Application>
  <PresentationFormat>On-screen Show (4:3)</PresentationFormat>
  <Paragraphs>744</Paragraphs>
  <Slides>91</Slides>
  <Notes>79</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91</vt:i4>
      </vt:variant>
    </vt:vector>
  </HeadingPairs>
  <TitlesOfParts>
    <vt:vector size="105" baseType="lpstr">
      <vt:lpstr>Arial</vt:lpstr>
      <vt:lpstr>Calibri</vt:lpstr>
      <vt:lpstr>Calibri (body)</vt:lpstr>
      <vt:lpstr>Calibri Light</vt:lpstr>
      <vt:lpstr>Times New Roman</vt:lpstr>
      <vt:lpstr>1_Office Theme</vt:lpstr>
      <vt:lpstr>Default Design</vt:lpstr>
      <vt:lpstr>1_Default Design</vt:lpstr>
      <vt:lpstr>3_Default Design</vt:lpstr>
      <vt:lpstr>4_Office Theme</vt:lpstr>
      <vt:lpstr>2_Default Design</vt:lpstr>
      <vt:lpstr>4_Default Design</vt:lpstr>
      <vt:lpstr>5_Default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Law, Sherri</dc:creator>
  <cp:lastModifiedBy>Corradini, Kenneth Joseph</cp:lastModifiedBy>
  <cp:revision>112</cp:revision>
  <cp:lastPrinted>2024-02-13T21:03:23Z</cp:lastPrinted>
  <dcterms:created xsi:type="dcterms:W3CDTF">2022-03-02T21:09:50Z</dcterms:created>
  <dcterms:modified xsi:type="dcterms:W3CDTF">2024-02-15T18:15:44Z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0x010100CA20DDF1817C054285A40611EA834B9D</vt:lpwstr>
  </property>
  <property fmtid="{D5CDD505-2E9C-101B-9397-08002B2CF9AE}" pid="3" name="MediaServiceImageTags">
    <vt:lpwstr/>
  </property>
</Properties>
</file>