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Lst>
  <p:notesMasterIdLst>
    <p:notesMasterId r:id="rId46"/>
  </p:notesMasterIdLst>
  <p:sldIdLst>
    <p:sldId id="670" r:id="rId4"/>
    <p:sldId id="683" r:id="rId5"/>
    <p:sldId id="645" r:id="rId6"/>
    <p:sldId id="671" r:id="rId7"/>
    <p:sldId id="672" r:id="rId8"/>
    <p:sldId id="642" r:id="rId9"/>
    <p:sldId id="673" r:id="rId10"/>
    <p:sldId id="525" r:id="rId11"/>
    <p:sldId id="545" r:id="rId12"/>
    <p:sldId id="546" r:id="rId13"/>
    <p:sldId id="547" r:id="rId14"/>
    <p:sldId id="531" r:id="rId15"/>
    <p:sldId id="675" r:id="rId16"/>
    <p:sldId id="676" r:id="rId17"/>
    <p:sldId id="554" r:id="rId18"/>
    <p:sldId id="655" r:id="rId19"/>
    <p:sldId id="575" r:id="rId20"/>
    <p:sldId id="576" r:id="rId21"/>
    <p:sldId id="577" r:id="rId22"/>
    <p:sldId id="661" r:id="rId23"/>
    <p:sldId id="583" r:id="rId24"/>
    <p:sldId id="637" r:id="rId25"/>
    <p:sldId id="638" r:id="rId26"/>
    <p:sldId id="639" r:id="rId27"/>
    <p:sldId id="640" r:id="rId28"/>
    <p:sldId id="662" r:id="rId29"/>
    <p:sldId id="633" r:id="rId30"/>
    <p:sldId id="632" r:id="rId31"/>
    <p:sldId id="634" r:id="rId32"/>
    <p:sldId id="678" r:id="rId33"/>
    <p:sldId id="679" r:id="rId34"/>
    <p:sldId id="680" r:id="rId35"/>
    <p:sldId id="681" r:id="rId36"/>
    <p:sldId id="663" r:id="rId37"/>
    <p:sldId id="635" r:id="rId38"/>
    <p:sldId id="656" r:id="rId39"/>
    <p:sldId id="682" r:id="rId40"/>
    <p:sldId id="664" r:id="rId41"/>
    <p:sldId id="666" r:id="rId42"/>
    <p:sldId id="667" r:id="rId43"/>
    <p:sldId id="668" r:id="rId44"/>
    <p:sldId id="677" r:id="rId45"/>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66FF66"/>
    <a:srgbClr val="008000"/>
    <a:srgbClr val="FFFF66"/>
    <a:srgbClr val="FFFF99"/>
    <a:srgbClr val="CC3300"/>
    <a:srgbClr val="FFFFCC"/>
    <a:srgbClr val="660066"/>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5" autoAdjust="0"/>
    <p:restoredTop sz="94660"/>
  </p:normalViewPr>
  <p:slideViewPr>
    <p:cSldViewPr>
      <p:cViewPr>
        <p:scale>
          <a:sx n="66" d="100"/>
          <a:sy n="66" d="100"/>
        </p:scale>
        <p:origin x="-154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endParaRPr lang="en-US"/>
          </a:p>
        </p:txBody>
      </p:sp>
      <p:sp>
        <p:nvSpPr>
          <p:cNvPr id="196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2BA360C5-1126-4C87-AE68-C3A75C09C8B6}" type="slidenum">
              <a:rPr lang="en-US"/>
              <a:pPr>
                <a:defRPr/>
              </a:pPr>
              <a:t>‹#›</a:t>
            </a:fld>
            <a:endParaRPr lang="en-US"/>
          </a:p>
        </p:txBody>
      </p:sp>
    </p:spTree>
    <p:extLst>
      <p:ext uri="{BB962C8B-B14F-4D97-AF65-F5344CB8AC3E}">
        <p14:creationId xmlns:p14="http://schemas.microsoft.com/office/powerpoint/2010/main" val="2875196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58D081E-937A-430D-8D61-CDAF0CFD6339}" type="slidenum">
              <a:rPr lang="en-US" smtClean="0">
                <a:solidFill>
                  <a:prstClr val="black"/>
                </a:solidFill>
              </a:rPr>
              <a:pPr/>
              <a:t>1</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3BD7A512-8266-4CFB-9B09-66AE1E5BD189}" type="slidenum">
              <a:rPr lang="en-US"/>
              <a:pPr/>
              <a:t>11</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6686415E-240F-4691-8CCE-93108F8FD8A2}" type="slidenum">
              <a:rPr lang="en-US"/>
              <a:pPr/>
              <a:t>12</a:t>
            </a:fld>
            <a:endParaRPr 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13</a:t>
            </a:fld>
            <a:endParaRPr lang="en-US" smtClean="0">
              <a:solidFill>
                <a:srgbClr val="000000"/>
              </a:solidFill>
            </a:endParaRPr>
          </a:p>
        </p:txBody>
      </p:sp>
      <p:sp>
        <p:nvSpPr>
          <p:cNvPr id="46083" name="Rectangle 2"/>
          <p:cNvSpPr>
            <a:spLocks noGrp="1" noRot="1" noChangeAspect="1" noChangeArrowheads="1" noTextEdit="1"/>
          </p:cNvSpPr>
          <p:nvPr>
            <p:ph type="sldImg"/>
          </p:nvPr>
        </p:nvSpPr>
        <p:spPr>
          <a:xfrm>
            <a:off x="1144588" y="685800"/>
            <a:ext cx="4570412" cy="3429000"/>
          </a:xfrm>
          <a:ln/>
        </p:spPr>
      </p:sp>
      <p:sp>
        <p:nvSpPr>
          <p:cNvPr id="46084" name="Rectangle 3"/>
          <p:cNvSpPr>
            <a:spLocks noGrp="1" noChangeArrowheads="1"/>
          </p:cNvSpPr>
          <p:nvPr>
            <p:ph type="body" idx="1"/>
          </p:nvPr>
        </p:nvSpPr>
        <p:spPr>
          <a:noFill/>
          <a:ln/>
        </p:spPr>
        <p:txBody>
          <a:bodyPr/>
          <a:lstStyle/>
          <a:p>
            <a:pPr eaLnBrk="1" hangingPunct="1"/>
            <a:r>
              <a:rPr lang="en-US" smtClean="0"/>
              <a:t>The effects of increased erosion are many, but the biggest are increased maintenance problems, as well as excess sediment and chemical runoff to the streams.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14</a:t>
            </a:fld>
            <a:endParaRPr lang="en-US" smtClean="0">
              <a:solidFill>
                <a:srgbClr val="000000"/>
              </a:solidFill>
            </a:endParaRPr>
          </a:p>
        </p:txBody>
      </p:sp>
      <p:sp>
        <p:nvSpPr>
          <p:cNvPr id="46083" name="Rectangle 2"/>
          <p:cNvSpPr>
            <a:spLocks noGrp="1" noRot="1" noChangeAspect="1" noChangeArrowheads="1" noTextEdit="1"/>
          </p:cNvSpPr>
          <p:nvPr>
            <p:ph type="sldImg"/>
          </p:nvPr>
        </p:nvSpPr>
        <p:spPr>
          <a:xfrm>
            <a:off x="1144588" y="685800"/>
            <a:ext cx="4570412" cy="3429000"/>
          </a:xfrm>
          <a:ln/>
        </p:spPr>
      </p:sp>
      <p:sp>
        <p:nvSpPr>
          <p:cNvPr id="46084" name="Rectangle 3"/>
          <p:cNvSpPr>
            <a:spLocks noGrp="1" noChangeArrowheads="1"/>
          </p:cNvSpPr>
          <p:nvPr>
            <p:ph type="body" idx="1"/>
          </p:nvPr>
        </p:nvSpPr>
        <p:spPr>
          <a:noFill/>
          <a:ln/>
        </p:spPr>
        <p:txBody>
          <a:bodyPr/>
          <a:lstStyle/>
          <a:p>
            <a:pPr eaLnBrk="1" hangingPunct="1"/>
            <a:r>
              <a:rPr lang="en-US" smtClean="0"/>
              <a:t>The effects of increased erosion are many, but the biggest are increased maintenance problems, as well as excess sediment and chemical runoff to the streams.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F685F272-56FD-4CC4-9BE2-F26593B82666}" type="slidenum">
              <a:rPr lang="en-US"/>
              <a:pPr/>
              <a:t>15</a:t>
            </a:fld>
            <a:endParaRPr lang="en-US"/>
          </a:p>
        </p:txBody>
      </p:sp>
      <p:sp>
        <p:nvSpPr>
          <p:cNvPr id="202755" name="Rectangle 2"/>
          <p:cNvSpPr>
            <a:spLocks noGrp="1" noRot="1" noChangeAspect="1" noChangeArrowheads="1" noTextEdit="1"/>
          </p:cNvSpPr>
          <p:nvPr>
            <p:ph type="sldImg"/>
          </p:nvPr>
        </p:nvSpPr>
        <p:spPr>
          <a:xfrm>
            <a:off x="1144588" y="685800"/>
            <a:ext cx="4572000" cy="3429000"/>
          </a:xfrm>
          <a:ln/>
        </p:spPr>
      </p:sp>
      <p:sp>
        <p:nvSpPr>
          <p:cNvPr id="202756" name="Rectangle 3"/>
          <p:cNvSpPr>
            <a:spLocks noGrp="1" noChangeArrowheads="1"/>
          </p:cNvSpPr>
          <p:nvPr>
            <p:ph type="body" idx="1"/>
          </p:nvPr>
        </p:nvSpPr>
        <p:spPr>
          <a:xfrm>
            <a:off x="914400" y="4343400"/>
            <a:ext cx="5029200" cy="4114800"/>
          </a:xfrm>
          <a:noFill/>
          <a:ln/>
        </p:spPr>
        <p:txBody>
          <a:bodyPr/>
          <a:lstStyle/>
          <a:p>
            <a:pPr eaLnBrk="1" hangingPunct="1"/>
            <a:r>
              <a:rPr lang="en-US" smtClean="0"/>
              <a:t>The effects of increased erosion are many, but the biggest are increased maintenance problems, as well as excess sediment and chemical runoff to the streams.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8FD09-09E1-4990-933D-DE884D94889D}" type="slidenum">
              <a:rPr lang="en-US">
                <a:solidFill>
                  <a:prstClr val="black"/>
                </a:solidFill>
              </a:rPr>
              <a:pPr/>
              <a:t>16</a:t>
            </a:fld>
            <a:endParaRPr lang="en-US">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Char char="•"/>
            </a:pPr>
            <a:r>
              <a:rPr lang="en-US" b="1"/>
              <a:t>ALL ESMPs have these five goals</a:t>
            </a:r>
          </a:p>
          <a:p>
            <a:endParaRPr lang="en-US"/>
          </a:p>
          <a:p>
            <a:r>
              <a:rPr lang="en-US"/>
              <a:t>These five principles are the goals of </a:t>
            </a:r>
            <a:r>
              <a:rPr lang="en-US" b="1"/>
              <a:t>ALL</a:t>
            </a:r>
            <a:r>
              <a:rPr lang="en-US"/>
              <a:t> of the Environmentally Sensitive Maintenance Practices we will discuss in the next two days.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D09D145-AFD9-4805-A545-92F727C3258C}" type="slidenum">
              <a:rPr lang="en-US" smtClean="0"/>
              <a:pPr/>
              <a:t>17</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8723F50-BC01-4701-BDB6-7951BA285EA2}" type="slidenum">
              <a:rPr lang="en-US" smtClean="0"/>
              <a:pPr/>
              <a:t>18</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A42D6C1-3856-4DCF-A867-2A78AD72035B}" type="slidenum">
              <a:rPr lang="en-US" smtClean="0"/>
              <a:pPr/>
              <a:t>19</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629E0A3-923D-46D9-811A-CC9FB79B50EE}" type="slidenum">
              <a:rPr lang="en-US"/>
              <a:pPr/>
              <a:t>20</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58D081E-937A-430D-8D61-CDAF0CFD6339}" type="slidenum">
              <a:rPr lang="en-US" smtClean="0">
                <a:solidFill>
                  <a:prstClr val="black"/>
                </a:solidFill>
              </a:rPr>
              <a:pPr/>
              <a:t>2</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21</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4840216-219A-49FB-9D5C-60F92D2A44D3}" type="slidenum">
              <a:rPr lang="en-US" smtClean="0">
                <a:solidFill>
                  <a:prstClr val="black"/>
                </a:solidFill>
              </a:rPr>
              <a:pPr/>
              <a:t>22</a:t>
            </a:fld>
            <a:endParaRPr lang="en-US" smtClean="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3199BDE-CE4E-42CE-8C27-70B9C4CF8C95}" type="slidenum">
              <a:rPr lang="en-US" smtClean="0">
                <a:solidFill>
                  <a:prstClr val="black"/>
                </a:solidFill>
              </a:rPr>
              <a:pPr/>
              <a:t>23</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3199BDE-CE4E-42CE-8C27-70B9C4CF8C95}" type="slidenum">
              <a:rPr lang="en-US" smtClean="0">
                <a:solidFill>
                  <a:prstClr val="black"/>
                </a:solidFill>
              </a:rPr>
              <a:pPr/>
              <a:t>24</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3199BDE-CE4E-42CE-8C27-70B9C4CF8C95}" type="slidenum">
              <a:rPr lang="en-US" smtClean="0">
                <a:solidFill>
                  <a:prstClr val="black"/>
                </a:solidFill>
              </a:rPr>
              <a:pPr/>
              <a:t>25</a:t>
            </a:fld>
            <a:endParaRPr lang="en-US" smtClean="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629E0A3-923D-46D9-811A-CC9FB79B50EE}" type="slidenum">
              <a:rPr lang="en-US"/>
              <a:pPr/>
              <a:t>26</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27</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28</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29</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303069B-A9CD-4E7D-91F3-B5B2BBC47BEB}" type="slidenum">
              <a:rPr lang="en-US" smtClean="0">
                <a:solidFill>
                  <a:prstClr val="black"/>
                </a:solidFill>
              </a:rPr>
              <a:pPr/>
              <a:t>30</a:t>
            </a:fld>
            <a:endParaRPr lang="en-US" smtClean="0">
              <a:solidFill>
                <a:prstClr val="black"/>
              </a:solidFill>
            </a:endParaRPr>
          </a:p>
        </p:txBody>
      </p:sp>
      <p:sp>
        <p:nvSpPr>
          <p:cNvPr id="95235" name="Rectangle 2"/>
          <p:cNvSpPr>
            <a:spLocks noGrp="1" noChangeArrowheads="1"/>
          </p:cNvSpPr>
          <p:nvPr>
            <p:ph type="body" idx="1"/>
          </p:nvPr>
        </p:nvSpPr>
        <p:spPr>
          <a:noFill/>
          <a:ln/>
        </p:spPr>
        <p:txBody>
          <a:bodyPr lIns="90480" tIns="44446" rIns="90480" bIns="44446"/>
          <a:lstStyle/>
          <a:p>
            <a:pPr eaLnBrk="1" hangingPunct="1">
              <a:buFontTx/>
              <a:buChar char="•"/>
            </a:pPr>
            <a:r>
              <a:rPr lang="en-US" b="1" smtClean="0"/>
              <a:t>DGRP Efficient Program</a:t>
            </a:r>
          </a:p>
          <a:p>
            <a:pPr eaLnBrk="1" hangingPunct="1">
              <a:buFontTx/>
              <a:buChar char="•"/>
            </a:pPr>
            <a:r>
              <a:rPr lang="en-US" b="1" smtClean="0"/>
              <a:t>One State Employee Administers and Allocates Funds</a:t>
            </a:r>
          </a:p>
          <a:p>
            <a:pPr eaLnBrk="1" hangingPunct="1"/>
            <a:endParaRPr lang="en-US" b="1" smtClean="0"/>
          </a:p>
          <a:p>
            <a:pPr eaLnBrk="1" hangingPunct="1"/>
            <a:r>
              <a:rPr lang="en-US" smtClean="0"/>
              <a:t>The Dirt and Gravel Roads Program is one of the most efficient state programs we have.  It’s not a “Pork Barrel” program.  There is only one employee at the State Conservation Commission that administers the program statewide, and allocates the money to the individual County Conservation Districts. </a:t>
            </a:r>
          </a:p>
        </p:txBody>
      </p:sp>
      <p:sp>
        <p:nvSpPr>
          <p:cNvPr id="95236"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629E0A3-923D-46D9-811A-CC9FB79B50EE}" type="slidenum">
              <a:rPr lang="en-US"/>
              <a:pPr/>
              <a:t>3</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0B522-DAD0-4896-9EE5-2598E7FBB014}" type="slidenum">
              <a:rPr lang="en-US" smtClean="0">
                <a:solidFill>
                  <a:prstClr val="black"/>
                </a:solidFill>
              </a:rPr>
              <a:pPr/>
              <a:t>31</a:t>
            </a:fld>
            <a:endParaRPr lang="en-US" smtClean="0">
              <a:solidFill>
                <a:prstClr val="black"/>
              </a:solidFill>
            </a:endParaRPr>
          </a:p>
        </p:txBody>
      </p:sp>
      <p:sp>
        <p:nvSpPr>
          <p:cNvPr id="96259" name="Rectangle 2"/>
          <p:cNvSpPr>
            <a:spLocks noGrp="1" noChangeArrowheads="1"/>
          </p:cNvSpPr>
          <p:nvPr>
            <p:ph type="body" idx="1"/>
          </p:nvPr>
        </p:nvSpPr>
        <p:spPr>
          <a:noFill/>
          <a:ln/>
        </p:spPr>
        <p:txBody>
          <a:bodyPr lIns="90480" tIns="44446" rIns="90480" bIns="44446"/>
          <a:lstStyle/>
          <a:p>
            <a:pPr marL="222245" indent="-222245" eaLnBrk="1" hangingPunct="1">
              <a:buFontTx/>
              <a:buChar char="•"/>
            </a:pPr>
            <a:r>
              <a:rPr lang="en-US" b="1" smtClean="0"/>
              <a:t>Locally Administered by Conservation District</a:t>
            </a:r>
          </a:p>
          <a:p>
            <a:pPr marL="222245" indent="-222245" eaLnBrk="1" hangingPunct="1">
              <a:buFontTx/>
              <a:buChar char="•"/>
            </a:pPr>
            <a:r>
              <a:rPr lang="en-US" b="1" smtClean="0"/>
              <a:t>You Work Directly with Conservation District</a:t>
            </a:r>
          </a:p>
          <a:p>
            <a:pPr marL="222245" indent="-222245" eaLnBrk="1" hangingPunct="1">
              <a:buFontTx/>
              <a:buChar char="•"/>
            </a:pPr>
            <a:r>
              <a:rPr lang="en-US" b="1" smtClean="0"/>
              <a:t>District Controls Grant $</a:t>
            </a:r>
          </a:p>
          <a:p>
            <a:pPr marL="222245" indent="-222245" eaLnBrk="1" hangingPunct="1">
              <a:buFontTx/>
              <a:buChar char="•"/>
            </a:pPr>
            <a:r>
              <a:rPr lang="en-US" b="1" smtClean="0"/>
              <a:t>District Conducts Site Inspections</a:t>
            </a:r>
          </a:p>
          <a:p>
            <a:pPr marL="222245" indent="-222245" eaLnBrk="1" hangingPunct="1"/>
            <a:endParaRPr lang="en-US" b="1" smtClean="0"/>
          </a:p>
          <a:p>
            <a:pPr marL="222245" indent="-222245" eaLnBrk="1" hangingPunct="1"/>
            <a:r>
              <a:rPr lang="en-US" smtClean="0"/>
              <a:t>Each County Conservation District administers the program at the </a:t>
            </a:r>
            <a:r>
              <a:rPr lang="en-US" b="1" smtClean="0"/>
              <a:t>local level</a:t>
            </a:r>
            <a:r>
              <a:rPr lang="en-US" smtClean="0"/>
              <a:t>.  Municipal groups or public agencies interested in obtaining a grant will work directly with the District to get their project permitted and funded.  The Conservation Districts are very knowledgeable about the process - they control the grant money allocated to them, and will conduct site inspections after the work is finished…. and they are also responsible for filing a report to the State Conservation Commission on an annual basis.</a:t>
            </a:r>
          </a:p>
        </p:txBody>
      </p:sp>
      <p:sp>
        <p:nvSpPr>
          <p:cNvPr id="96260"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2C341EA-AD7F-4735-A025-3C25AFB7209B}" type="slidenum">
              <a:rPr lang="en-US" smtClean="0">
                <a:solidFill>
                  <a:prstClr val="black"/>
                </a:solidFill>
              </a:rPr>
              <a:pPr/>
              <a:t>32</a:t>
            </a:fld>
            <a:endParaRPr lang="en-US" smtClean="0">
              <a:solidFill>
                <a:prstClr val="black"/>
              </a:solidFill>
            </a:endParaRPr>
          </a:p>
        </p:txBody>
      </p:sp>
      <p:sp>
        <p:nvSpPr>
          <p:cNvPr id="97283" name="Rectangle 2"/>
          <p:cNvSpPr>
            <a:spLocks noGrp="1" noChangeArrowheads="1"/>
          </p:cNvSpPr>
          <p:nvPr>
            <p:ph type="body" idx="1"/>
          </p:nvPr>
        </p:nvSpPr>
        <p:spPr>
          <a:noFill/>
          <a:ln/>
        </p:spPr>
        <p:txBody>
          <a:bodyPr lIns="90480" tIns="44446" rIns="90480" bIns="44446"/>
          <a:lstStyle/>
          <a:p>
            <a:pPr marL="222245" indent="-222245" eaLnBrk="1" hangingPunct="1">
              <a:buFontTx/>
              <a:buChar char="•"/>
            </a:pPr>
            <a:r>
              <a:rPr lang="en-US" b="1" smtClean="0"/>
              <a:t>Explain QAB</a:t>
            </a:r>
          </a:p>
          <a:p>
            <a:pPr marL="222245" indent="-222245" eaLnBrk="1" hangingPunct="1">
              <a:buFontTx/>
              <a:buChar char="•"/>
            </a:pPr>
            <a:r>
              <a:rPr lang="en-US" b="1" smtClean="0"/>
              <a:t>Local Folks</a:t>
            </a:r>
          </a:p>
          <a:p>
            <a:pPr marL="222245" indent="-222245" eaLnBrk="1" hangingPunct="1">
              <a:buFontTx/>
              <a:buChar char="•"/>
            </a:pPr>
            <a:r>
              <a:rPr lang="en-US" b="1" smtClean="0"/>
              <a:t>QAB Sets Criteria and Decides on Projects</a:t>
            </a:r>
          </a:p>
          <a:p>
            <a:pPr marL="222245" indent="-222245" eaLnBrk="1" hangingPunct="1"/>
            <a:endParaRPr lang="en-US" b="1" smtClean="0"/>
          </a:p>
          <a:p>
            <a:pPr marL="222245" indent="-222245" eaLnBrk="1" hangingPunct="1"/>
            <a:r>
              <a:rPr lang="en-US" smtClean="0"/>
              <a:t>Each participating county has a Quality Assurance Board, or a QAB, consisting of 3 voting members and one non-voting chairman.  </a:t>
            </a:r>
            <a:r>
              <a:rPr lang="en-US" b="1" smtClean="0"/>
              <a:t>All of the QAB members are from the local county</a:t>
            </a:r>
            <a:r>
              <a:rPr lang="en-US" smtClean="0"/>
              <a:t>, </a:t>
            </a:r>
            <a:r>
              <a:rPr lang="en-US" b="1" smtClean="0"/>
              <a:t>and are familiar with the local roadways</a:t>
            </a:r>
            <a:r>
              <a:rPr lang="en-US" smtClean="0"/>
              <a:t>.  This group is made up of members of the Conservation District, the Fish and Boat Commission, and the Natural Resources Conservation Service (which is the federal rep.).  The Fish and Boat Commission, and the NRCS can appoint members to the QAB to represent their agencies.  The QAB decides which projects get funded, based on a priority list </a:t>
            </a:r>
            <a:r>
              <a:rPr lang="en-US" b="1" smtClean="0"/>
              <a:t>they establish</a:t>
            </a:r>
            <a:r>
              <a:rPr lang="en-US" smtClean="0"/>
              <a:t>.</a:t>
            </a:r>
          </a:p>
        </p:txBody>
      </p:sp>
      <p:sp>
        <p:nvSpPr>
          <p:cNvPr id="9728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1648702-D958-4AFA-A3D0-9B5F9F4A4B7C}" type="slidenum">
              <a:rPr lang="en-US" smtClean="0">
                <a:solidFill>
                  <a:prstClr val="black"/>
                </a:solidFill>
              </a:rPr>
              <a:pPr/>
              <a:t>33</a:t>
            </a:fld>
            <a:endParaRPr lang="en-US" smtClean="0">
              <a:solidFill>
                <a:prstClr val="black"/>
              </a:solidFill>
            </a:endParaRPr>
          </a:p>
        </p:txBody>
      </p:sp>
      <p:sp>
        <p:nvSpPr>
          <p:cNvPr id="98307" name="Rectangle 2"/>
          <p:cNvSpPr>
            <a:spLocks noGrp="1" noChangeArrowheads="1"/>
          </p:cNvSpPr>
          <p:nvPr>
            <p:ph type="body" idx="1"/>
          </p:nvPr>
        </p:nvSpPr>
        <p:spPr>
          <a:noFill/>
          <a:ln/>
        </p:spPr>
        <p:txBody>
          <a:bodyPr lIns="90480" tIns="44446" rIns="90480" bIns="44446"/>
          <a:lstStyle/>
          <a:p>
            <a:pPr marL="222245" indent="-222245" eaLnBrk="1" hangingPunct="1">
              <a:buFontTx/>
              <a:buChar char="•"/>
            </a:pPr>
            <a:r>
              <a:rPr lang="en-US" b="1" smtClean="0"/>
              <a:t>Grant Recipients – Usually Townships</a:t>
            </a:r>
          </a:p>
          <a:p>
            <a:pPr marL="222245" indent="-222245" eaLnBrk="1" hangingPunct="1">
              <a:buFontTx/>
              <a:buChar char="•"/>
            </a:pPr>
            <a:r>
              <a:rPr lang="en-US" b="1" smtClean="0"/>
              <a:t>Can Do Work or Hire a Contractor</a:t>
            </a:r>
          </a:p>
          <a:p>
            <a:pPr marL="222245" indent="-222245" eaLnBrk="1" hangingPunct="1"/>
            <a:endParaRPr lang="en-US" smtClean="0"/>
          </a:p>
          <a:p>
            <a:pPr marL="222245" indent="-222245" eaLnBrk="1" hangingPunct="1"/>
            <a:r>
              <a:rPr lang="en-US" smtClean="0"/>
              <a:t>The next group is you guys, the ones who own and maintain our dirt and gravel roads.  In most cases, the Grant Recipients are the local Townships, who applied to the District for project funding.  The Game Commission, the Fish Commission, County Parks, and even PennDOT are also eligible for funding, but this rarely occurs. A Grant Recipient can chose to do the work themselves, or they can hire a private contractor.</a:t>
            </a:r>
          </a:p>
        </p:txBody>
      </p:sp>
      <p:sp>
        <p:nvSpPr>
          <p:cNvPr id="98308"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629E0A3-923D-46D9-811A-CC9FB79B50EE}" type="slidenum">
              <a:rPr lang="en-US"/>
              <a:pPr/>
              <a:t>34</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35</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629E0A3-923D-46D9-811A-CC9FB79B50EE}" type="slidenum">
              <a:rPr lang="en-US"/>
              <a:pPr/>
              <a:t>38</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39</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40</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41</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25A373D-198B-4D26-B1E4-A544D3B93655}" type="slidenum">
              <a:rPr lang="en-US"/>
              <a:pPr/>
              <a:t>42</a:t>
            </a:fld>
            <a:endParaRPr lang="en-US"/>
          </a:p>
        </p:txBody>
      </p:sp>
      <p:sp>
        <p:nvSpPr>
          <p:cNvPr id="220163" name="Rectangle 2"/>
          <p:cNvSpPr>
            <a:spLocks noGrp="1" noChangeArrowheads="1"/>
          </p:cNvSpPr>
          <p:nvPr>
            <p:ph type="body" idx="1"/>
          </p:nvPr>
        </p:nvSpPr>
        <p:spPr>
          <a:xfrm>
            <a:off x="914400" y="4343400"/>
            <a:ext cx="5029200" cy="4114800"/>
          </a:xfrm>
          <a:noFill/>
          <a:ln/>
        </p:spPr>
        <p:txBody>
          <a:bodyPr lIns="90480" tIns="44446" rIns="90480" bIns="44446"/>
          <a:lstStyle/>
          <a:p>
            <a:pPr marL="228600" indent="-228600" eaLnBrk="1" hangingPunct="1">
              <a:buFontTx/>
              <a:buChar char="•"/>
            </a:pPr>
            <a:r>
              <a:rPr lang="en-US" b="1" smtClean="0"/>
              <a:t>Flow Chart</a:t>
            </a:r>
          </a:p>
          <a:p>
            <a:pPr marL="228600" indent="-228600" eaLnBrk="1" hangingPunct="1">
              <a:buFontTx/>
              <a:buChar char="•"/>
            </a:pPr>
            <a:r>
              <a:rPr lang="en-US" b="1" smtClean="0"/>
              <a:t>Administered at Local Level</a:t>
            </a:r>
          </a:p>
          <a:p>
            <a:pPr marL="228600" indent="-228600" eaLnBrk="1" hangingPunct="1"/>
            <a:endParaRPr lang="en-US" b="1" smtClean="0"/>
          </a:p>
          <a:p>
            <a:pPr marL="228600" indent="-228600" eaLnBrk="1" hangingPunct="1"/>
            <a:r>
              <a:rPr lang="en-US" smtClean="0"/>
              <a:t>Here is a flow chart of how the program is administered.  Note that the </a:t>
            </a:r>
            <a:r>
              <a:rPr lang="en-US" b="1" i="1" smtClean="0"/>
              <a:t>Program is run by your County Conservation District, at the local level.</a:t>
            </a:r>
          </a:p>
        </p:txBody>
      </p:sp>
      <p:sp>
        <p:nvSpPr>
          <p:cNvPr id="220164"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4</a:t>
            </a:fld>
            <a:endParaRPr lang="en-US" smtClean="0">
              <a:solidFill>
                <a:srgbClr val="000000"/>
              </a:solidFill>
            </a:endParaRPr>
          </a:p>
        </p:txBody>
      </p:sp>
      <p:sp>
        <p:nvSpPr>
          <p:cNvPr id="46083" name="Rectangle 2"/>
          <p:cNvSpPr>
            <a:spLocks noGrp="1" noRot="1" noChangeAspect="1" noChangeArrowheads="1" noTextEdit="1"/>
          </p:cNvSpPr>
          <p:nvPr>
            <p:ph type="sldImg"/>
          </p:nvPr>
        </p:nvSpPr>
        <p:spPr>
          <a:xfrm>
            <a:off x="1144588" y="685800"/>
            <a:ext cx="4570412" cy="3429000"/>
          </a:xfrm>
          <a:ln/>
        </p:spPr>
      </p:sp>
      <p:sp>
        <p:nvSpPr>
          <p:cNvPr id="46084" name="Rectangle 3"/>
          <p:cNvSpPr>
            <a:spLocks noGrp="1" noChangeArrowheads="1"/>
          </p:cNvSpPr>
          <p:nvPr>
            <p:ph type="body" idx="1"/>
          </p:nvPr>
        </p:nvSpPr>
        <p:spPr>
          <a:noFill/>
          <a:ln/>
        </p:spPr>
        <p:txBody>
          <a:bodyPr/>
          <a:lstStyle/>
          <a:p>
            <a:pPr eaLnBrk="1" hangingPunct="1"/>
            <a:r>
              <a:rPr lang="en-US" smtClean="0"/>
              <a:t>The effects of increased erosion are many, but the biggest are increased maintenance problems, as well as excess sediment and chemical runoff to the streams.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96314B3-2DC1-46E4-8DD7-834CB89D78DE}" type="slidenum">
              <a:rPr lang="en-US" smtClean="0">
                <a:solidFill>
                  <a:srgbClr val="000000"/>
                </a:solidFill>
              </a:rPr>
              <a:pPr/>
              <a:t>5</a:t>
            </a:fld>
            <a:endParaRPr lang="en-US" smtClean="0">
              <a:solidFill>
                <a:srgbClr val="000000"/>
              </a:solidFill>
            </a:endParaRPr>
          </a:p>
        </p:txBody>
      </p:sp>
      <p:sp>
        <p:nvSpPr>
          <p:cNvPr id="46083" name="Rectangle 2"/>
          <p:cNvSpPr>
            <a:spLocks noGrp="1" noRot="1" noChangeAspect="1" noChangeArrowheads="1" noTextEdit="1"/>
          </p:cNvSpPr>
          <p:nvPr>
            <p:ph type="sldImg"/>
          </p:nvPr>
        </p:nvSpPr>
        <p:spPr>
          <a:xfrm>
            <a:off x="1144588" y="685800"/>
            <a:ext cx="4570412" cy="3429000"/>
          </a:xfrm>
          <a:ln/>
        </p:spPr>
      </p:sp>
      <p:sp>
        <p:nvSpPr>
          <p:cNvPr id="46084" name="Rectangle 3"/>
          <p:cNvSpPr>
            <a:spLocks noGrp="1" noChangeArrowheads="1"/>
          </p:cNvSpPr>
          <p:nvPr>
            <p:ph type="body" idx="1"/>
          </p:nvPr>
        </p:nvSpPr>
        <p:spPr>
          <a:noFill/>
          <a:ln/>
        </p:spPr>
        <p:txBody>
          <a:bodyPr/>
          <a:lstStyle/>
          <a:p>
            <a:pPr eaLnBrk="1" hangingPunct="1"/>
            <a:r>
              <a:rPr lang="en-US" smtClean="0"/>
              <a:t>The effects of increased erosion are many, but the biggest are increased maintenance problems, as well as excess sediment and chemical runoff to the streams.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18490EF-F34A-49CD-A406-B9A5C1414B75}" type="slidenum">
              <a:rPr lang="en-US" smtClean="0"/>
              <a:pPr/>
              <a:t>7</a:t>
            </a:fld>
            <a:endParaRPr lang="en-US" smtClean="0"/>
          </a:p>
        </p:txBody>
      </p:sp>
      <p:sp>
        <p:nvSpPr>
          <p:cNvPr id="44035" name="Rectangle 2"/>
          <p:cNvSpPr>
            <a:spLocks noGrp="1" noChangeArrowheads="1"/>
          </p:cNvSpPr>
          <p:nvPr>
            <p:ph type="body" idx="1"/>
          </p:nvPr>
        </p:nvSpPr>
        <p:spPr>
          <a:noFill/>
          <a:ln/>
        </p:spPr>
        <p:txBody>
          <a:bodyPr lIns="90471" tIns="44441" rIns="90471" bIns="44441"/>
          <a:lstStyle/>
          <a:p>
            <a:pPr eaLnBrk="1" hangingPunct="1"/>
            <a:r>
              <a:rPr lang="en-US" smtClean="0"/>
              <a:t>Since so many of our roads are close to streams, roads have a great deal of impact on the quality of our streams here in PA.  </a:t>
            </a:r>
          </a:p>
          <a:p>
            <a:pPr eaLnBrk="1" hangingPunct="1"/>
            <a:r>
              <a:rPr lang="en-US" smtClean="0"/>
              <a:t>The next dozen slides show how roads affect natural drainage patterns, and how concentrated water and unstable roads can negatively affect nearby streams (and strain valuable municipal road funds).  </a:t>
            </a:r>
          </a:p>
        </p:txBody>
      </p:sp>
      <p:sp>
        <p:nvSpPr>
          <p:cNvPr id="44036" name="Rectangle 3"/>
          <p:cNvSpPr>
            <a:spLocks noGrp="1" noRot="1" noChangeAspect="1" noChangeArrowheads="1" noTextEdit="1"/>
          </p:cNvSpPr>
          <p:nvPr>
            <p:ph type="sldImg"/>
          </p:nvPr>
        </p:nvSpPr>
        <p:spPr>
          <a:xfrm>
            <a:off x="1150938" y="692150"/>
            <a:ext cx="4556125" cy="3417888"/>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F8C6830A-CED6-4A40-835D-B95B42DF0767}" type="slidenum">
              <a:rPr lang="en-US"/>
              <a:pPr/>
              <a:t>8</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BB3E795D-693C-4BA6-8473-ACA2E4AFDC42}" type="slidenum">
              <a:rPr lang="en-US"/>
              <a:pPr/>
              <a:t>9</a:t>
            </a:fld>
            <a:endParaRPr 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67F9D932-04CC-4FE1-BB99-AA887B3E55C3}" type="slidenum">
              <a:rPr lang="en-US"/>
              <a:pPr/>
              <a:t>10</a:t>
            </a:fld>
            <a:endParaRPr lang="en-US"/>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A81E6-9C50-4AF7-8839-9D7AF146A8A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09851-FC39-4910-B0D3-C3E1254DE0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0"/>
            <a:ext cx="2171700" cy="62023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3627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9165C-3206-4ACF-BE4B-30225E41CDC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5E06CE-E597-48E4-8B23-8401DC050BD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20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D573E-7E0C-46B2-989E-9BC8FD53F5F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A9AC35F-2CB7-486B-8E83-B2883C46F5B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E8ECCE-6386-4F2F-9C36-456015A5A24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644F87-C98F-4C5E-85B4-F21163FA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2D1704-B7E4-4429-B666-EE861746E81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30AC2B-AFFE-4D9D-8573-C5255029EC6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CAF091-2D6C-4775-8395-02BBF02483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2AD2DB-FBB6-48D6-9B93-D30978F633C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04B7F23-2A5A-4B37-AA22-382B9C7DAB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976DA5-09DD-4522-9673-10C829E156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F42A61-28C7-470D-A475-315C6AED17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E06870-CE2A-42D9-A2C6-9CFFB8A7FB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85AF51-29C1-4D82-B6C4-918DF7DBDA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ECC110-7A16-476C-9F6D-219ACB3698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0016E-1937-43E1-8A47-E72093E2DA6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D3511A-948E-4CC6-8FD3-6C8A57DCD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23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0890D6-1092-46F2-A28B-015D8E447EE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471052-1CB9-4977-AA1E-67B41DC7D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880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C616A-0269-42AA-AE19-AB3D8B89C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468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D0FD5-7909-4ACC-9EED-1784D2B5E0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3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6C7F57-C701-4F76-91B6-0FADA07FF0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441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99E625-BB56-4D66-9015-601F3D922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939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DA5594-CE75-4EFF-944F-206BD3E01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462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00F7F-716A-4F7B-BA65-34996CE61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17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4E984-8819-4229-B1A2-060315B8F2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668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9459FE-EA5F-4F38-A745-962CD0990A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605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7FD21-AAB5-41CB-A5B4-3849F81E92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55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BED79-165F-4CA1-89FB-9EC00259F69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73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83B26D-3ED5-46D0-A49C-DD53A5CF9A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67200" y="-76200"/>
            <a:ext cx="4876800" cy="6096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92446F-9AAE-4839-A54A-BC3C1485B91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3F50CD-200A-42A6-9A88-5C6F3EF89AA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C0293F-3E7B-4AE4-9FF4-E542EA6C857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001BC-ED7B-4D87-8E92-07EF61E61A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622D3C0-F032-421C-9444-B421BE749F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b="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3D27AA-2FAA-4B00-BBA2-E0A623D0877E}" type="slidenum">
              <a:rPr lang="en-US" b="0">
                <a:solidFill>
                  <a:srgbClr val="000000"/>
                </a:solidFill>
                <a:latin typeface="Times New Roman"/>
              </a:rPr>
              <a:pPr/>
              <a:t>‹#›</a:t>
            </a:fld>
            <a:endParaRPr lang="en-US" b="0">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FFFFCC"/>
              </a:gs>
              <a:gs pos="100000">
                <a:schemeClr val="bg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rgbClr val="FFFFFF"/>
              </a:solidFill>
            </a:endParaRPr>
          </a:p>
        </p:txBody>
      </p:sp>
      <p:sp>
        <p:nvSpPr>
          <p:cNvPr id="8" name="Rectangle 7"/>
          <p:cNvSpPr/>
          <p:nvPr userDrawn="1"/>
        </p:nvSpPr>
        <p:spPr>
          <a:xfrm>
            <a:off x="0" y="1"/>
            <a:ext cx="9144000" cy="373379"/>
          </a:xfrm>
          <a:prstGeom prst="rect">
            <a:avLst/>
          </a:prstGeom>
          <a:solidFill>
            <a:srgbClr val="CCFF99"/>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rgbClr val="FFFFFF"/>
              </a:solidFill>
            </a:endParaRPr>
          </a:p>
        </p:txBody>
      </p:sp>
      <p:sp>
        <p:nvSpPr>
          <p:cNvPr id="9" name="Rectangle 8"/>
          <p:cNvSpPr/>
          <p:nvPr userDrawn="1"/>
        </p:nvSpPr>
        <p:spPr>
          <a:xfrm>
            <a:off x="-1" y="-11588"/>
            <a:ext cx="4560425" cy="384967"/>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rgbClr val="FFFFFF"/>
              </a:solidFill>
            </a:endParaRPr>
          </a:p>
        </p:txBody>
      </p:sp>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b="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b="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163CA67-2C29-4B5B-BACB-C3C24B00C951}" type="slidenum">
              <a:rPr lang="en-US" b="0">
                <a:solidFill>
                  <a:srgbClr val="000000"/>
                </a:solidFill>
                <a:latin typeface="Times New Roman" pitchFamily="18" charset="0"/>
              </a:rPr>
              <a:pPr>
                <a:defRPr/>
              </a:pPr>
              <a:t>‹#›</a:t>
            </a:fld>
            <a:endParaRPr lang="en-US" b="0">
              <a:solidFill>
                <a:srgbClr val="000000"/>
              </a:solidFill>
              <a:latin typeface="Times New Roman" pitchFamily="18" charset="0"/>
            </a:endParaRPr>
          </a:p>
        </p:txBody>
      </p:sp>
    </p:spTree>
    <p:extLst>
      <p:ext uri="{BB962C8B-B14F-4D97-AF65-F5344CB8AC3E}">
        <p14:creationId xmlns:p14="http://schemas.microsoft.com/office/powerpoint/2010/main" val="40467007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38.gi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2051" name="Picture 2" descr="DSC01879p"/>
          <p:cNvPicPr>
            <a:picLocks noChangeAspect="1" noChangeArrowheads="1"/>
          </p:cNvPicPr>
          <p:nvPr/>
        </p:nvPicPr>
        <p:blipFill>
          <a:blip r:embed="rId3" cstate="print"/>
          <a:srcRect l="6976" t="51202" b="11757"/>
          <a:stretch>
            <a:fillRect/>
          </a:stretch>
        </p:blipFill>
        <p:spPr bwMode="auto">
          <a:xfrm>
            <a:off x="-25401" y="2895600"/>
            <a:ext cx="9144000" cy="2784475"/>
          </a:xfrm>
          <a:prstGeom prst="rect">
            <a:avLst/>
          </a:prstGeom>
          <a:noFill/>
          <a:ln w="9525">
            <a:noFill/>
            <a:miter lim="800000"/>
            <a:headEnd/>
            <a:tailEnd/>
          </a:ln>
        </p:spPr>
      </p:pic>
      <p:sp>
        <p:nvSpPr>
          <p:cNvPr id="2052" name="Text Box 3"/>
          <p:cNvSpPr txBox="1">
            <a:spLocks noChangeArrowheads="1"/>
          </p:cNvSpPr>
          <p:nvPr/>
        </p:nvSpPr>
        <p:spPr bwMode="auto">
          <a:xfrm>
            <a:off x="228600" y="0"/>
            <a:ext cx="8610600" cy="3477875"/>
          </a:xfrm>
          <a:prstGeom prst="rect">
            <a:avLst/>
          </a:prstGeom>
          <a:noFill/>
          <a:ln w="9525">
            <a:noFill/>
            <a:miter lim="800000"/>
            <a:headEnd/>
            <a:tailEnd/>
          </a:ln>
        </p:spPr>
        <p:txBody>
          <a:bodyPr>
            <a:spAutoFit/>
          </a:bodyPr>
          <a:lstStyle/>
          <a:p>
            <a:pPr algn="ctr"/>
            <a:r>
              <a:rPr lang="en-US" sz="3600" dirty="0" smtClean="0">
                <a:solidFill>
                  <a:srgbClr val="FFFF99"/>
                </a:solidFill>
              </a:rPr>
              <a:t>WELCOME</a:t>
            </a:r>
          </a:p>
          <a:p>
            <a:pPr algn="ctr"/>
            <a:r>
              <a:rPr lang="en-US" sz="3600" dirty="0" smtClean="0">
                <a:solidFill>
                  <a:srgbClr val="FFFF99"/>
                </a:solidFill>
              </a:rPr>
              <a:t>PA Dirt, Gravel, and Low Volume </a:t>
            </a:r>
            <a:r>
              <a:rPr lang="en-US" sz="3600" dirty="0" smtClean="0">
                <a:solidFill>
                  <a:srgbClr val="FFFF99"/>
                </a:solidFill>
              </a:rPr>
              <a:t>Road Maintenance </a:t>
            </a:r>
            <a:r>
              <a:rPr lang="en-US" sz="3600" dirty="0" smtClean="0">
                <a:solidFill>
                  <a:srgbClr val="FFFF99"/>
                </a:solidFill>
              </a:rPr>
              <a:t>Program</a:t>
            </a:r>
          </a:p>
          <a:p>
            <a:pPr algn="ctr"/>
            <a:endParaRPr lang="en-US" dirty="0" smtClean="0">
              <a:solidFill>
                <a:srgbClr val="FFFF99"/>
              </a:solidFill>
            </a:endParaRPr>
          </a:p>
          <a:p>
            <a:pPr algn="ctr"/>
            <a:r>
              <a:rPr lang="en-US" sz="2800" dirty="0" smtClean="0">
                <a:solidFill>
                  <a:schemeClr val="bg1"/>
                </a:solidFill>
              </a:rPr>
              <a:t>12:30-1:00 – Intro</a:t>
            </a:r>
          </a:p>
          <a:p>
            <a:pPr algn="ctr"/>
            <a:r>
              <a:rPr lang="en-US" sz="2800" dirty="0" smtClean="0">
                <a:solidFill>
                  <a:schemeClr val="bg1"/>
                </a:solidFill>
              </a:rPr>
              <a:t>1:00-5:00 – Admin training</a:t>
            </a:r>
            <a:endParaRPr lang="en-US" sz="2800" dirty="0" smtClean="0">
              <a:solidFill>
                <a:schemeClr val="bg1"/>
              </a:solidFill>
            </a:endParaRPr>
          </a:p>
          <a:p>
            <a:pPr algn="ctr"/>
            <a:endParaRPr lang="en-US" sz="1000" dirty="0" smtClean="0">
              <a:solidFill>
                <a:srgbClr val="FFFF99"/>
              </a:solidFill>
            </a:endParaRPr>
          </a:p>
          <a:p>
            <a:pPr algn="ctr"/>
            <a:endParaRPr lang="en-US" sz="2800" dirty="0">
              <a:solidFill>
                <a:srgbClr val="FFFF99"/>
              </a:solidFill>
            </a:endParaRPr>
          </a:p>
        </p:txBody>
      </p:sp>
      <p:sp>
        <p:nvSpPr>
          <p:cNvPr id="2053" name="Text Box 4"/>
          <p:cNvSpPr txBox="1">
            <a:spLocks noChangeArrowheads="1"/>
          </p:cNvSpPr>
          <p:nvPr/>
        </p:nvSpPr>
        <p:spPr bwMode="auto">
          <a:xfrm>
            <a:off x="-63501" y="5594350"/>
            <a:ext cx="9144000" cy="523220"/>
          </a:xfrm>
          <a:prstGeom prst="rect">
            <a:avLst/>
          </a:prstGeom>
          <a:noFill/>
          <a:ln w="9525">
            <a:noFill/>
            <a:miter lim="800000"/>
            <a:headEnd/>
            <a:tailEnd/>
          </a:ln>
        </p:spPr>
        <p:txBody>
          <a:bodyPr wrap="square">
            <a:spAutoFit/>
          </a:bodyPr>
          <a:lstStyle/>
          <a:p>
            <a:pPr algn="ctr"/>
            <a:r>
              <a:rPr lang="en-US" sz="2800" b="0" u="sng" dirty="0" smtClean="0">
                <a:solidFill>
                  <a:schemeClr val="bg1"/>
                </a:solidFill>
              </a:rPr>
              <a:t>www.dirtandgravelroads.org  </a:t>
            </a:r>
          </a:p>
        </p:txBody>
      </p:sp>
      <p:sp>
        <p:nvSpPr>
          <p:cNvPr id="7" name="Text Box 4"/>
          <p:cNvSpPr txBox="1">
            <a:spLocks noChangeArrowheads="1"/>
          </p:cNvSpPr>
          <p:nvPr/>
        </p:nvSpPr>
        <p:spPr bwMode="auto">
          <a:xfrm>
            <a:off x="-9526" y="6019800"/>
            <a:ext cx="9153525" cy="830997"/>
          </a:xfrm>
          <a:prstGeom prst="rect">
            <a:avLst/>
          </a:prstGeom>
          <a:solidFill>
            <a:schemeClr val="tx1">
              <a:alpha val="69000"/>
            </a:schemeClr>
          </a:solidFill>
          <a:ln w="9525">
            <a:noFill/>
            <a:miter lim="800000"/>
            <a:headEnd/>
            <a:tailEnd/>
          </a:ln>
        </p:spPr>
        <p:txBody>
          <a:bodyPr wrap="square">
            <a:spAutoFit/>
          </a:bodyPr>
          <a:lstStyle/>
          <a:p>
            <a:pPr algn="ctr"/>
            <a:r>
              <a:rPr lang="en-US" sz="2400" dirty="0">
                <a:ln>
                  <a:solidFill>
                    <a:schemeClr val="tx1"/>
                  </a:solidFill>
                </a:ln>
                <a:solidFill>
                  <a:srgbClr val="FFFFFF"/>
                </a:solidFill>
              </a:rPr>
              <a:t>Steve </a:t>
            </a:r>
            <a:r>
              <a:rPr lang="en-US" sz="2400" dirty="0" smtClean="0">
                <a:ln>
                  <a:solidFill>
                    <a:schemeClr val="tx1"/>
                  </a:solidFill>
                </a:ln>
                <a:solidFill>
                  <a:srgbClr val="FFFFFF"/>
                </a:solidFill>
              </a:rPr>
              <a:t>Bloser (Center) </a:t>
            </a:r>
            <a:r>
              <a:rPr lang="en-US" sz="2400" dirty="0">
                <a:ln>
                  <a:solidFill>
                    <a:schemeClr val="tx1"/>
                  </a:solidFill>
                </a:ln>
                <a:solidFill>
                  <a:srgbClr val="FFFFFF"/>
                </a:solidFill>
              </a:rPr>
              <a:t>-</a:t>
            </a:r>
            <a:r>
              <a:rPr lang="en-US" sz="2400" dirty="0" smtClean="0">
                <a:ln>
                  <a:solidFill>
                    <a:schemeClr val="tx1"/>
                  </a:solidFill>
                </a:ln>
                <a:solidFill>
                  <a:srgbClr val="FFFFFF"/>
                </a:solidFill>
              </a:rPr>
              <a:t> smb201@psu.edu</a:t>
            </a:r>
          </a:p>
          <a:p>
            <a:pPr algn="ctr"/>
            <a:r>
              <a:rPr lang="en-US" sz="2400" dirty="0" smtClean="0">
                <a:ln>
                  <a:solidFill>
                    <a:schemeClr val="tx1"/>
                  </a:solidFill>
                </a:ln>
                <a:solidFill>
                  <a:srgbClr val="FFFFFF"/>
                </a:solidFill>
              </a:rPr>
              <a:t>Roy Richardson (SCC) </a:t>
            </a:r>
            <a:r>
              <a:rPr lang="en-US" sz="2400" dirty="0">
                <a:ln>
                  <a:solidFill>
                    <a:schemeClr val="tx1"/>
                  </a:solidFill>
                </a:ln>
                <a:solidFill>
                  <a:srgbClr val="FFFFFF"/>
                </a:solidFill>
              </a:rPr>
              <a:t>- </a:t>
            </a:r>
            <a:r>
              <a:rPr lang="en-US" sz="2400" dirty="0" smtClean="0">
                <a:ln>
                  <a:solidFill>
                    <a:schemeClr val="tx1"/>
                  </a:solidFill>
                </a:ln>
                <a:solidFill>
                  <a:srgbClr val="FFFFFF"/>
                </a:solidFill>
              </a:rPr>
              <a:t>rrichardso@pa.gov</a:t>
            </a:r>
          </a:p>
        </p:txBody>
      </p:sp>
    </p:spTree>
    <p:extLst>
      <p:ext uri="{BB962C8B-B14F-4D97-AF65-F5344CB8AC3E}">
        <p14:creationId xmlns:p14="http://schemas.microsoft.com/office/powerpoint/2010/main" val="3669458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my_documents\WORKSHOPS\past workshops\2008_workshop\ugly_road_2008\Erie_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59463" name="Text Box 7"/>
          <p:cNvSpPr txBox="1">
            <a:spLocks noChangeArrowheads="1"/>
          </p:cNvSpPr>
          <p:nvPr/>
        </p:nvSpPr>
        <p:spPr bwMode="auto">
          <a:xfrm>
            <a:off x="0" y="762000"/>
            <a:ext cx="9144000" cy="954107"/>
          </a:xfrm>
          <a:prstGeom prst="rect">
            <a:avLst/>
          </a:prstGeom>
          <a:noFill/>
          <a:ln w="9525">
            <a:noFill/>
            <a:miter lim="800000"/>
            <a:headEnd/>
            <a:tailEnd/>
          </a:ln>
        </p:spPr>
        <p:txBody>
          <a:bodyPr>
            <a:spAutoFit/>
          </a:bodyPr>
          <a:lstStyle/>
          <a:p>
            <a:pPr algn="ctr">
              <a:defRPr/>
            </a:pPr>
            <a:r>
              <a:rPr lang="en-US" sz="2800" dirty="0">
                <a:solidFill>
                  <a:schemeClr val="bg1"/>
                </a:solidFill>
                <a:effectLst>
                  <a:glow rad="101600">
                    <a:schemeClr val="accent4">
                      <a:satMod val="175000"/>
                      <a:alpha val="40000"/>
                    </a:schemeClr>
                  </a:glow>
                </a:effectLst>
              </a:rPr>
              <a:t>Environmental impacts of road runoff</a:t>
            </a:r>
          </a:p>
          <a:p>
            <a:pPr algn="ctr">
              <a:buFontTx/>
              <a:buChar char="-"/>
              <a:defRPr/>
            </a:pPr>
            <a:endParaRPr lang="en-US" sz="2800" dirty="0">
              <a:solidFill>
                <a:schemeClr val="bg1"/>
              </a:solidFill>
              <a:effectLst>
                <a:glow rad="101600">
                  <a:schemeClr val="accent4">
                    <a:satMod val="175000"/>
                    <a:alpha val="40000"/>
                  </a:schemeClr>
                </a:glow>
              </a:effectLst>
            </a:endParaRPr>
          </a:p>
        </p:txBody>
      </p:sp>
      <p:sp>
        <p:nvSpPr>
          <p:cNvPr id="11" name="Text Box 8"/>
          <p:cNvSpPr txBox="1">
            <a:spLocks noChangeArrowheads="1"/>
          </p:cNvSpPr>
          <p:nvPr/>
        </p:nvSpPr>
        <p:spPr bwMode="auto">
          <a:xfrm>
            <a:off x="0" y="6126163"/>
            <a:ext cx="9144000" cy="73183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2800" dirty="0"/>
              <a:t>sediment generation &amp; transport</a:t>
            </a:r>
          </a:p>
          <a:p>
            <a:pPr algn="ctr">
              <a:buFontTx/>
              <a:buChar char="-"/>
              <a:defRPr/>
            </a:pPr>
            <a:endParaRPr lang="en-US" sz="1400" dirty="0"/>
          </a:p>
        </p:txBody>
      </p:sp>
      <p:sp>
        <p:nvSpPr>
          <p:cNvPr id="7"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0" name="Rectangle 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my_documents\WORKSHOPS\past workshops\2007_workshop\Ugly_road\susquehanna\Ugly Rd - Coleman Rd.JPG"/>
          <p:cNvPicPr>
            <a:picLocks noChangeAspect="1" noChangeArrowheads="1"/>
          </p:cNvPicPr>
          <p:nvPr/>
        </p:nvPicPr>
        <p:blipFill>
          <a:blip r:embed="rId3" cstate="print"/>
          <a:srcRect b="7788"/>
          <a:stretch>
            <a:fillRect/>
          </a:stretch>
        </p:blipFill>
        <p:spPr bwMode="auto">
          <a:xfrm>
            <a:off x="0" y="457200"/>
            <a:ext cx="9144000" cy="6400800"/>
          </a:xfrm>
          <a:prstGeom prst="rect">
            <a:avLst/>
          </a:prstGeom>
          <a:noFill/>
          <a:ln w="9525">
            <a:noFill/>
            <a:miter lim="800000"/>
            <a:headEnd/>
            <a:tailEnd/>
          </a:ln>
        </p:spPr>
      </p:pic>
      <p:sp>
        <p:nvSpPr>
          <p:cNvPr id="659463" name="Text Box 7"/>
          <p:cNvSpPr txBox="1">
            <a:spLocks noChangeArrowheads="1"/>
          </p:cNvSpPr>
          <p:nvPr/>
        </p:nvSpPr>
        <p:spPr bwMode="auto">
          <a:xfrm>
            <a:off x="0" y="762000"/>
            <a:ext cx="9144000" cy="954107"/>
          </a:xfrm>
          <a:prstGeom prst="rect">
            <a:avLst/>
          </a:prstGeom>
          <a:noFill/>
          <a:ln w="9525">
            <a:noFill/>
            <a:miter lim="800000"/>
            <a:headEnd/>
            <a:tailEnd/>
          </a:ln>
        </p:spPr>
        <p:txBody>
          <a:bodyPr>
            <a:spAutoFit/>
          </a:bodyPr>
          <a:lstStyle/>
          <a:p>
            <a:pPr algn="ctr">
              <a:defRPr/>
            </a:pPr>
            <a:r>
              <a:rPr lang="en-US" sz="2800" dirty="0">
                <a:solidFill>
                  <a:schemeClr val="bg1"/>
                </a:solidFill>
                <a:effectLst>
                  <a:glow rad="101600">
                    <a:schemeClr val="accent4">
                      <a:satMod val="175000"/>
                      <a:alpha val="40000"/>
                    </a:schemeClr>
                  </a:glow>
                </a:effectLst>
              </a:rPr>
              <a:t>Environmental impacts of road runoff</a:t>
            </a:r>
          </a:p>
          <a:p>
            <a:pPr algn="ctr">
              <a:buFontTx/>
              <a:buChar char="-"/>
              <a:defRPr/>
            </a:pPr>
            <a:endParaRPr lang="en-US" sz="2800" dirty="0">
              <a:solidFill>
                <a:schemeClr val="bg1"/>
              </a:solidFill>
              <a:effectLst>
                <a:glow rad="101600">
                  <a:schemeClr val="accent4">
                    <a:satMod val="175000"/>
                    <a:alpha val="40000"/>
                  </a:schemeClr>
                </a:glow>
              </a:effectLst>
            </a:endParaRPr>
          </a:p>
        </p:txBody>
      </p:sp>
      <p:sp>
        <p:nvSpPr>
          <p:cNvPr id="11" name="Text Box 8"/>
          <p:cNvSpPr txBox="1">
            <a:spLocks noChangeArrowheads="1"/>
          </p:cNvSpPr>
          <p:nvPr/>
        </p:nvSpPr>
        <p:spPr bwMode="auto">
          <a:xfrm>
            <a:off x="0" y="6126163"/>
            <a:ext cx="9144000" cy="73183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2800" dirty="0"/>
              <a:t>sediment generation &amp; transport</a:t>
            </a:r>
          </a:p>
          <a:p>
            <a:pPr algn="ctr">
              <a:buFontTx/>
              <a:buChar char="-"/>
              <a:defRPr/>
            </a:pPr>
            <a:endParaRPr lang="en-US" sz="1400" dirty="0"/>
          </a:p>
        </p:txBody>
      </p:sp>
      <p:sp>
        <p:nvSpPr>
          <p:cNvPr id="7"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0" name="Rectangle 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4" name="Picture 2" descr="DSC00909"/>
          <p:cNvPicPr>
            <a:picLocks noChangeAspect="1" noChangeArrowheads="1"/>
          </p:cNvPicPr>
          <p:nvPr/>
        </p:nvPicPr>
        <p:blipFill>
          <a:blip r:embed="rId3" cstate="print"/>
          <a:srcRect/>
          <a:stretch>
            <a:fillRect/>
          </a:stretch>
        </p:blipFill>
        <p:spPr bwMode="auto">
          <a:xfrm>
            <a:off x="2514600" y="1295400"/>
            <a:ext cx="2439988" cy="1830388"/>
          </a:xfrm>
          <a:prstGeom prst="rect">
            <a:avLst/>
          </a:prstGeom>
          <a:noFill/>
          <a:ln w="19050">
            <a:solidFill>
              <a:srgbClr val="000000"/>
            </a:solidFill>
            <a:miter lim="800000"/>
            <a:headEnd/>
            <a:tailEnd/>
          </a:ln>
        </p:spPr>
      </p:pic>
      <p:pic>
        <p:nvPicPr>
          <p:cNvPr id="663555" name="Picture 3" descr="DSC05474"/>
          <p:cNvPicPr>
            <a:picLocks noChangeAspect="1" noChangeArrowheads="1"/>
          </p:cNvPicPr>
          <p:nvPr/>
        </p:nvPicPr>
        <p:blipFill>
          <a:blip r:embed="rId4" cstate="print"/>
          <a:srcRect/>
          <a:stretch>
            <a:fillRect/>
          </a:stretch>
        </p:blipFill>
        <p:spPr bwMode="auto">
          <a:xfrm>
            <a:off x="6704013" y="5027613"/>
            <a:ext cx="2439987" cy="1830387"/>
          </a:xfrm>
          <a:prstGeom prst="rect">
            <a:avLst/>
          </a:prstGeom>
          <a:noFill/>
          <a:ln w="19050">
            <a:solidFill>
              <a:srgbClr val="000000"/>
            </a:solidFill>
            <a:miter lim="800000"/>
            <a:headEnd/>
            <a:tailEnd/>
          </a:ln>
        </p:spPr>
      </p:pic>
      <p:pic>
        <p:nvPicPr>
          <p:cNvPr id="663556" name="Picture 4" descr="IMG_0331"/>
          <p:cNvPicPr>
            <a:picLocks noChangeAspect="1" noChangeArrowheads="1"/>
          </p:cNvPicPr>
          <p:nvPr/>
        </p:nvPicPr>
        <p:blipFill>
          <a:blip r:embed="rId5" cstate="print"/>
          <a:srcRect t="24849" b="6824"/>
          <a:stretch>
            <a:fillRect/>
          </a:stretch>
        </p:blipFill>
        <p:spPr bwMode="auto">
          <a:xfrm>
            <a:off x="0" y="5029200"/>
            <a:ext cx="2008188" cy="1828800"/>
          </a:xfrm>
          <a:prstGeom prst="rect">
            <a:avLst/>
          </a:prstGeom>
          <a:noFill/>
          <a:ln w="19050">
            <a:solidFill>
              <a:srgbClr val="000000"/>
            </a:solidFill>
            <a:miter lim="800000"/>
            <a:headEnd/>
            <a:tailEnd/>
          </a:ln>
        </p:spPr>
      </p:pic>
      <p:sp>
        <p:nvSpPr>
          <p:cNvPr id="32773" name="Text Box 9"/>
          <p:cNvSpPr txBox="1">
            <a:spLocks noChangeArrowheads="1"/>
          </p:cNvSpPr>
          <p:nvPr/>
        </p:nvSpPr>
        <p:spPr bwMode="auto">
          <a:xfrm>
            <a:off x="0" y="762000"/>
            <a:ext cx="9144000" cy="731838"/>
          </a:xfrm>
          <a:prstGeom prst="rect">
            <a:avLst/>
          </a:prstGeom>
          <a:noFill/>
          <a:ln w="9525">
            <a:noFill/>
            <a:miter lim="800000"/>
            <a:headEnd/>
            <a:tailEnd/>
          </a:ln>
        </p:spPr>
        <p:txBody>
          <a:bodyPr>
            <a:spAutoFit/>
          </a:bodyPr>
          <a:lstStyle/>
          <a:p>
            <a:pPr algn="ctr"/>
            <a:r>
              <a:rPr lang="en-US" sz="2800">
                <a:solidFill>
                  <a:schemeClr val="bg1"/>
                </a:solidFill>
              </a:rPr>
              <a:t>Environmental impacts of road runoff</a:t>
            </a:r>
          </a:p>
          <a:p>
            <a:pPr algn="ctr">
              <a:buFontTx/>
              <a:buChar char="-"/>
            </a:pPr>
            <a:endParaRPr lang="en-US" sz="1400">
              <a:solidFill>
                <a:schemeClr val="bg1"/>
              </a:solidFill>
            </a:endParaRPr>
          </a:p>
        </p:txBody>
      </p:sp>
      <p:pic>
        <p:nvPicPr>
          <p:cNvPr id="663562" name="Picture 10" descr="DSC00935"/>
          <p:cNvPicPr>
            <a:picLocks noChangeAspect="1" noChangeArrowheads="1"/>
          </p:cNvPicPr>
          <p:nvPr/>
        </p:nvPicPr>
        <p:blipFill>
          <a:blip r:embed="rId6" cstate="print"/>
          <a:srcRect/>
          <a:stretch>
            <a:fillRect/>
          </a:stretch>
        </p:blipFill>
        <p:spPr bwMode="auto">
          <a:xfrm>
            <a:off x="7543800" y="1295400"/>
            <a:ext cx="1600200" cy="2133600"/>
          </a:xfrm>
          <a:prstGeom prst="rect">
            <a:avLst/>
          </a:prstGeom>
          <a:noFill/>
          <a:ln w="19050">
            <a:solidFill>
              <a:srgbClr val="000000"/>
            </a:solidFill>
            <a:miter lim="800000"/>
            <a:headEnd/>
            <a:tailEnd/>
          </a:ln>
        </p:spPr>
      </p:pic>
      <p:pic>
        <p:nvPicPr>
          <p:cNvPr id="663563" name="Picture 11" descr="DSC00949"/>
          <p:cNvPicPr>
            <a:picLocks noChangeAspect="1" noChangeArrowheads="1"/>
          </p:cNvPicPr>
          <p:nvPr/>
        </p:nvPicPr>
        <p:blipFill>
          <a:blip r:embed="rId7" cstate="print"/>
          <a:srcRect/>
          <a:stretch>
            <a:fillRect/>
          </a:stretch>
        </p:blipFill>
        <p:spPr bwMode="auto">
          <a:xfrm>
            <a:off x="0" y="1598613"/>
            <a:ext cx="2439988" cy="1830387"/>
          </a:xfrm>
          <a:prstGeom prst="rect">
            <a:avLst/>
          </a:prstGeom>
          <a:noFill/>
          <a:ln w="19050">
            <a:solidFill>
              <a:srgbClr val="000000"/>
            </a:solidFill>
            <a:miter lim="800000"/>
            <a:headEnd/>
            <a:tailEnd/>
          </a:ln>
        </p:spPr>
      </p:pic>
      <p:pic>
        <p:nvPicPr>
          <p:cNvPr id="663564" name="Picture 12" descr="IMG_0327"/>
          <p:cNvPicPr>
            <a:picLocks noChangeAspect="1" noChangeArrowheads="1"/>
          </p:cNvPicPr>
          <p:nvPr/>
        </p:nvPicPr>
        <p:blipFill>
          <a:blip r:embed="rId8" cstate="print"/>
          <a:srcRect/>
          <a:stretch>
            <a:fillRect/>
          </a:stretch>
        </p:blipFill>
        <p:spPr bwMode="auto">
          <a:xfrm>
            <a:off x="762000" y="3429000"/>
            <a:ext cx="2438400" cy="1828800"/>
          </a:xfrm>
          <a:prstGeom prst="rect">
            <a:avLst/>
          </a:prstGeom>
          <a:noFill/>
          <a:ln w="19050">
            <a:solidFill>
              <a:srgbClr val="000000"/>
            </a:solidFill>
            <a:miter lim="800000"/>
            <a:headEnd/>
            <a:tailEnd/>
          </a:ln>
        </p:spPr>
      </p:pic>
      <p:pic>
        <p:nvPicPr>
          <p:cNvPr id="663565" name="Picture 13" descr="MISC_D079"/>
          <p:cNvPicPr>
            <a:picLocks noChangeAspect="1" noChangeArrowheads="1"/>
          </p:cNvPicPr>
          <p:nvPr/>
        </p:nvPicPr>
        <p:blipFill>
          <a:blip r:embed="rId9" cstate="print"/>
          <a:srcRect/>
          <a:stretch>
            <a:fillRect/>
          </a:stretch>
        </p:blipFill>
        <p:spPr bwMode="auto">
          <a:xfrm>
            <a:off x="6248400" y="3429000"/>
            <a:ext cx="2439988" cy="1830388"/>
          </a:xfrm>
          <a:prstGeom prst="rect">
            <a:avLst/>
          </a:prstGeom>
          <a:noFill/>
          <a:ln w="19050">
            <a:solidFill>
              <a:srgbClr val="000000"/>
            </a:solidFill>
            <a:miter lim="800000"/>
            <a:headEnd/>
            <a:tailEnd/>
          </a:ln>
        </p:spPr>
      </p:pic>
      <p:pic>
        <p:nvPicPr>
          <p:cNvPr id="663566" name="Picture 14" descr="MISC_D085"/>
          <p:cNvPicPr>
            <a:picLocks noChangeAspect="1" noChangeArrowheads="1"/>
          </p:cNvPicPr>
          <p:nvPr/>
        </p:nvPicPr>
        <p:blipFill>
          <a:blip r:embed="rId10" cstate="print"/>
          <a:srcRect/>
          <a:stretch>
            <a:fillRect/>
          </a:stretch>
        </p:blipFill>
        <p:spPr bwMode="auto">
          <a:xfrm>
            <a:off x="5257800" y="1828800"/>
            <a:ext cx="2439988" cy="1830388"/>
          </a:xfrm>
          <a:prstGeom prst="rect">
            <a:avLst/>
          </a:prstGeom>
          <a:noFill/>
          <a:ln w="19050">
            <a:solidFill>
              <a:srgbClr val="000000"/>
            </a:solidFill>
            <a:miter lim="800000"/>
            <a:headEnd/>
            <a:tailEnd/>
          </a:ln>
        </p:spPr>
      </p:pic>
      <p:pic>
        <p:nvPicPr>
          <p:cNvPr id="663567" name="Picture 15" descr="Misc_ADD205"/>
          <p:cNvPicPr>
            <a:picLocks noChangeAspect="1" noChangeArrowheads="1"/>
          </p:cNvPicPr>
          <p:nvPr/>
        </p:nvPicPr>
        <p:blipFill>
          <a:blip r:embed="rId11" cstate="print"/>
          <a:srcRect/>
          <a:stretch>
            <a:fillRect/>
          </a:stretch>
        </p:blipFill>
        <p:spPr bwMode="auto">
          <a:xfrm>
            <a:off x="2743200" y="3657600"/>
            <a:ext cx="3656013" cy="2743200"/>
          </a:xfrm>
          <a:prstGeom prst="rect">
            <a:avLst/>
          </a:prstGeom>
          <a:noFill/>
          <a:ln w="19050">
            <a:solidFill>
              <a:srgbClr val="000000"/>
            </a:solidFill>
            <a:miter lim="800000"/>
            <a:headEnd/>
            <a:tailEnd/>
          </a:ln>
        </p:spPr>
      </p:pic>
      <p:sp>
        <p:nvSpPr>
          <p:cNvPr id="32780" name="Text Box 16"/>
          <p:cNvSpPr txBox="1">
            <a:spLocks noChangeArrowheads="1"/>
          </p:cNvSpPr>
          <p:nvPr/>
        </p:nvSpPr>
        <p:spPr bwMode="auto">
          <a:xfrm>
            <a:off x="0" y="6354763"/>
            <a:ext cx="9144000" cy="731837"/>
          </a:xfrm>
          <a:prstGeom prst="rect">
            <a:avLst/>
          </a:prstGeom>
          <a:noFill/>
          <a:ln w="9525">
            <a:noFill/>
            <a:miter lim="800000"/>
            <a:headEnd/>
            <a:tailEnd/>
          </a:ln>
        </p:spPr>
        <p:txBody>
          <a:bodyPr>
            <a:spAutoFit/>
          </a:bodyPr>
          <a:lstStyle/>
          <a:p>
            <a:pPr algn="ctr"/>
            <a:r>
              <a:rPr lang="en-US" sz="2800">
                <a:solidFill>
                  <a:schemeClr val="bg1"/>
                </a:solidFill>
              </a:rPr>
              <a:t>sediment delivery</a:t>
            </a:r>
          </a:p>
          <a:p>
            <a:pPr algn="ctr">
              <a:buFontTx/>
              <a:buChar char="-"/>
            </a:pPr>
            <a:endParaRPr lang="en-US" sz="1400">
              <a:solidFill>
                <a:schemeClr val="bg1"/>
              </a:solidFill>
            </a:endParaRPr>
          </a:p>
        </p:txBody>
      </p:sp>
      <p:grpSp>
        <p:nvGrpSpPr>
          <p:cNvPr id="2" name="Group 17"/>
          <p:cNvGrpSpPr>
            <a:grpSpLocks/>
          </p:cNvGrpSpPr>
          <p:nvPr/>
        </p:nvGrpSpPr>
        <p:grpSpPr bwMode="auto">
          <a:xfrm>
            <a:off x="0" y="1828800"/>
            <a:ext cx="9144000" cy="4191000"/>
            <a:chOff x="0" y="876"/>
            <a:chExt cx="5760" cy="2640"/>
          </a:xfrm>
        </p:grpSpPr>
        <p:sp>
          <p:nvSpPr>
            <p:cNvPr id="32785" name="Rectangle 18"/>
            <p:cNvSpPr>
              <a:spLocks noChangeArrowheads="1"/>
            </p:cNvSpPr>
            <p:nvPr/>
          </p:nvSpPr>
          <p:spPr bwMode="auto">
            <a:xfrm>
              <a:off x="0" y="876"/>
              <a:ext cx="5760" cy="264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2786" name="Picture 19" descr="muddyheadwaters"/>
            <p:cNvPicPr>
              <a:picLocks noChangeAspect="1" noChangeArrowheads="1"/>
            </p:cNvPicPr>
            <p:nvPr/>
          </p:nvPicPr>
          <p:blipFill>
            <a:blip r:embed="rId12" cstate="print"/>
            <a:srcRect l="8333" t="11438" r="5347" b="13156"/>
            <a:stretch>
              <a:fillRect/>
            </a:stretch>
          </p:blipFill>
          <p:spPr bwMode="auto">
            <a:xfrm>
              <a:off x="0" y="1292"/>
              <a:ext cx="5760" cy="1780"/>
            </a:xfrm>
            <a:prstGeom prst="rect">
              <a:avLst/>
            </a:prstGeom>
            <a:noFill/>
            <a:ln w="19050">
              <a:solidFill>
                <a:srgbClr val="000000"/>
              </a:solidFill>
              <a:miter lim="800000"/>
              <a:headEnd/>
              <a:tailEnd/>
            </a:ln>
          </p:spPr>
        </p:pic>
      </p:grpSp>
      <p:sp>
        <p:nvSpPr>
          <p:cNvPr id="18"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21" name="Rectangle 20"/>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3555"/>
                                        </p:tgtEl>
                                        <p:attrNameLst>
                                          <p:attrName>style.visibility</p:attrName>
                                        </p:attrNameLst>
                                      </p:cBhvr>
                                      <p:to>
                                        <p:strVal val="visible"/>
                                      </p:to>
                                    </p:set>
                                    <p:animEffect transition="in" filter="dissolve">
                                      <p:cBhvr>
                                        <p:cTn id="7" dur="500"/>
                                        <p:tgtEl>
                                          <p:spTgt spid="66355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63556"/>
                                        </p:tgtEl>
                                        <p:attrNameLst>
                                          <p:attrName>style.visibility</p:attrName>
                                        </p:attrNameLst>
                                      </p:cBhvr>
                                      <p:to>
                                        <p:strVal val="visible"/>
                                      </p:to>
                                    </p:set>
                                    <p:animEffect transition="in" filter="dissolve">
                                      <p:cBhvr>
                                        <p:cTn id="11" dur="500"/>
                                        <p:tgtEl>
                                          <p:spTgt spid="66355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63565"/>
                                        </p:tgtEl>
                                        <p:attrNameLst>
                                          <p:attrName>style.visibility</p:attrName>
                                        </p:attrNameLst>
                                      </p:cBhvr>
                                      <p:to>
                                        <p:strVal val="visible"/>
                                      </p:to>
                                    </p:set>
                                    <p:animEffect transition="in" filter="dissolve">
                                      <p:cBhvr>
                                        <p:cTn id="15" dur="500"/>
                                        <p:tgtEl>
                                          <p:spTgt spid="66356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63564"/>
                                        </p:tgtEl>
                                        <p:attrNameLst>
                                          <p:attrName>style.visibility</p:attrName>
                                        </p:attrNameLst>
                                      </p:cBhvr>
                                      <p:to>
                                        <p:strVal val="visible"/>
                                      </p:to>
                                    </p:set>
                                    <p:animEffect transition="in" filter="dissolve">
                                      <p:cBhvr>
                                        <p:cTn id="19" dur="500"/>
                                        <p:tgtEl>
                                          <p:spTgt spid="66356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63562"/>
                                        </p:tgtEl>
                                        <p:attrNameLst>
                                          <p:attrName>style.visibility</p:attrName>
                                        </p:attrNameLst>
                                      </p:cBhvr>
                                      <p:to>
                                        <p:strVal val="visible"/>
                                      </p:to>
                                    </p:set>
                                    <p:animEffect transition="in" filter="dissolve">
                                      <p:cBhvr>
                                        <p:cTn id="23" dur="500"/>
                                        <p:tgtEl>
                                          <p:spTgt spid="66356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63563"/>
                                        </p:tgtEl>
                                        <p:attrNameLst>
                                          <p:attrName>style.visibility</p:attrName>
                                        </p:attrNameLst>
                                      </p:cBhvr>
                                      <p:to>
                                        <p:strVal val="visible"/>
                                      </p:to>
                                    </p:set>
                                    <p:animEffect transition="in" filter="dissolve">
                                      <p:cBhvr>
                                        <p:cTn id="27" dur="500"/>
                                        <p:tgtEl>
                                          <p:spTgt spid="663563"/>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663554"/>
                                        </p:tgtEl>
                                        <p:attrNameLst>
                                          <p:attrName>style.visibility</p:attrName>
                                        </p:attrNameLst>
                                      </p:cBhvr>
                                      <p:to>
                                        <p:strVal val="visible"/>
                                      </p:to>
                                    </p:set>
                                    <p:animEffect transition="in" filter="dissolve">
                                      <p:cBhvr>
                                        <p:cTn id="31" dur="500"/>
                                        <p:tgtEl>
                                          <p:spTgt spid="663554"/>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663566"/>
                                        </p:tgtEl>
                                        <p:attrNameLst>
                                          <p:attrName>style.visibility</p:attrName>
                                        </p:attrNameLst>
                                      </p:cBhvr>
                                      <p:to>
                                        <p:strVal val="visible"/>
                                      </p:to>
                                    </p:set>
                                    <p:animEffect transition="in" filter="dissolve">
                                      <p:cBhvr>
                                        <p:cTn id="35" dur="500"/>
                                        <p:tgtEl>
                                          <p:spTgt spid="663566"/>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663567"/>
                                        </p:tgtEl>
                                        <p:attrNameLst>
                                          <p:attrName>style.visibility</p:attrName>
                                        </p:attrNameLst>
                                      </p:cBhvr>
                                      <p:to>
                                        <p:strVal val="visible"/>
                                      </p:to>
                                    </p:set>
                                    <p:animEffect transition="in" filter="dissolve">
                                      <p:cBhvr>
                                        <p:cTn id="39" dur="500"/>
                                        <p:tgtEl>
                                          <p:spTgt spid="66356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dissolve">
                                      <p:cBhvr>
                                        <p:cTn id="4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pPr algn="ctr"/>
            <a:endParaRPr lang="en-US" sz="2400">
              <a:solidFill>
                <a:srgbClr val="000000"/>
              </a:solidFill>
              <a:latin typeface="Arial" pitchFamily="34" charset="0"/>
            </a:endParaRPr>
          </a:p>
        </p:txBody>
      </p:sp>
      <p:sp>
        <p:nvSpPr>
          <p:cNvPr id="17412" name="Line 83"/>
          <p:cNvSpPr>
            <a:spLocks noChangeShapeType="1"/>
          </p:cNvSpPr>
          <p:nvPr/>
        </p:nvSpPr>
        <p:spPr bwMode="auto">
          <a:xfrm flipH="1" flipV="1">
            <a:off x="15214600" y="3778250"/>
            <a:ext cx="1066800" cy="1447800"/>
          </a:xfrm>
          <a:prstGeom prst="line">
            <a:avLst/>
          </a:prstGeom>
          <a:noFill/>
          <a:ln w="28575">
            <a:solidFill>
              <a:srgbClr val="000066"/>
            </a:solidFill>
            <a:round/>
            <a:headEnd/>
            <a:tailEnd type="triangle" w="med" len="med"/>
          </a:ln>
        </p:spPr>
        <p:txBody>
          <a:bodyPr/>
          <a:lstStyle/>
          <a:p>
            <a:endParaRPr lang="en-US"/>
          </a:p>
        </p:txBody>
      </p:sp>
      <p:sp>
        <p:nvSpPr>
          <p:cNvPr id="17413" name="Text Box 84"/>
          <p:cNvSpPr txBox="1">
            <a:spLocks noChangeArrowheads="1"/>
          </p:cNvSpPr>
          <p:nvPr/>
        </p:nvSpPr>
        <p:spPr bwMode="auto">
          <a:xfrm>
            <a:off x="15367000" y="5181600"/>
            <a:ext cx="2225675" cy="1187450"/>
          </a:xfrm>
          <a:prstGeom prst="rect">
            <a:avLst/>
          </a:prstGeom>
          <a:noFill/>
          <a:ln w="9525">
            <a:noFill/>
            <a:miter lim="800000"/>
            <a:headEnd/>
            <a:tailEnd/>
          </a:ln>
        </p:spPr>
        <p:txBody>
          <a:bodyPr>
            <a:spAutoFit/>
          </a:bodyPr>
          <a:lstStyle/>
          <a:p>
            <a:pPr algn="ctr"/>
            <a:r>
              <a:rPr lang="en-US" sz="2400">
                <a:solidFill>
                  <a:srgbClr val="000066"/>
                </a:solidFill>
                <a:latin typeface="Arial" pitchFamily="34" charset="0"/>
              </a:rPr>
              <a:t>SUBSURFACE DRAINAGE PATTERNS</a:t>
            </a:r>
          </a:p>
        </p:txBody>
      </p:sp>
      <p:sp>
        <p:nvSpPr>
          <p:cNvPr id="17417" name="Freeform 4"/>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2" name="Freeform 30"/>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a:p>
        </p:txBody>
      </p:sp>
      <p:sp>
        <p:nvSpPr>
          <p:cNvPr id="146" name="Line 31"/>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9" name="Freeform 33"/>
          <p:cNvSpPr>
            <a:spLocks/>
          </p:cNvSpPr>
          <p:nvPr/>
        </p:nvSpPr>
        <p:spPr bwMode="auto">
          <a:xfrm>
            <a:off x="3476625" y="4175270"/>
            <a:ext cx="1017732" cy="1368280"/>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804">
                <a:moveTo>
                  <a:pt x="3160" y="10536"/>
                </a:moveTo>
                <a:lnTo>
                  <a:pt x="4167" y="8661"/>
                </a:lnTo>
                <a:lnTo>
                  <a:pt x="7500" y="4375"/>
                </a:lnTo>
                <a:lnTo>
                  <a:pt x="9167" y="2947"/>
                </a:lnTo>
                <a:lnTo>
                  <a:pt x="10000" y="804"/>
                </a:lnTo>
                <a:lnTo>
                  <a:pt x="8646" y="0"/>
                </a:lnTo>
                <a:lnTo>
                  <a:pt x="5000" y="2947"/>
                </a:lnTo>
                <a:lnTo>
                  <a:pt x="2500" y="6518"/>
                </a:lnTo>
                <a:lnTo>
                  <a:pt x="0" y="9375"/>
                </a:lnTo>
                <a:lnTo>
                  <a:pt x="1667" y="10804"/>
                </a:lnTo>
                <a:lnTo>
                  <a:pt x="3160" y="10536"/>
                </a:lnTo>
                <a:close/>
              </a:path>
            </a:pathLst>
          </a:custGeom>
          <a:solidFill>
            <a:srgbClr val="CC9900"/>
          </a:solidFill>
          <a:ln w="9525">
            <a:solidFill>
              <a:schemeClr val="tx1"/>
            </a:solidFill>
            <a:round/>
            <a:headEnd/>
            <a:tailEnd/>
          </a:ln>
        </p:spPr>
        <p:txBody>
          <a:bodyPr/>
          <a:lstStyle/>
          <a:p>
            <a:endParaRPr lang="en-US"/>
          </a:p>
        </p:txBody>
      </p:sp>
      <p:sp>
        <p:nvSpPr>
          <p:cNvPr id="17450" name="Freeform 34"/>
          <p:cNvSpPr>
            <a:spLocks/>
          </p:cNvSpPr>
          <p:nvPr/>
        </p:nvSpPr>
        <p:spPr bwMode="auto">
          <a:xfrm>
            <a:off x="768985" y="3230880"/>
            <a:ext cx="1327150" cy="1487488"/>
          </a:xfrm>
          <a:custGeom>
            <a:avLst/>
            <a:gdLst>
              <a:gd name="T0" fmla="*/ 44630058 w 10296"/>
              <a:gd name="T1" fmla="*/ 188097329 h 10331"/>
              <a:gd name="T2" fmla="*/ 67410342 w 10296"/>
              <a:gd name="T3" fmla="*/ 175057229 h 10331"/>
              <a:gd name="T4" fmla="*/ 112987425 w 10296"/>
              <a:gd name="T5" fmla="*/ 96795571 h 10331"/>
              <a:gd name="T6" fmla="*/ 135767742 w 10296"/>
              <a:gd name="T7" fmla="*/ 70715352 h 10331"/>
              <a:gd name="T8" fmla="*/ 171076286 w 10296"/>
              <a:gd name="T9" fmla="*/ 0 h 10331"/>
              <a:gd name="T10" fmla="*/ 135086475 w 10296"/>
              <a:gd name="T11" fmla="*/ 6903551 h 10331"/>
              <a:gd name="T12" fmla="*/ 78808685 w 10296"/>
              <a:gd name="T13" fmla="*/ 70715352 h 10331"/>
              <a:gd name="T14" fmla="*/ 44630058 w 10296"/>
              <a:gd name="T15" fmla="*/ 135916015 h 10331"/>
              <a:gd name="T16" fmla="*/ 0 w 10296"/>
              <a:gd name="T17" fmla="*/ 199499768 h 10331"/>
              <a:gd name="T18" fmla="*/ 33231594 w 10296"/>
              <a:gd name="T19" fmla="*/ 214177673 h 10331"/>
              <a:gd name="T20" fmla="*/ 44630058 w 10296"/>
              <a:gd name="T21" fmla="*/ 188097329 h 103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96"/>
              <a:gd name="T34" fmla="*/ 0 h 10331"/>
              <a:gd name="T35" fmla="*/ 10296 w 10296"/>
              <a:gd name="T36" fmla="*/ 10331 h 103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96" h="10331">
                <a:moveTo>
                  <a:pt x="2686" y="9073"/>
                </a:moveTo>
                <a:lnTo>
                  <a:pt x="4057" y="8444"/>
                </a:lnTo>
                <a:lnTo>
                  <a:pt x="6800" y="4669"/>
                </a:lnTo>
                <a:lnTo>
                  <a:pt x="8171" y="3411"/>
                </a:lnTo>
                <a:lnTo>
                  <a:pt x="10296" y="0"/>
                </a:lnTo>
                <a:lnTo>
                  <a:pt x="8130" y="333"/>
                </a:lnTo>
                <a:lnTo>
                  <a:pt x="4743" y="3411"/>
                </a:lnTo>
                <a:lnTo>
                  <a:pt x="2686" y="6556"/>
                </a:lnTo>
                <a:lnTo>
                  <a:pt x="0" y="9623"/>
                </a:lnTo>
                <a:lnTo>
                  <a:pt x="2000" y="10331"/>
                </a:lnTo>
                <a:lnTo>
                  <a:pt x="2686" y="9073"/>
                </a:lnTo>
                <a:close/>
              </a:path>
            </a:pathLst>
          </a:custGeom>
          <a:solidFill>
            <a:srgbClr val="CC9900"/>
          </a:solidFill>
          <a:ln w="9525">
            <a:solidFill>
              <a:schemeClr val="tx1"/>
            </a:solidFill>
            <a:round/>
            <a:headEnd/>
            <a:tailEnd/>
          </a:ln>
        </p:spPr>
        <p:txBody>
          <a:bodyPr/>
          <a:lstStyle/>
          <a:p>
            <a:endParaRPr lang="en-US"/>
          </a:p>
        </p:txBody>
      </p:sp>
      <p:sp>
        <p:nvSpPr>
          <p:cNvPr id="17451" name="Freeform 36"/>
          <p:cNvSpPr>
            <a:spLocks/>
          </p:cNvSpPr>
          <p:nvPr/>
        </p:nvSpPr>
        <p:spPr bwMode="auto">
          <a:xfrm>
            <a:off x="3581400" y="4243531"/>
            <a:ext cx="878033" cy="1233343"/>
          </a:xfrm>
          <a:custGeom>
            <a:avLst/>
            <a:gdLst>
              <a:gd name="T0" fmla="*/ 727075 w 434"/>
              <a:gd name="T1" fmla="*/ 0 h 576"/>
              <a:gd name="T2" fmla="*/ 447302 w 434"/>
              <a:gd name="T3" fmla="*/ 336021 h 576"/>
              <a:gd name="T4" fmla="*/ 308253 w 434"/>
              <a:gd name="T5" fmla="*/ 626539 h 576"/>
              <a:gd name="T6" fmla="*/ 0 w 434"/>
              <a:gd name="T7" fmla="*/ 1008063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a:p>
        </p:txBody>
      </p:sp>
      <p:sp>
        <p:nvSpPr>
          <p:cNvPr id="17452" name="Freeform 37"/>
          <p:cNvSpPr>
            <a:spLocks/>
          </p:cNvSpPr>
          <p:nvPr/>
        </p:nvSpPr>
        <p:spPr bwMode="auto">
          <a:xfrm>
            <a:off x="849948" y="3245168"/>
            <a:ext cx="1211262" cy="1389062"/>
          </a:xfrm>
          <a:custGeom>
            <a:avLst/>
            <a:gdLst>
              <a:gd name="T0" fmla="*/ 1211262 w 434"/>
              <a:gd name="T1" fmla="*/ 0 h 576"/>
              <a:gd name="T2" fmla="*/ 745177 w 434"/>
              <a:gd name="T3" fmla="*/ 463021 h 576"/>
              <a:gd name="T4" fmla="*/ 513530 w 434"/>
              <a:gd name="T5" fmla="*/ 863341 h 576"/>
              <a:gd name="T6" fmla="*/ 0 w 434"/>
              <a:gd name="T7" fmla="*/ 1389062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a:p>
        </p:txBody>
      </p:sp>
      <p:sp>
        <p:nvSpPr>
          <p:cNvPr id="17453" name="Freeform 38"/>
          <p:cNvSpPr>
            <a:spLocks/>
          </p:cNvSpPr>
          <p:nvPr/>
        </p:nvSpPr>
        <p:spPr bwMode="auto">
          <a:xfrm>
            <a:off x="5032375" y="5049838"/>
            <a:ext cx="438150" cy="476250"/>
          </a:xfrm>
          <a:custGeom>
            <a:avLst/>
            <a:gdLst>
              <a:gd name="T0" fmla="*/ 438150 w 336"/>
              <a:gd name="T1" fmla="*/ 0 h 426"/>
              <a:gd name="T2" fmla="*/ 329916 w 336"/>
              <a:gd name="T3" fmla="*/ 182227 h 426"/>
              <a:gd name="T4" fmla="*/ 165610 w 336"/>
              <a:gd name="T5" fmla="*/ 377870 h 426"/>
              <a:gd name="T6" fmla="*/ 0 w 336"/>
              <a:gd name="T7" fmla="*/ 47625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5" name="Freeform 42"/>
          <p:cNvSpPr>
            <a:spLocks/>
          </p:cNvSpPr>
          <p:nvPr/>
        </p:nvSpPr>
        <p:spPr bwMode="auto">
          <a:xfrm>
            <a:off x="1450975" y="26114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56" name="Freeform 80"/>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57" name="Line 83"/>
          <p:cNvSpPr>
            <a:spLocks noChangeShapeType="1"/>
          </p:cNvSpPr>
          <p:nvPr/>
        </p:nvSpPr>
        <p:spPr bwMode="auto">
          <a:xfrm flipH="1" flipV="1">
            <a:off x="10477500" y="3711575"/>
            <a:ext cx="1066800" cy="1447800"/>
          </a:xfrm>
          <a:prstGeom prst="line">
            <a:avLst/>
          </a:prstGeom>
          <a:noFill/>
          <a:ln w="28575">
            <a:solidFill>
              <a:srgbClr val="000066"/>
            </a:solidFill>
            <a:round/>
            <a:headEnd/>
            <a:tailEnd type="triangle" w="med" len="med"/>
          </a:ln>
        </p:spPr>
        <p:txBody>
          <a:bodyPr/>
          <a:lstStyle/>
          <a:p>
            <a:endParaRPr lang="en-US"/>
          </a:p>
        </p:txBody>
      </p:sp>
      <p:sp>
        <p:nvSpPr>
          <p:cNvPr id="17458" name="Text Box 84"/>
          <p:cNvSpPr txBox="1">
            <a:spLocks noChangeArrowheads="1"/>
          </p:cNvSpPr>
          <p:nvPr/>
        </p:nvSpPr>
        <p:spPr bwMode="auto">
          <a:xfrm>
            <a:off x="10629900" y="5114925"/>
            <a:ext cx="2400300" cy="1200150"/>
          </a:xfrm>
          <a:prstGeom prst="rect">
            <a:avLst/>
          </a:prstGeom>
          <a:noFill/>
          <a:ln w="9525">
            <a:noFill/>
            <a:miter lim="800000"/>
            <a:headEnd/>
            <a:tailEnd/>
          </a:ln>
        </p:spPr>
        <p:txBody>
          <a:bodyPr>
            <a:spAutoFit/>
          </a:bodyPr>
          <a:lstStyle/>
          <a:p>
            <a:pPr algn="ctr"/>
            <a:r>
              <a:rPr lang="en-US" sz="2400" dirty="0">
                <a:solidFill>
                  <a:srgbClr val="000066"/>
                </a:solidFill>
                <a:latin typeface="Arial" pitchFamily="34" charset="0"/>
              </a:rPr>
              <a:t>SUBSURFACE DRAINAGE PATTERNS</a:t>
            </a:r>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92" name="Freeform 42"/>
          <p:cNvSpPr>
            <a:spLocks/>
          </p:cNvSpPr>
          <p:nvPr/>
        </p:nvSpPr>
        <p:spPr bwMode="auto">
          <a:xfrm>
            <a:off x="2374900" y="3011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3" name="Freeform 42"/>
          <p:cNvSpPr>
            <a:spLocks/>
          </p:cNvSpPr>
          <p:nvPr/>
        </p:nvSpPr>
        <p:spPr bwMode="auto">
          <a:xfrm>
            <a:off x="3308350" y="3392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4" name="Freeform 42"/>
          <p:cNvSpPr>
            <a:spLocks/>
          </p:cNvSpPr>
          <p:nvPr/>
        </p:nvSpPr>
        <p:spPr bwMode="auto">
          <a:xfrm>
            <a:off x="4422775" y="3859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5" name="Freeform 42"/>
          <p:cNvSpPr>
            <a:spLocks/>
          </p:cNvSpPr>
          <p:nvPr/>
        </p:nvSpPr>
        <p:spPr bwMode="auto">
          <a:xfrm>
            <a:off x="5461000" y="43259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6" name="Freeform 42"/>
          <p:cNvSpPr>
            <a:spLocks/>
          </p:cNvSpPr>
          <p:nvPr/>
        </p:nvSpPr>
        <p:spPr bwMode="auto">
          <a:xfrm>
            <a:off x="6661150" y="48498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8" name="Freeform 39"/>
          <p:cNvSpPr>
            <a:spLocks/>
          </p:cNvSpPr>
          <p:nvPr/>
        </p:nvSpPr>
        <p:spPr bwMode="auto">
          <a:xfrm>
            <a:off x="2746375" y="39639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0" name="Freeform 39"/>
          <p:cNvSpPr>
            <a:spLocks/>
          </p:cNvSpPr>
          <p:nvPr/>
        </p:nvSpPr>
        <p:spPr bwMode="auto">
          <a:xfrm>
            <a:off x="6165850" y="57451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3" name="Freeform 28"/>
          <p:cNvSpPr>
            <a:spLocks/>
          </p:cNvSpPr>
          <p:nvPr/>
        </p:nvSpPr>
        <p:spPr bwMode="auto">
          <a:xfrm>
            <a:off x="1298575" y="1582738"/>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pic>
        <p:nvPicPr>
          <p:cNvPr id="1750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1388029" flipH="1">
            <a:off x="314324" y="1938337"/>
            <a:ext cx="827088" cy="484187"/>
          </a:xfrm>
          <a:prstGeom prst="rect">
            <a:avLst/>
          </a:prstGeom>
          <a:noFill/>
          <a:ln w="9525">
            <a:noFill/>
            <a:miter lim="800000"/>
            <a:headEnd/>
            <a:tailEnd/>
          </a:ln>
        </p:spPr>
      </p:pic>
      <p:cxnSp>
        <p:nvCxnSpPr>
          <p:cNvPr id="17506" name="Straight Connector 232"/>
          <p:cNvCxnSpPr>
            <a:cxnSpLocks noChangeShapeType="1"/>
          </p:cNvCxnSpPr>
          <p:nvPr/>
        </p:nvCxnSpPr>
        <p:spPr bwMode="auto">
          <a:xfrm flipV="1">
            <a:off x="2092960" y="2975293"/>
            <a:ext cx="88900" cy="195262"/>
          </a:xfrm>
          <a:prstGeom prst="line">
            <a:avLst/>
          </a:prstGeom>
          <a:noFill/>
          <a:ln w="171450" algn="ctr">
            <a:solidFill>
              <a:schemeClr val="tx1"/>
            </a:solidFill>
            <a:round/>
            <a:headEnd/>
            <a:tailEnd/>
          </a:ln>
        </p:spPr>
      </p:cxnSp>
      <p:sp>
        <p:nvSpPr>
          <p:cNvPr id="17507" name="Oval 233"/>
          <p:cNvSpPr>
            <a:spLocks noChangeArrowheads="1"/>
          </p:cNvSpPr>
          <p:nvPr/>
        </p:nvSpPr>
        <p:spPr bwMode="auto">
          <a:xfrm>
            <a:off x="2013585" y="3089593"/>
            <a:ext cx="171450" cy="161925"/>
          </a:xfrm>
          <a:prstGeom prst="ellipse">
            <a:avLst/>
          </a:prstGeom>
          <a:solidFill>
            <a:srgbClr val="FFFF00"/>
          </a:solidFill>
          <a:ln w="12700" algn="ctr">
            <a:solidFill>
              <a:schemeClr val="tx1"/>
            </a:solidFill>
            <a:round/>
            <a:headEnd/>
            <a:tailEnd/>
          </a:ln>
        </p:spPr>
        <p:txBody>
          <a:bodyPr wrap="none"/>
          <a:lstStyle/>
          <a:p>
            <a:endParaRPr lang="en-US">
              <a:solidFill>
                <a:srgbClr val="000000"/>
              </a:solidFill>
              <a:latin typeface="Arial" pitchFamily="34" charset="0"/>
            </a:endParaRPr>
          </a:p>
        </p:txBody>
      </p:sp>
      <p:cxnSp>
        <p:nvCxnSpPr>
          <p:cNvPr id="17508" name="Straight Connector 234"/>
          <p:cNvCxnSpPr>
            <a:cxnSpLocks noChangeShapeType="1"/>
          </p:cNvCxnSpPr>
          <p:nvPr/>
        </p:nvCxnSpPr>
        <p:spPr bwMode="auto">
          <a:xfrm flipV="1">
            <a:off x="4473720" y="4010170"/>
            <a:ext cx="88900" cy="195262"/>
          </a:xfrm>
          <a:prstGeom prst="line">
            <a:avLst/>
          </a:prstGeom>
          <a:noFill/>
          <a:ln w="171450" algn="ctr">
            <a:solidFill>
              <a:schemeClr val="tx1"/>
            </a:solidFill>
            <a:round/>
            <a:headEnd/>
            <a:tailEnd/>
          </a:ln>
        </p:spPr>
      </p:cxnSp>
      <p:sp>
        <p:nvSpPr>
          <p:cNvPr id="17509" name="Oval 235"/>
          <p:cNvSpPr>
            <a:spLocks noChangeArrowheads="1"/>
          </p:cNvSpPr>
          <p:nvPr/>
        </p:nvSpPr>
        <p:spPr bwMode="auto">
          <a:xfrm>
            <a:off x="4392757" y="4124470"/>
            <a:ext cx="171450" cy="161925"/>
          </a:xfrm>
          <a:prstGeom prst="ellipse">
            <a:avLst/>
          </a:prstGeom>
          <a:solidFill>
            <a:srgbClr val="FFFF00"/>
          </a:solidFill>
          <a:ln w="12700" algn="ctr">
            <a:solidFill>
              <a:schemeClr val="tx1"/>
            </a:solidFill>
            <a:round/>
            <a:headEnd/>
            <a:tailEnd/>
          </a:ln>
        </p:spPr>
        <p:txBody>
          <a:bodyPr wrap="none"/>
          <a:lstStyle/>
          <a:p>
            <a:endParaRPr lang="en-US">
              <a:solidFill>
                <a:srgbClr val="000000"/>
              </a:solidFill>
              <a:latin typeface="Arial" pitchFamily="34" charset="0"/>
            </a:endParaRPr>
          </a:p>
        </p:txBody>
      </p:sp>
      <p:pic>
        <p:nvPicPr>
          <p:cNvPr id="174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83030" y="3870960"/>
            <a:ext cx="1017270" cy="1017270"/>
          </a:xfrm>
          <a:prstGeom prst="rect">
            <a:avLst/>
          </a:prstGeom>
          <a:noFill/>
          <a:ln w="9525">
            <a:noFill/>
            <a:miter lim="800000"/>
            <a:headEnd/>
            <a:tailEnd/>
          </a:ln>
        </p:spPr>
      </p:pic>
      <p:pic>
        <p:nvPicPr>
          <p:cNvPr id="157"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3830" y="784860"/>
            <a:ext cx="521970" cy="521970"/>
          </a:xfrm>
          <a:prstGeom prst="rect">
            <a:avLst/>
          </a:prstGeom>
          <a:noFill/>
          <a:ln w="9525">
            <a:noFill/>
            <a:miter lim="800000"/>
            <a:headEnd/>
            <a:tailEnd/>
          </a:ln>
        </p:spPr>
      </p:pic>
      <p:pic>
        <p:nvPicPr>
          <p:cNvPr id="158"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375910" y="2240280"/>
            <a:ext cx="590550" cy="590550"/>
          </a:xfrm>
          <a:prstGeom prst="rect">
            <a:avLst/>
          </a:prstGeom>
          <a:noFill/>
          <a:ln w="9525">
            <a:noFill/>
            <a:miter lim="800000"/>
            <a:headEnd/>
            <a:tailEnd/>
          </a:ln>
        </p:spPr>
      </p:pic>
      <p:pic>
        <p:nvPicPr>
          <p:cNvPr id="16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2597035"/>
            <a:ext cx="469044" cy="633846"/>
          </a:xfrm>
          <a:prstGeom prst="rect">
            <a:avLst/>
          </a:prstGeom>
          <a:noFill/>
          <a:ln w="9525">
            <a:noFill/>
            <a:miter lim="800000"/>
            <a:headEnd/>
            <a:tailEnd/>
          </a:ln>
        </p:spPr>
      </p:pic>
      <p:pic>
        <p:nvPicPr>
          <p:cNvPr id="16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a:p>
        </p:txBody>
      </p:sp>
      <p:sp>
        <p:nvSpPr>
          <p:cNvPr id="172" name="Freeform 33"/>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a:p>
        </p:txBody>
      </p:sp>
      <p:sp>
        <p:nvSpPr>
          <p:cNvPr id="133" name="Freeform 132"/>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34" name="Freeform 133"/>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9"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Line 31"/>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76" name="Freeform 175"/>
          <p:cNvSpPr/>
          <p:nvPr/>
        </p:nvSpPr>
        <p:spPr>
          <a:xfrm>
            <a:off x="5524501" y="5276851"/>
            <a:ext cx="458788" cy="72390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a:latin typeface="Times New Roman" pitchFamily="18" charset="0"/>
            </a:endParaRPr>
          </a:p>
        </p:txBody>
      </p:sp>
      <p:sp>
        <p:nvSpPr>
          <p:cNvPr id="177" name="Freeform 176"/>
          <p:cNvSpPr/>
          <p:nvPr/>
        </p:nvSpPr>
        <p:spPr>
          <a:xfrm>
            <a:off x="5991225" y="5410201"/>
            <a:ext cx="173831" cy="74295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161925 w 173831"/>
              <a:gd name="connsiteY0" fmla="*/ 0 h 742950"/>
              <a:gd name="connsiteX1" fmla="*/ 142875 w 173831"/>
              <a:gd name="connsiteY1" fmla="*/ 419100 h 742950"/>
              <a:gd name="connsiteX2" fmla="*/ 0 w 173831"/>
              <a:gd name="connsiteY2" fmla="*/ 742950 h 742950"/>
            </a:gdLst>
            <a:ahLst/>
            <a:cxnLst>
              <a:cxn ang="0">
                <a:pos x="connsiteX0" y="connsiteY0"/>
              </a:cxn>
              <a:cxn ang="0">
                <a:pos x="connsiteX1" y="connsiteY1"/>
              </a:cxn>
              <a:cxn ang="0">
                <a:pos x="connsiteX2" y="connsiteY2"/>
              </a:cxn>
            </a:cxnLst>
            <a:rect l="l" t="t" r="r" b="b"/>
            <a:pathLst>
              <a:path w="173831" h="742950">
                <a:moveTo>
                  <a:pt x="161925" y="0"/>
                </a:moveTo>
                <a:cubicBezTo>
                  <a:pt x="173831" y="154781"/>
                  <a:pt x="169862" y="295275"/>
                  <a:pt x="142875" y="419100"/>
                </a:cubicBezTo>
                <a:cubicBezTo>
                  <a:pt x="115888" y="542925"/>
                  <a:pt x="97631" y="678656"/>
                  <a:pt x="0" y="742950"/>
                </a:cubicBezTo>
              </a:path>
            </a:pathLst>
          </a:custGeom>
          <a:noFill/>
          <a:ln w="28575" cmpd="sng">
            <a:solidFill>
              <a:srgbClr val="0000FF"/>
            </a:solidFill>
            <a:round/>
            <a:headEnd type="none" w="med" len="med"/>
            <a:tailEnd type="triangle" w="med" len="med"/>
          </a:ln>
        </p:spPr>
        <p:txBody>
          <a:bodyPr/>
          <a:lstStyle/>
          <a:p>
            <a:endParaRPr lang="en-US">
              <a:latin typeface="Times New Roman" pitchFamily="18" charset="0"/>
            </a:endParaRPr>
          </a:p>
        </p:txBody>
      </p:sp>
      <p:sp>
        <p:nvSpPr>
          <p:cNvPr id="178" name="Freeform 42"/>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0" name="Freeform 28"/>
          <p:cNvSpPr>
            <a:spLocks/>
          </p:cNvSpPr>
          <p:nvPr/>
        </p:nvSpPr>
        <p:spPr bwMode="auto">
          <a:xfrm>
            <a:off x="393700" y="26971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pic>
        <p:nvPicPr>
          <p:cNvPr id="15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5"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86" name="Rectangle 6"/>
          <p:cNvSpPr txBox="1">
            <a:spLocks noChangeArrowheads="1"/>
          </p:cNvSpPr>
          <p:nvPr/>
        </p:nvSpPr>
        <p:spPr bwMode="auto">
          <a:xfrm>
            <a:off x="5902325" y="1306811"/>
            <a:ext cx="2089150" cy="646331"/>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Surface drainage patterns</a:t>
            </a:r>
          </a:p>
        </p:txBody>
      </p:sp>
      <p:sp>
        <p:nvSpPr>
          <p:cNvPr id="187"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88" name="Rectangle 6"/>
          <p:cNvSpPr txBox="1">
            <a:spLocks noChangeArrowheads="1"/>
          </p:cNvSpPr>
          <p:nvPr/>
        </p:nvSpPr>
        <p:spPr bwMode="auto">
          <a:xfrm>
            <a:off x="7245350" y="5778412"/>
            <a:ext cx="1689100" cy="923330"/>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Sub-surface drainage patterns</a:t>
            </a:r>
          </a:p>
        </p:txBody>
      </p:sp>
      <p:sp>
        <p:nvSpPr>
          <p:cNvPr id="189" name="Oval 188"/>
          <p:cNvSpPr/>
          <p:nvPr/>
        </p:nvSpPr>
        <p:spPr>
          <a:xfrm>
            <a:off x="587375" y="42957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292475" y="50958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5368925" y="5695950"/>
            <a:ext cx="850900" cy="7067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26" name="Rectangle 125"/>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extLst>
      <p:ext uri="{BB962C8B-B14F-4D97-AF65-F5344CB8AC3E}">
        <p14:creationId xmlns:p14="http://schemas.microsoft.com/office/powerpoint/2010/main" val="3065655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pPr algn="ctr"/>
            <a:endParaRPr lang="en-US" sz="2400" b="0">
              <a:solidFill>
                <a:srgbClr val="000000"/>
              </a:solidFill>
              <a:latin typeface="Arial" pitchFamily="34" charset="0"/>
            </a:endParaRPr>
          </a:p>
        </p:txBody>
      </p:sp>
      <p:sp>
        <p:nvSpPr>
          <p:cNvPr id="17412" name="Line 83"/>
          <p:cNvSpPr>
            <a:spLocks noChangeShapeType="1"/>
          </p:cNvSpPr>
          <p:nvPr/>
        </p:nvSpPr>
        <p:spPr bwMode="auto">
          <a:xfrm flipH="1" flipV="1">
            <a:off x="15214600" y="3778250"/>
            <a:ext cx="1066800" cy="1447800"/>
          </a:xfrm>
          <a:prstGeom prst="line">
            <a:avLst/>
          </a:prstGeom>
          <a:noFill/>
          <a:ln w="28575">
            <a:solidFill>
              <a:srgbClr val="000066"/>
            </a:solidFill>
            <a:round/>
            <a:headEnd/>
            <a:tailEnd type="triangle" w="med" len="med"/>
          </a:ln>
        </p:spPr>
        <p:txBody>
          <a:bodyPr/>
          <a:lstStyle/>
          <a:p>
            <a:endParaRPr lang="en-US" sz="3200" b="0">
              <a:solidFill>
                <a:srgbClr val="000000"/>
              </a:solidFill>
            </a:endParaRPr>
          </a:p>
        </p:txBody>
      </p:sp>
      <p:sp>
        <p:nvSpPr>
          <p:cNvPr id="17413" name="Text Box 84"/>
          <p:cNvSpPr txBox="1">
            <a:spLocks noChangeArrowheads="1"/>
          </p:cNvSpPr>
          <p:nvPr/>
        </p:nvSpPr>
        <p:spPr bwMode="auto">
          <a:xfrm>
            <a:off x="15367000" y="5181600"/>
            <a:ext cx="2225675" cy="1187450"/>
          </a:xfrm>
          <a:prstGeom prst="rect">
            <a:avLst/>
          </a:prstGeom>
          <a:noFill/>
          <a:ln w="9525">
            <a:noFill/>
            <a:miter lim="800000"/>
            <a:headEnd/>
            <a:tailEnd/>
          </a:ln>
        </p:spPr>
        <p:txBody>
          <a:bodyPr>
            <a:spAutoFit/>
          </a:bodyPr>
          <a:lstStyle/>
          <a:p>
            <a:pPr algn="ctr"/>
            <a:r>
              <a:rPr lang="en-US" sz="2400" b="0">
                <a:solidFill>
                  <a:srgbClr val="000066"/>
                </a:solidFill>
                <a:latin typeface="Arial" pitchFamily="34" charset="0"/>
              </a:rPr>
              <a:t>SUBSURFACE DRAINAGE PATTERNS</a:t>
            </a:r>
          </a:p>
        </p:txBody>
      </p:sp>
      <p:sp>
        <p:nvSpPr>
          <p:cNvPr id="17417" name="Freeform 4"/>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sz="3200" b="0">
              <a:solidFill>
                <a:srgbClr val="000000"/>
              </a:solidFill>
            </a:endParaRPr>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sz="3200" b="0">
              <a:solidFill>
                <a:srgbClr val="000000"/>
              </a:solidFill>
            </a:endParaRPr>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sz="3200" b="0">
              <a:solidFill>
                <a:srgbClr val="000000"/>
              </a:solidFill>
            </a:endParaRPr>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42" name="Freeform 30"/>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sz="3200" b="0">
              <a:solidFill>
                <a:srgbClr val="000000"/>
              </a:solidFill>
            </a:endParaRPr>
          </a:p>
        </p:txBody>
      </p:sp>
      <p:sp>
        <p:nvSpPr>
          <p:cNvPr id="146" name="Line 31"/>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sz="3200" b="0">
              <a:solidFill>
                <a:srgbClr val="000000"/>
              </a:solidFill>
              <a:latin typeface="Arial" pitchFamily="34" charset="0"/>
            </a:endParaRPr>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sz="3200" b="0">
              <a:solidFill>
                <a:srgbClr val="000000"/>
              </a:solidFill>
            </a:endParaRPr>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sz="3200" b="0">
              <a:solidFill>
                <a:srgbClr val="000000"/>
              </a:solidFill>
            </a:endParaRPr>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a:solidFill>
                <a:srgbClr val="000000"/>
              </a:solidFill>
            </a:endParaRPr>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sz="3200" b="0">
              <a:solidFill>
                <a:srgbClr val="000000"/>
              </a:solidFill>
            </a:endParaRPr>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55" name="Freeform 42"/>
          <p:cNvSpPr>
            <a:spLocks/>
          </p:cNvSpPr>
          <p:nvPr/>
        </p:nvSpPr>
        <p:spPr bwMode="auto">
          <a:xfrm>
            <a:off x="1450975" y="26114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456" name="Freeform 80"/>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sz="3200" b="0">
              <a:solidFill>
                <a:srgbClr val="000000"/>
              </a:solidFill>
            </a:endParaRPr>
          </a:p>
        </p:txBody>
      </p:sp>
      <p:sp>
        <p:nvSpPr>
          <p:cNvPr id="17457" name="Line 83"/>
          <p:cNvSpPr>
            <a:spLocks noChangeShapeType="1"/>
          </p:cNvSpPr>
          <p:nvPr/>
        </p:nvSpPr>
        <p:spPr bwMode="auto">
          <a:xfrm flipH="1" flipV="1">
            <a:off x="10477500" y="3711575"/>
            <a:ext cx="1066800" cy="1447800"/>
          </a:xfrm>
          <a:prstGeom prst="line">
            <a:avLst/>
          </a:prstGeom>
          <a:noFill/>
          <a:ln w="28575">
            <a:solidFill>
              <a:srgbClr val="000066"/>
            </a:solidFill>
            <a:round/>
            <a:headEnd/>
            <a:tailEnd type="triangle" w="med" len="med"/>
          </a:ln>
        </p:spPr>
        <p:txBody>
          <a:bodyPr/>
          <a:lstStyle/>
          <a:p>
            <a:endParaRPr lang="en-US" sz="3200" b="0">
              <a:solidFill>
                <a:srgbClr val="000000"/>
              </a:solidFill>
            </a:endParaRPr>
          </a:p>
        </p:txBody>
      </p:sp>
      <p:sp>
        <p:nvSpPr>
          <p:cNvPr id="17458" name="Text Box 84"/>
          <p:cNvSpPr txBox="1">
            <a:spLocks noChangeArrowheads="1"/>
          </p:cNvSpPr>
          <p:nvPr/>
        </p:nvSpPr>
        <p:spPr bwMode="auto">
          <a:xfrm>
            <a:off x="10629900" y="5114925"/>
            <a:ext cx="2400300" cy="1200150"/>
          </a:xfrm>
          <a:prstGeom prst="rect">
            <a:avLst/>
          </a:prstGeom>
          <a:noFill/>
          <a:ln w="9525">
            <a:noFill/>
            <a:miter lim="800000"/>
            <a:headEnd/>
            <a:tailEnd/>
          </a:ln>
        </p:spPr>
        <p:txBody>
          <a:bodyPr>
            <a:spAutoFit/>
          </a:bodyPr>
          <a:lstStyle/>
          <a:p>
            <a:pPr algn="ctr"/>
            <a:r>
              <a:rPr lang="en-US" sz="2400" b="0" dirty="0">
                <a:solidFill>
                  <a:srgbClr val="000066"/>
                </a:solidFill>
                <a:latin typeface="Arial" pitchFamily="34" charset="0"/>
              </a:rPr>
              <a:t>SUBSURFACE DRAINAGE PATTERNS</a:t>
            </a:r>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92" name="Freeform 42"/>
          <p:cNvSpPr>
            <a:spLocks/>
          </p:cNvSpPr>
          <p:nvPr/>
        </p:nvSpPr>
        <p:spPr bwMode="auto">
          <a:xfrm>
            <a:off x="2374900" y="3011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493" name="Freeform 42"/>
          <p:cNvSpPr>
            <a:spLocks/>
          </p:cNvSpPr>
          <p:nvPr/>
        </p:nvSpPr>
        <p:spPr bwMode="auto">
          <a:xfrm>
            <a:off x="3308350" y="3392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494" name="Freeform 42"/>
          <p:cNvSpPr>
            <a:spLocks/>
          </p:cNvSpPr>
          <p:nvPr/>
        </p:nvSpPr>
        <p:spPr bwMode="auto">
          <a:xfrm>
            <a:off x="4422775" y="3859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495" name="Freeform 42"/>
          <p:cNvSpPr>
            <a:spLocks/>
          </p:cNvSpPr>
          <p:nvPr/>
        </p:nvSpPr>
        <p:spPr bwMode="auto">
          <a:xfrm>
            <a:off x="5461000" y="43259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496" name="Freeform 42"/>
          <p:cNvSpPr>
            <a:spLocks/>
          </p:cNvSpPr>
          <p:nvPr/>
        </p:nvSpPr>
        <p:spPr bwMode="auto">
          <a:xfrm>
            <a:off x="6661150" y="48498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pic>
        <p:nvPicPr>
          <p:cNvPr id="1750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1388029" flipH="1">
            <a:off x="314324" y="1938337"/>
            <a:ext cx="827088" cy="484187"/>
          </a:xfrm>
          <a:prstGeom prst="rect">
            <a:avLst/>
          </a:prstGeom>
          <a:noFill/>
          <a:ln w="9525">
            <a:noFill/>
            <a:miter lim="800000"/>
            <a:headEnd/>
            <a:tailEnd/>
          </a:ln>
        </p:spPr>
      </p:pic>
      <p:cxnSp>
        <p:nvCxnSpPr>
          <p:cNvPr id="17506" name="Straight Connector 232"/>
          <p:cNvCxnSpPr>
            <a:cxnSpLocks noChangeShapeType="1"/>
          </p:cNvCxnSpPr>
          <p:nvPr/>
        </p:nvCxnSpPr>
        <p:spPr bwMode="auto">
          <a:xfrm flipV="1">
            <a:off x="2092960" y="2975293"/>
            <a:ext cx="88900" cy="195262"/>
          </a:xfrm>
          <a:prstGeom prst="line">
            <a:avLst/>
          </a:prstGeom>
          <a:noFill/>
          <a:ln w="171450" algn="ctr">
            <a:solidFill>
              <a:schemeClr val="tx1"/>
            </a:solidFill>
            <a:round/>
            <a:headEnd/>
            <a:tailEnd/>
          </a:ln>
        </p:spPr>
      </p:cxnSp>
      <p:sp>
        <p:nvSpPr>
          <p:cNvPr id="17507" name="Oval 233"/>
          <p:cNvSpPr>
            <a:spLocks noChangeArrowheads="1"/>
          </p:cNvSpPr>
          <p:nvPr/>
        </p:nvSpPr>
        <p:spPr bwMode="auto">
          <a:xfrm>
            <a:off x="2013585" y="3089593"/>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cxnSp>
        <p:nvCxnSpPr>
          <p:cNvPr id="17508" name="Straight Connector 234"/>
          <p:cNvCxnSpPr>
            <a:cxnSpLocks noChangeShapeType="1"/>
          </p:cNvCxnSpPr>
          <p:nvPr/>
        </p:nvCxnSpPr>
        <p:spPr bwMode="auto">
          <a:xfrm flipV="1">
            <a:off x="4473720" y="4010170"/>
            <a:ext cx="88900" cy="195262"/>
          </a:xfrm>
          <a:prstGeom prst="line">
            <a:avLst/>
          </a:prstGeom>
          <a:noFill/>
          <a:ln w="171450" algn="ctr">
            <a:solidFill>
              <a:schemeClr val="tx1"/>
            </a:solidFill>
            <a:round/>
            <a:headEnd/>
            <a:tailEnd/>
          </a:ln>
        </p:spPr>
      </p:cxnSp>
      <p:sp>
        <p:nvSpPr>
          <p:cNvPr id="17509" name="Oval 235"/>
          <p:cNvSpPr>
            <a:spLocks noChangeArrowheads="1"/>
          </p:cNvSpPr>
          <p:nvPr/>
        </p:nvSpPr>
        <p:spPr bwMode="auto">
          <a:xfrm>
            <a:off x="4392757" y="4124470"/>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pic>
        <p:nvPicPr>
          <p:cNvPr id="174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83030" y="3870960"/>
            <a:ext cx="1017270" cy="1017270"/>
          </a:xfrm>
          <a:prstGeom prst="rect">
            <a:avLst/>
          </a:prstGeom>
          <a:noFill/>
          <a:ln w="9525">
            <a:noFill/>
            <a:miter lim="800000"/>
            <a:headEnd/>
            <a:tailEnd/>
          </a:ln>
        </p:spPr>
      </p:pic>
      <p:pic>
        <p:nvPicPr>
          <p:cNvPr id="157"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3830" y="784860"/>
            <a:ext cx="521970" cy="521970"/>
          </a:xfrm>
          <a:prstGeom prst="rect">
            <a:avLst/>
          </a:prstGeom>
          <a:noFill/>
          <a:ln w="9525">
            <a:noFill/>
            <a:miter lim="800000"/>
            <a:headEnd/>
            <a:tailEnd/>
          </a:ln>
        </p:spPr>
      </p:pic>
      <p:pic>
        <p:nvPicPr>
          <p:cNvPr id="158"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375910" y="2240280"/>
            <a:ext cx="590550" cy="590550"/>
          </a:xfrm>
          <a:prstGeom prst="rect">
            <a:avLst/>
          </a:prstGeom>
          <a:noFill/>
          <a:ln w="9525">
            <a:noFill/>
            <a:miter lim="800000"/>
            <a:headEnd/>
            <a:tailEnd/>
          </a:ln>
        </p:spPr>
      </p:pic>
      <p:pic>
        <p:nvPicPr>
          <p:cNvPr id="16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sz="3200" b="0">
              <a:solidFill>
                <a:srgbClr val="000000"/>
              </a:solidFill>
            </a:endParaRPr>
          </a:p>
        </p:txBody>
      </p:sp>
      <p:sp>
        <p:nvSpPr>
          <p:cNvPr id="172" name="Freeform 33"/>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sz="3200" b="0">
              <a:solidFill>
                <a:srgbClr val="000000"/>
              </a:solidFill>
            </a:endParaRPr>
          </a:p>
        </p:txBody>
      </p:sp>
      <p:sp>
        <p:nvSpPr>
          <p:cNvPr id="133" name="Freeform 132"/>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sz="3200" b="0">
              <a:solidFill>
                <a:srgbClr val="000000"/>
              </a:solidFill>
              <a:latin typeface="Arial" pitchFamily="34" charset="0"/>
            </a:endParaRPr>
          </a:p>
        </p:txBody>
      </p:sp>
      <p:sp>
        <p:nvSpPr>
          <p:cNvPr id="134" name="Freeform 133"/>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9"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a:solidFill>
                <a:srgbClr val="FFFFFF"/>
              </a:solidFill>
            </a:endParaRPr>
          </a:p>
        </p:txBody>
      </p:sp>
      <p:sp>
        <p:nvSpPr>
          <p:cNvPr id="173" name="Line 31"/>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sz="3200" b="0">
              <a:solidFill>
                <a:srgbClr val="000000"/>
              </a:solidFill>
              <a:latin typeface="Arial" pitchFamily="34" charset="0"/>
            </a:endParaRPr>
          </a:p>
        </p:txBody>
      </p:sp>
      <p:sp>
        <p:nvSpPr>
          <p:cNvPr id="176" name="Freeform 175"/>
          <p:cNvSpPr/>
          <p:nvPr/>
        </p:nvSpPr>
        <p:spPr>
          <a:xfrm>
            <a:off x="5695950" y="5103020"/>
            <a:ext cx="284958" cy="348455"/>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8" name="Freeform 42"/>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pic>
        <p:nvPicPr>
          <p:cNvPr id="15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85"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sz="3200" b="0">
              <a:solidFill>
                <a:srgbClr val="000000"/>
              </a:solidFill>
            </a:endParaRPr>
          </a:p>
        </p:txBody>
      </p:sp>
      <p:sp>
        <p:nvSpPr>
          <p:cNvPr id="186" name="Rectangle 6"/>
          <p:cNvSpPr txBox="1">
            <a:spLocks noChangeArrowheads="1"/>
          </p:cNvSpPr>
          <p:nvPr/>
        </p:nvSpPr>
        <p:spPr bwMode="auto">
          <a:xfrm>
            <a:off x="5902325" y="1306811"/>
            <a:ext cx="2089150" cy="646331"/>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smtClean="0">
                <a:solidFill>
                  <a:srgbClr val="000000"/>
                </a:solidFill>
              </a:rPr>
              <a:t>Surface drainage patterns</a:t>
            </a:r>
          </a:p>
        </p:txBody>
      </p:sp>
      <p:sp>
        <p:nvSpPr>
          <p:cNvPr id="187"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sz="3200" b="0">
              <a:solidFill>
                <a:srgbClr val="000000"/>
              </a:solidFill>
            </a:endParaRPr>
          </a:p>
        </p:txBody>
      </p:sp>
      <p:sp>
        <p:nvSpPr>
          <p:cNvPr id="188" name="Rectangle 6"/>
          <p:cNvSpPr txBox="1">
            <a:spLocks noChangeArrowheads="1"/>
          </p:cNvSpPr>
          <p:nvPr/>
        </p:nvSpPr>
        <p:spPr bwMode="auto">
          <a:xfrm>
            <a:off x="7245350" y="5778412"/>
            <a:ext cx="1689100" cy="923330"/>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algn="ctr">
              <a:lnSpc>
                <a:spcPct val="90000"/>
              </a:lnSpc>
              <a:defRPr/>
            </a:pPr>
            <a:r>
              <a:rPr lang="en-US" dirty="0" smtClean="0">
                <a:solidFill>
                  <a:srgbClr val="000000"/>
                </a:solidFill>
              </a:rPr>
              <a:t>Sub-surface drainage patterns</a:t>
            </a:r>
          </a:p>
        </p:txBody>
      </p:sp>
      <p:cxnSp>
        <p:nvCxnSpPr>
          <p:cNvPr id="119" name="Straight Connector 232"/>
          <p:cNvCxnSpPr>
            <a:cxnSpLocks noChangeShapeType="1"/>
          </p:cNvCxnSpPr>
          <p:nvPr/>
        </p:nvCxnSpPr>
        <p:spPr bwMode="auto">
          <a:xfrm flipV="1">
            <a:off x="3130575" y="3420575"/>
            <a:ext cx="88900" cy="195262"/>
          </a:xfrm>
          <a:prstGeom prst="line">
            <a:avLst/>
          </a:prstGeom>
          <a:noFill/>
          <a:ln w="171450" algn="ctr">
            <a:solidFill>
              <a:schemeClr val="tx1"/>
            </a:solidFill>
            <a:round/>
            <a:headEnd/>
            <a:tailEnd/>
          </a:ln>
        </p:spPr>
      </p:cxnSp>
      <p:sp>
        <p:nvSpPr>
          <p:cNvPr id="120" name="Oval 233"/>
          <p:cNvSpPr>
            <a:spLocks noChangeArrowheads="1"/>
          </p:cNvSpPr>
          <p:nvPr/>
        </p:nvSpPr>
        <p:spPr bwMode="auto">
          <a:xfrm>
            <a:off x="3051200" y="3534875"/>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cxnSp>
        <p:nvCxnSpPr>
          <p:cNvPr id="121" name="Straight Connector 232"/>
          <p:cNvCxnSpPr>
            <a:cxnSpLocks noChangeShapeType="1"/>
          </p:cNvCxnSpPr>
          <p:nvPr/>
        </p:nvCxnSpPr>
        <p:spPr bwMode="auto">
          <a:xfrm flipV="1">
            <a:off x="591325" y="2390675"/>
            <a:ext cx="88900" cy="195262"/>
          </a:xfrm>
          <a:prstGeom prst="line">
            <a:avLst/>
          </a:prstGeom>
          <a:noFill/>
          <a:ln w="171450" algn="ctr">
            <a:solidFill>
              <a:schemeClr val="tx1"/>
            </a:solidFill>
            <a:round/>
            <a:headEnd/>
            <a:tailEnd/>
          </a:ln>
        </p:spPr>
      </p:cxnSp>
      <p:sp>
        <p:nvSpPr>
          <p:cNvPr id="122" name="Oval 233"/>
          <p:cNvSpPr>
            <a:spLocks noChangeArrowheads="1"/>
          </p:cNvSpPr>
          <p:nvPr/>
        </p:nvSpPr>
        <p:spPr bwMode="auto">
          <a:xfrm>
            <a:off x="511950" y="2504975"/>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cxnSp>
        <p:nvCxnSpPr>
          <p:cNvPr id="123" name="Straight Connector 232"/>
          <p:cNvCxnSpPr>
            <a:cxnSpLocks noChangeShapeType="1"/>
          </p:cNvCxnSpPr>
          <p:nvPr/>
        </p:nvCxnSpPr>
        <p:spPr bwMode="auto">
          <a:xfrm flipV="1">
            <a:off x="5611525" y="4487775"/>
            <a:ext cx="88900" cy="195262"/>
          </a:xfrm>
          <a:prstGeom prst="line">
            <a:avLst/>
          </a:prstGeom>
          <a:noFill/>
          <a:ln w="171450" algn="ctr">
            <a:solidFill>
              <a:schemeClr val="tx1"/>
            </a:solidFill>
            <a:round/>
            <a:headEnd/>
            <a:tailEnd/>
          </a:ln>
        </p:spPr>
      </p:cxnSp>
      <p:sp>
        <p:nvSpPr>
          <p:cNvPr id="124" name="Oval 233"/>
          <p:cNvSpPr>
            <a:spLocks noChangeArrowheads="1"/>
          </p:cNvSpPr>
          <p:nvPr/>
        </p:nvSpPr>
        <p:spPr bwMode="auto">
          <a:xfrm>
            <a:off x="5532150" y="4602075"/>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cxnSp>
        <p:nvCxnSpPr>
          <p:cNvPr id="125" name="Straight Connector 232"/>
          <p:cNvCxnSpPr>
            <a:cxnSpLocks noChangeShapeType="1"/>
          </p:cNvCxnSpPr>
          <p:nvPr/>
        </p:nvCxnSpPr>
        <p:spPr bwMode="auto">
          <a:xfrm flipV="1">
            <a:off x="6886250" y="5029700"/>
            <a:ext cx="88900" cy="195262"/>
          </a:xfrm>
          <a:prstGeom prst="line">
            <a:avLst/>
          </a:prstGeom>
          <a:noFill/>
          <a:ln w="171450" algn="ctr">
            <a:solidFill>
              <a:schemeClr val="tx1"/>
            </a:solidFill>
            <a:round/>
            <a:headEnd/>
            <a:tailEnd/>
          </a:ln>
        </p:spPr>
      </p:cxnSp>
      <p:sp>
        <p:nvSpPr>
          <p:cNvPr id="126" name="Oval 233"/>
          <p:cNvSpPr>
            <a:spLocks noChangeArrowheads="1"/>
          </p:cNvSpPr>
          <p:nvPr/>
        </p:nvSpPr>
        <p:spPr bwMode="auto">
          <a:xfrm>
            <a:off x="6806875" y="5144000"/>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grpSp>
        <p:nvGrpSpPr>
          <p:cNvPr id="135" name="Group 134"/>
          <p:cNvGrpSpPr/>
          <p:nvPr/>
        </p:nvGrpSpPr>
        <p:grpSpPr>
          <a:xfrm>
            <a:off x="1738313" y="3202781"/>
            <a:ext cx="347661" cy="573889"/>
            <a:chOff x="1738313" y="3202781"/>
            <a:chExt cx="347661" cy="573889"/>
          </a:xfrm>
        </p:grpSpPr>
        <p:sp>
          <p:nvSpPr>
            <p:cNvPr id="127"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28"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29"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31"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a:solidFill>
                  <a:srgbClr val="000000"/>
                </a:solidFill>
              </a:endParaRPr>
            </a:p>
          </p:txBody>
        </p:sp>
      </p:grpSp>
      <p:grpSp>
        <p:nvGrpSpPr>
          <p:cNvPr id="136" name="Group 135"/>
          <p:cNvGrpSpPr/>
          <p:nvPr/>
        </p:nvGrpSpPr>
        <p:grpSpPr>
          <a:xfrm>
            <a:off x="2786063" y="3634581"/>
            <a:ext cx="347661" cy="573889"/>
            <a:chOff x="1738313" y="3202781"/>
            <a:chExt cx="347661" cy="573889"/>
          </a:xfrm>
        </p:grpSpPr>
        <p:sp>
          <p:nvSpPr>
            <p:cNvPr id="137"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38"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39"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40"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a:solidFill>
                  <a:srgbClr val="000000"/>
                </a:solidFill>
              </a:endParaRPr>
            </a:p>
          </p:txBody>
        </p:sp>
      </p:grpSp>
      <p:grpSp>
        <p:nvGrpSpPr>
          <p:cNvPr id="141" name="Group 140"/>
          <p:cNvGrpSpPr/>
          <p:nvPr/>
        </p:nvGrpSpPr>
        <p:grpSpPr>
          <a:xfrm>
            <a:off x="4138613" y="4206081"/>
            <a:ext cx="347661" cy="573889"/>
            <a:chOff x="1738313" y="3202781"/>
            <a:chExt cx="347661" cy="573889"/>
          </a:xfrm>
        </p:grpSpPr>
        <p:sp>
          <p:nvSpPr>
            <p:cNvPr id="142"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43"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44"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45"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a:solidFill>
                  <a:srgbClr val="000000"/>
                </a:solidFill>
              </a:endParaRPr>
            </a:p>
          </p:txBody>
        </p:sp>
      </p:grpSp>
      <p:grpSp>
        <p:nvGrpSpPr>
          <p:cNvPr id="147" name="Group 146"/>
          <p:cNvGrpSpPr/>
          <p:nvPr/>
        </p:nvGrpSpPr>
        <p:grpSpPr>
          <a:xfrm>
            <a:off x="277813" y="2593181"/>
            <a:ext cx="347661" cy="573889"/>
            <a:chOff x="1738313" y="3202781"/>
            <a:chExt cx="347661" cy="573889"/>
          </a:xfrm>
        </p:grpSpPr>
        <p:sp>
          <p:nvSpPr>
            <p:cNvPr id="148"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49"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50"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51"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a:solidFill>
                  <a:srgbClr val="000000"/>
                </a:solidFill>
              </a:endParaRPr>
            </a:p>
          </p:txBody>
        </p:sp>
      </p:grpSp>
      <p:pic>
        <p:nvPicPr>
          <p:cNvPr id="16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2597035"/>
            <a:ext cx="469044" cy="633846"/>
          </a:xfrm>
          <a:prstGeom prst="rect">
            <a:avLst/>
          </a:prstGeom>
          <a:noFill/>
          <a:ln w="9525">
            <a:noFill/>
            <a:miter lim="800000"/>
            <a:headEnd/>
            <a:tailEnd/>
          </a:ln>
        </p:spPr>
      </p:pic>
      <p:grpSp>
        <p:nvGrpSpPr>
          <p:cNvPr id="174" name="Group 173"/>
          <p:cNvGrpSpPr/>
          <p:nvPr/>
        </p:nvGrpSpPr>
        <p:grpSpPr>
          <a:xfrm>
            <a:off x="5287963" y="4695031"/>
            <a:ext cx="347661" cy="573889"/>
            <a:chOff x="1738313" y="3202781"/>
            <a:chExt cx="347661" cy="573889"/>
          </a:xfrm>
        </p:grpSpPr>
        <p:sp>
          <p:nvSpPr>
            <p:cNvPr id="175" name="Freeform 28"/>
            <p:cNvSpPr>
              <a:spLocks/>
            </p:cNvSpPr>
            <p:nvPr/>
          </p:nvSpPr>
          <p:spPr bwMode="auto">
            <a:xfrm>
              <a:off x="1804987" y="3211886"/>
              <a:ext cx="276381" cy="479031"/>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998" y="19"/>
                    <a:pt x="7929" y="1928"/>
                    <a:pt x="7927" y="1947"/>
                  </a:cubicBezTo>
                  <a:lnTo>
                    <a:pt x="6138" y="3726"/>
                  </a:lnTo>
                  <a:lnTo>
                    <a:pt x="2998" y="7586"/>
                  </a:lnTo>
                  <a:lnTo>
                    <a:pt x="0" y="10000"/>
                  </a:ln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83" name="Freeform 28"/>
            <p:cNvSpPr>
              <a:spLocks/>
            </p:cNvSpPr>
            <p:nvPr/>
          </p:nvSpPr>
          <p:spPr bwMode="auto">
            <a:xfrm>
              <a:off x="1952602" y="3443264"/>
              <a:ext cx="90685"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92" name="Freeform 28"/>
            <p:cNvSpPr>
              <a:spLocks/>
            </p:cNvSpPr>
            <p:nvPr/>
          </p:nvSpPr>
          <p:spPr bwMode="auto">
            <a:xfrm rot="2097304" flipH="1">
              <a:off x="1738313" y="3367064"/>
              <a:ext cx="138090" cy="333406"/>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10000 w 10000"/>
                <a:gd name="connsiteY0" fmla="*/ 0 h 10000"/>
                <a:gd name="connsiteX1" fmla="*/ 6748 w 10000"/>
                <a:gd name="connsiteY1" fmla="*/ 1618 h 10000"/>
                <a:gd name="connsiteX2" fmla="*/ 2023 w 10000"/>
                <a:gd name="connsiteY2" fmla="*/ 7977 h 10000"/>
                <a:gd name="connsiteX3" fmla="*/ 0 w 10000"/>
                <a:gd name="connsiteY3" fmla="*/ 10000 h 10000"/>
                <a:gd name="connsiteX0" fmla="*/ 10000 w 10000"/>
                <a:gd name="connsiteY0" fmla="*/ 0 h 10000"/>
                <a:gd name="connsiteX1" fmla="*/ 6748 w 10000"/>
                <a:gd name="connsiteY1" fmla="*/ 1618 h 10000"/>
                <a:gd name="connsiteX2" fmla="*/ 0 w 10000"/>
                <a:gd name="connsiteY2" fmla="*/ 10000 h 10000"/>
                <a:gd name="connsiteX0" fmla="*/ 3252 w 8136"/>
                <a:gd name="connsiteY0" fmla="*/ 0 h 10667"/>
                <a:gd name="connsiteX1" fmla="*/ 0 w 8136"/>
                <a:gd name="connsiteY1" fmla="*/ 1618 h 10667"/>
                <a:gd name="connsiteX2" fmla="*/ 8136 w 8136"/>
                <a:gd name="connsiteY2" fmla="*/ 10667 h 10667"/>
                <a:gd name="connsiteX0" fmla="*/ 0 w 27441"/>
                <a:gd name="connsiteY0" fmla="*/ 8483 h 8483"/>
                <a:gd name="connsiteX1" fmla="*/ 17441 w 27441"/>
                <a:gd name="connsiteY1" fmla="*/ 0 h 8483"/>
                <a:gd name="connsiteX2" fmla="*/ 27441 w 27441"/>
                <a:gd name="connsiteY2" fmla="*/ 8483 h 8483"/>
                <a:gd name="connsiteX0" fmla="*/ 0 w 6719"/>
                <a:gd name="connsiteY0" fmla="*/ 1527 h 10000"/>
                <a:gd name="connsiteX1" fmla="*/ 3075 w 6719"/>
                <a:gd name="connsiteY1" fmla="*/ 0 h 10000"/>
                <a:gd name="connsiteX2" fmla="*/ 6719 w 6719"/>
                <a:gd name="connsiteY2" fmla="*/ 10000 h 10000"/>
                <a:gd name="connsiteX0" fmla="*/ 0 w 10000"/>
                <a:gd name="connsiteY0" fmla="*/ 0 h 8473"/>
                <a:gd name="connsiteX1" fmla="*/ 1476 w 10000"/>
                <a:gd name="connsiteY1" fmla="*/ 2341 h 8473"/>
                <a:gd name="connsiteX2" fmla="*/ 10000 w 10000"/>
                <a:gd name="connsiteY2" fmla="*/ 8473 h 8473"/>
                <a:gd name="connsiteX0" fmla="*/ 0 w 1476"/>
                <a:gd name="connsiteY0" fmla="*/ 0 h 7609"/>
                <a:gd name="connsiteX1" fmla="*/ 1476 w 1476"/>
                <a:gd name="connsiteY1" fmla="*/ 2763 h 7609"/>
                <a:gd name="connsiteX2" fmla="*/ 1396 w 1476"/>
                <a:gd name="connsiteY2" fmla="*/ 7609 h 7609"/>
              </a:gdLst>
              <a:ahLst/>
              <a:cxnLst>
                <a:cxn ang="0">
                  <a:pos x="connsiteX0" y="connsiteY0"/>
                </a:cxn>
                <a:cxn ang="0">
                  <a:pos x="connsiteX1" y="connsiteY1"/>
                </a:cxn>
                <a:cxn ang="0">
                  <a:pos x="connsiteX2" y="connsiteY2"/>
                </a:cxn>
              </a:cxnLst>
              <a:rect l="l" t="t" r="r" b="b"/>
              <a:pathLst>
                <a:path w="1476" h="7609">
                  <a:moveTo>
                    <a:pt x="0" y="0"/>
                  </a:moveTo>
                  <a:lnTo>
                    <a:pt x="1476" y="2763"/>
                  </a:lnTo>
                  <a:cubicBezTo>
                    <a:pt x="1449" y="4378"/>
                    <a:pt x="1423" y="5994"/>
                    <a:pt x="1396" y="7609"/>
                  </a:cubicBezTo>
                </a:path>
              </a:pathLst>
            </a:custGeom>
            <a:noFill/>
            <a:ln w="9525">
              <a:solidFill>
                <a:srgbClr val="0000FF"/>
              </a:solidFill>
              <a:round/>
              <a:headEnd type="none" w="med" len="med"/>
              <a:tailEnd type="triangle" w="med" len="med"/>
            </a:ln>
          </p:spPr>
          <p:txBody>
            <a:bodyPr/>
            <a:lstStyle/>
            <a:p>
              <a:endParaRPr lang="en-US" sz="3200" b="0">
                <a:solidFill>
                  <a:srgbClr val="000000"/>
                </a:solidFill>
              </a:endParaRPr>
            </a:p>
          </p:txBody>
        </p:sp>
        <p:sp>
          <p:nvSpPr>
            <p:cNvPr id="193" name="Freeform 28"/>
            <p:cNvSpPr>
              <a:spLocks/>
            </p:cNvSpPr>
            <p:nvPr/>
          </p:nvSpPr>
          <p:spPr bwMode="auto">
            <a:xfrm>
              <a:off x="1950789" y="3202781"/>
              <a:ext cx="135185" cy="239975"/>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 name="connsiteX0" fmla="*/ 6748 w 6748"/>
                <a:gd name="connsiteY0" fmla="*/ 0 h 8382"/>
                <a:gd name="connsiteX1" fmla="*/ 4142 w 6748"/>
                <a:gd name="connsiteY1" fmla="*/ 3123 h 8382"/>
                <a:gd name="connsiteX2" fmla="*/ 2023 w 6748"/>
                <a:gd name="connsiteY2" fmla="*/ 6359 h 8382"/>
                <a:gd name="connsiteX3" fmla="*/ 0 w 6748"/>
                <a:gd name="connsiteY3" fmla="*/ 8382 h 8382"/>
                <a:gd name="connsiteX0" fmla="*/ 10000 w 10000"/>
                <a:gd name="connsiteY0" fmla="*/ 0 h 10000"/>
                <a:gd name="connsiteX1" fmla="*/ 7927 w 10000"/>
                <a:gd name="connsiteY1" fmla="*/ 1947 h 10000"/>
                <a:gd name="connsiteX2" fmla="*/ 6138 w 10000"/>
                <a:gd name="connsiteY2" fmla="*/ 3726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2998 w 10000"/>
                <a:gd name="connsiteY3" fmla="*/ 7586 h 10000"/>
                <a:gd name="connsiteX4" fmla="*/ 0 w 10000"/>
                <a:gd name="connsiteY4" fmla="*/ 10000 h 10000"/>
                <a:gd name="connsiteX0" fmla="*/ 10000 w 10000"/>
                <a:gd name="connsiteY0" fmla="*/ 0 h 10000"/>
                <a:gd name="connsiteX1" fmla="*/ 7927 w 10000"/>
                <a:gd name="connsiteY1" fmla="*/ 1947 h 10000"/>
                <a:gd name="connsiteX2" fmla="*/ 5793 w 10000"/>
                <a:gd name="connsiteY2" fmla="*/ 4621 h 10000"/>
                <a:gd name="connsiteX3" fmla="*/ 0 w 10000"/>
                <a:gd name="connsiteY3" fmla="*/ 10000 h 10000"/>
                <a:gd name="connsiteX0" fmla="*/ 4207 w 4207"/>
                <a:gd name="connsiteY0" fmla="*/ 0 h 4621"/>
                <a:gd name="connsiteX1" fmla="*/ 2134 w 4207"/>
                <a:gd name="connsiteY1" fmla="*/ 1947 h 4621"/>
                <a:gd name="connsiteX2" fmla="*/ 0 w 4207"/>
                <a:gd name="connsiteY2" fmla="*/ 4621 h 4621"/>
              </a:gdLst>
              <a:ahLst/>
              <a:cxnLst>
                <a:cxn ang="0">
                  <a:pos x="connsiteX0" y="connsiteY0"/>
                </a:cxn>
                <a:cxn ang="0">
                  <a:pos x="connsiteX1" y="connsiteY1"/>
                </a:cxn>
                <a:cxn ang="0">
                  <a:pos x="connsiteX2" y="connsiteY2"/>
                </a:cxn>
              </a:cxnLst>
              <a:rect l="l" t="t" r="r" b="b"/>
              <a:pathLst>
                <a:path w="4207" h="4621">
                  <a:moveTo>
                    <a:pt x="4207" y="0"/>
                  </a:moveTo>
                  <a:cubicBezTo>
                    <a:pt x="4205" y="19"/>
                    <a:pt x="2136" y="1928"/>
                    <a:pt x="2134" y="1947"/>
                  </a:cubicBezTo>
                  <a:lnTo>
                    <a:pt x="0" y="4621"/>
                  </a:lnTo>
                </a:path>
              </a:pathLst>
            </a:custGeom>
            <a:noFill/>
            <a:ln w="28575">
              <a:solidFill>
                <a:srgbClr val="0000FF"/>
              </a:solidFill>
              <a:round/>
              <a:headEnd type="none" w="med" len="med"/>
              <a:tailEnd type="none" w="med" len="med"/>
            </a:ln>
          </p:spPr>
          <p:txBody>
            <a:bodyPr/>
            <a:lstStyle/>
            <a:p>
              <a:endParaRPr lang="en-US" sz="3200" b="0">
                <a:solidFill>
                  <a:srgbClr val="000000"/>
                </a:solidFill>
              </a:endParaRPr>
            </a:p>
          </p:txBody>
        </p:sp>
      </p:grpSp>
      <p:sp>
        <p:nvSpPr>
          <p:cNvPr id="195" name="Freeform 194"/>
          <p:cNvSpPr/>
          <p:nvPr/>
        </p:nvSpPr>
        <p:spPr>
          <a:xfrm rot="20908942" flipH="1">
            <a:off x="6173788" y="5102226"/>
            <a:ext cx="257967" cy="404811"/>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96" name="Freeform 195"/>
          <p:cNvSpPr/>
          <p:nvPr/>
        </p:nvSpPr>
        <p:spPr>
          <a:xfrm rot="214759" flipH="1">
            <a:off x="6154738" y="5468144"/>
            <a:ext cx="257967" cy="404811"/>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cxnSp>
        <p:nvCxnSpPr>
          <p:cNvPr id="197" name="Straight Connector 232"/>
          <p:cNvCxnSpPr>
            <a:cxnSpLocks noChangeShapeType="1"/>
            <a:stCxn id="172" idx="1"/>
          </p:cNvCxnSpPr>
          <p:nvPr/>
        </p:nvCxnSpPr>
        <p:spPr bwMode="auto">
          <a:xfrm flipH="1" flipV="1">
            <a:off x="5937251" y="5718175"/>
            <a:ext cx="215403" cy="202653"/>
          </a:xfrm>
          <a:prstGeom prst="line">
            <a:avLst/>
          </a:prstGeom>
          <a:noFill/>
          <a:ln w="171450" algn="ctr">
            <a:solidFill>
              <a:schemeClr val="tx1"/>
            </a:solidFill>
            <a:round/>
            <a:headEnd/>
            <a:tailEnd/>
          </a:ln>
        </p:spPr>
      </p:cxnSp>
      <p:sp>
        <p:nvSpPr>
          <p:cNvPr id="198" name="Oval 233"/>
          <p:cNvSpPr>
            <a:spLocks noChangeArrowheads="1"/>
          </p:cNvSpPr>
          <p:nvPr/>
        </p:nvSpPr>
        <p:spPr bwMode="auto">
          <a:xfrm>
            <a:off x="6076980" y="5841595"/>
            <a:ext cx="171450" cy="161925"/>
          </a:xfrm>
          <a:prstGeom prst="ellipse">
            <a:avLst/>
          </a:prstGeom>
          <a:solidFill>
            <a:srgbClr val="FFFF00"/>
          </a:solidFill>
          <a:ln w="12700" algn="ctr">
            <a:solidFill>
              <a:schemeClr val="tx1"/>
            </a:solidFill>
            <a:round/>
            <a:headEnd/>
            <a:tailEnd/>
          </a:ln>
        </p:spPr>
        <p:txBody>
          <a:bodyPr wrap="none"/>
          <a:lstStyle/>
          <a:p>
            <a:endParaRPr lang="en-US" sz="3200" b="0">
              <a:solidFill>
                <a:srgbClr val="000000"/>
              </a:solidFill>
              <a:latin typeface="Arial" pitchFamily="34" charset="0"/>
            </a:endParaRPr>
          </a:p>
        </p:txBody>
      </p:sp>
      <p:sp>
        <p:nvSpPr>
          <p:cNvPr id="201" name="Freeform 200"/>
          <p:cNvSpPr/>
          <p:nvPr/>
        </p:nvSpPr>
        <p:spPr>
          <a:xfrm rot="214759" flipH="1">
            <a:off x="6174902" y="5916572"/>
            <a:ext cx="229600" cy="11141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 name="connsiteX0" fmla="*/ 390525 w 390525"/>
              <a:gd name="connsiteY0" fmla="*/ 0 h 304800"/>
              <a:gd name="connsiteX1" fmla="*/ 0 w 390525"/>
              <a:gd name="connsiteY1" fmla="*/ 304800 h 304800"/>
            </a:gdLst>
            <a:ahLst/>
            <a:cxnLst>
              <a:cxn ang="0">
                <a:pos x="connsiteX0" y="connsiteY0"/>
              </a:cxn>
              <a:cxn ang="0">
                <a:pos x="connsiteX1" y="connsiteY1"/>
              </a:cxn>
            </a:cxnLst>
            <a:rect l="l" t="t" r="r" b="b"/>
            <a:pathLst>
              <a:path w="390525" h="304800">
                <a:moveTo>
                  <a:pt x="390525" y="0"/>
                </a:moveTo>
                <a:cubicBezTo>
                  <a:pt x="322263" y="120650"/>
                  <a:pt x="97631" y="240506"/>
                  <a:pt x="0" y="304800"/>
                </a:cubicBez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202" name="Freeform 201"/>
          <p:cNvSpPr/>
          <p:nvPr/>
        </p:nvSpPr>
        <p:spPr>
          <a:xfrm flipH="1">
            <a:off x="5901055" y="5419725"/>
            <a:ext cx="45719" cy="282575"/>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sz="3200" b="0">
              <a:solidFill>
                <a:srgbClr val="000000"/>
              </a:solidFill>
            </a:endParaRPr>
          </a:p>
        </p:txBody>
      </p:sp>
      <p:sp>
        <p:nvSpPr>
          <p:cNvPr id="177"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80" name="Rectangle 17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extLst>
      <p:ext uri="{BB962C8B-B14F-4D97-AF65-F5344CB8AC3E}">
        <p14:creationId xmlns:p14="http://schemas.microsoft.com/office/powerpoint/2010/main" val="2247899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solidFill>
              <a:schemeClr val="bg1"/>
            </a:solidFill>
            <a:miter lim="800000"/>
            <a:headEnd/>
            <a:tailEnd/>
          </a:ln>
        </p:spPr>
        <p:txBody>
          <a:bodyPr wrap="none" anchor="ctr"/>
          <a:lstStyle/>
          <a:p>
            <a:endParaRPr lang="en-US"/>
          </a:p>
        </p:txBody>
      </p:sp>
      <p:sp>
        <p:nvSpPr>
          <p:cNvPr id="20483" name="Rectangle 3"/>
          <p:cNvSpPr>
            <a:spLocks noGrp="1" noChangeArrowheads="1"/>
          </p:cNvSpPr>
          <p:nvPr>
            <p:ph type="title"/>
          </p:nvPr>
        </p:nvSpPr>
        <p:spPr>
          <a:xfrm>
            <a:off x="381000" y="762000"/>
            <a:ext cx="8153400" cy="1143000"/>
          </a:xfrm>
        </p:spPr>
        <p:txBody>
          <a:bodyPr/>
          <a:lstStyle/>
          <a:p>
            <a:pPr marL="0" indent="0" eaLnBrk="1" hangingPunct="1"/>
            <a:r>
              <a:rPr lang="en-US" sz="3200" b="1" dirty="0" smtClean="0">
                <a:solidFill>
                  <a:srgbClr val="FF0000"/>
                </a:solidFill>
              </a:rPr>
              <a:t>Environmentally Sensitive Maintenance for low-volume roads</a:t>
            </a:r>
          </a:p>
        </p:txBody>
      </p:sp>
      <p:sp>
        <p:nvSpPr>
          <p:cNvPr id="20484" name="Rectangle 4"/>
          <p:cNvSpPr>
            <a:spLocks noGrp="1" noChangeArrowheads="1"/>
          </p:cNvSpPr>
          <p:nvPr>
            <p:ph type="body" idx="1"/>
          </p:nvPr>
        </p:nvSpPr>
        <p:spPr>
          <a:xfrm>
            <a:off x="390525" y="2057400"/>
            <a:ext cx="8448675" cy="5791200"/>
          </a:xfrm>
        </p:spPr>
        <p:txBody>
          <a:bodyPr/>
          <a:lstStyle/>
          <a:p>
            <a:pPr eaLnBrk="1" hangingPunct="1"/>
            <a:r>
              <a:rPr lang="en-US" b="1" dirty="0" smtClean="0"/>
              <a:t>Reduce concentrated drainage.</a:t>
            </a:r>
          </a:p>
          <a:p>
            <a:pPr eaLnBrk="1" hangingPunct="1"/>
            <a:r>
              <a:rPr lang="en-US" b="1" dirty="0" smtClean="0"/>
              <a:t>Reduce sediment pollution.</a:t>
            </a:r>
          </a:p>
          <a:p>
            <a:pPr eaLnBrk="1" hangingPunct="1"/>
            <a:r>
              <a:rPr lang="en-US" b="1" dirty="0" smtClean="0"/>
              <a:t>Reduce impact of road on the land.</a:t>
            </a:r>
          </a:p>
          <a:p>
            <a:pPr eaLnBrk="1" hangingPunct="1"/>
            <a:r>
              <a:rPr lang="en-US" b="1" dirty="0" smtClean="0">
                <a:solidFill>
                  <a:srgbClr val="FFFF00"/>
                </a:solidFill>
              </a:rPr>
              <a:t>Reduce long-term maintenance costs.</a:t>
            </a:r>
          </a:p>
          <a:p>
            <a:pPr eaLnBrk="1" hangingPunct="1">
              <a:buNone/>
            </a:pPr>
            <a:endParaRPr lang="en-US" b="1" dirty="0" smtClean="0"/>
          </a:p>
          <a:p>
            <a:pPr eaLnBrk="1" hangingPunct="1"/>
            <a:endParaRPr lang="en-US" b="1" dirty="0" smtClean="0"/>
          </a:p>
        </p:txBody>
      </p:sp>
      <p:sp>
        <p:nvSpPr>
          <p:cNvPr id="8" name="Rectangle 7"/>
          <p:cNvSpPr/>
          <p:nvPr/>
        </p:nvSpPr>
        <p:spPr>
          <a:xfrm>
            <a:off x="0" y="4800600"/>
            <a:ext cx="9296400" cy="1446550"/>
          </a:xfrm>
          <a:prstGeom prst="rect">
            <a:avLst/>
          </a:prstGeom>
          <a:noFill/>
        </p:spPr>
        <p:txBody>
          <a:bodyPr wrap="square" lIns="91440" tIns="45720" rIns="91440" bIns="45720">
            <a:spAutoFit/>
          </a:bodyPr>
          <a:lstStyle/>
          <a:p>
            <a:pPr algn="ctr"/>
            <a:r>
              <a:rPr lang="en-US" sz="4400" b="1" i="1" cap="none" spc="50" dirty="0" smtClean="0">
                <a:ln w="12700" cmpd="sng">
                  <a:solidFill>
                    <a:srgbClr val="008000"/>
                  </a:solidFill>
                  <a:prstDash val="solid"/>
                </a:ln>
                <a:solidFill>
                  <a:srgbClr val="66FF66"/>
                </a:solidFill>
                <a:effectLst>
                  <a:glow rad="53100">
                    <a:schemeClr val="accent6">
                      <a:satMod val="180000"/>
                      <a:alpha val="30000"/>
                    </a:schemeClr>
                  </a:glow>
                </a:effectLst>
              </a:rPr>
              <a:t>“Better Roads, </a:t>
            </a:r>
          </a:p>
          <a:p>
            <a:pPr algn="ctr"/>
            <a:r>
              <a:rPr lang="en-US" sz="4400" b="1" i="1" cap="none" spc="50" dirty="0" smtClean="0">
                <a:ln w="12700" cmpd="sng">
                  <a:solidFill>
                    <a:srgbClr val="008000"/>
                  </a:solidFill>
                  <a:prstDash val="solid"/>
                </a:ln>
                <a:solidFill>
                  <a:srgbClr val="66FF66"/>
                </a:solidFill>
                <a:effectLst>
                  <a:glow rad="53100">
                    <a:schemeClr val="accent6">
                      <a:satMod val="180000"/>
                      <a:alpha val="30000"/>
                    </a:schemeClr>
                  </a:glow>
                </a:effectLst>
              </a:rPr>
              <a:t>Cleaner Streams”</a:t>
            </a:r>
            <a:endParaRPr lang="en-US" sz="4400" b="1" i="1" cap="none" spc="50" dirty="0">
              <a:ln w="12700" cmpd="sng">
                <a:solidFill>
                  <a:srgbClr val="008000"/>
                </a:solidFill>
                <a:prstDash val="solid"/>
              </a:ln>
              <a:solidFill>
                <a:srgbClr val="66FF66"/>
              </a:solidFill>
              <a:effectLst>
                <a:glow rad="53100">
                  <a:schemeClr val="accent6">
                    <a:satMod val="180000"/>
                    <a:alpha val="30000"/>
                  </a:schemeClr>
                </a:glow>
              </a:effectLst>
            </a:endParaRPr>
          </a:p>
        </p:txBody>
      </p:sp>
      <p:sp>
        <p:nvSpPr>
          <p:cNvPr id="9"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0" name="Rectangle 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9" name="Picture 11" descr="Image1"/>
          <p:cNvPicPr>
            <a:picLocks noChangeAspect="1" noChangeArrowheads="1"/>
          </p:cNvPicPr>
          <p:nvPr/>
        </p:nvPicPr>
        <p:blipFill>
          <a:blip r:embed="rId3" cstate="print">
            <a:lum bright="-6000"/>
          </a:blip>
          <a:srcRect/>
          <a:stretch>
            <a:fillRect/>
          </a:stretch>
        </p:blipFill>
        <p:spPr bwMode="auto">
          <a:xfrm>
            <a:off x="0" y="0"/>
            <a:ext cx="9144000" cy="6862763"/>
          </a:xfrm>
          <a:prstGeom prst="rect">
            <a:avLst/>
          </a:prstGeom>
          <a:noFill/>
        </p:spPr>
      </p:pic>
      <p:sp>
        <p:nvSpPr>
          <p:cNvPr id="27650" name="Rectangle 2"/>
          <p:cNvSpPr>
            <a:spLocks noGrp="1" noChangeArrowheads="1"/>
          </p:cNvSpPr>
          <p:nvPr>
            <p:ph type="title"/>
          </p:nvPr>
        </p:nvSpPr>
        <p:spPr/>
        <p:txBody>
          <a:bodyPr/>
          <a:lstStyle/>
          <a:p>
            <a:r>
              <a:rPr lang="en-US" sz="100">
                <a:solidFill>
                  <a:schemeClr val="tx1"/>
                </a:solidFill>
              </a:rPr>
              <a:t>ESMPs</a:t>
            </a:r>
            <a:endParaRPr lang="en-US"/>
          </a:p>
        </p:txBody>
      </p:sp>
      <p:sp>
        <p:nvSpPr>
          <p:cNvPr id="27651" name="Rectangle 3"/>
          <p:cNvSpPr>
            <a:spLocks noGrp="1" noChangeArrowheads="1"/>
          </p:cNvSpPr>
          <p:nvPr>
            <p:ph type="body" idx="1"/>
          </p:nvPr>
        </p:nvSpPr>
        <p:spPr>
          <a:xfrm>
            <a:off x="304800" y="533400"/>
            <a:ext cx="8839200" cy="5715000"/>
          </a:xfrm>
        </p:spPr>
        <p:txBody>
          <a:bodyPr/>
          <a:lstStyle/>
          <a:p>
            <a:pPr marL="685800" indent="-685800">
              <a:spcAft>
                <a:spcPct val="20000"/>
              </a:spcAft>
              <a:buNone/>
            </a:pPr>
            <a:endParaRPr lang="en-US" b="1" dirty="0" smtClean="0">
              <a:solidFill>
                <a:schemeClr val="bg1"/>
              </a:solidFill>
              <a:effectLst>
                <a:outerShdw blurRad="38100" dist="38100" dir="2700000" algn="tl">
                  <a:srgbClr val="000000">
                    <a:alpha val="43137"/>
                  </a:srgbClr>
                </a:outerShdw>
              </a:effectLst>
            </a:endParaRPr>
          </a:p>
          <a:p>
            <a:pPr marL="685800" indent="-685800">
              <a:spcAft>
                <a:spcPct val="20000"/>
              </a:spcAft>
              <a:buNone/>
            </a:pPr>
            <a:r>
              <a:rPr lang="en-US" b="1" dirty="0" smtClean="0">
                <a:solidFill>
                  <a:schemeClr val="bg1"/>
                </a:solidFill>
                <a:effectLst>
                  <a:outerShdw blurRad="38100" dist="38100" dir="2700000" algn="tl">
                    <a:srgbClr val="000000">
                      <a:alpha val="43137"/>
                    </a:srgbClr>
                  </a:outerShdw>
                </a:effectLst>
              </a:rPr>
              <a:t>Traditional Drainage Practices: </a:t>
            </a:r>
            <a:r>
              <a:rPr lang="en-US" sz="2400" b="1" dirty="0" smtClean="0">
                <a:solidFill>
                  <a:schemeClr val="bg1"/>
                </a:solidFill>
                <a:effectLst>
                  <a:outerShdw blurRad="38100" dist="38100" dir="2700000" algn="tl">
                    <a:srgbClr val="000000">
                      <a:alpha val="43137"/>
                    </a:srgbClr>
                  </a:outerShdw>
                </a:effectLst>
              </a:rPr>
              <a:t>(collect and control)</a:t>
            </a:r>
            <a:endParaRPr lang="en-US" b="1" dirty="0" smtClean="0">
              <a:solidFill>
                <a:schemeClr val="bg1"/>
              </a:solidFill>
              <a:effectLst>
                <a:outerShdw blurRad="38100" dist="38100" dir="2700000" algn="tl">
                  <a:srgbClr val="000000">
                    <a:alpha val="43137"/>
                  </a:srgbClr>
                </a:outerShdw>
              </a:effectLst>
            </a:endParaRP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Collection</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Armoring</a:t>
            </a:r>
          </a:p>
          <a:p>
            <a:pPr marL="685800" indent="-685800">
              <a:spcAft>
                <a:spcPct val="20000"/>
              </a:spcAft>
              <a:buNone/>
            </a:pPr>
            <a:endParaRPr lang="en-US" sz="1200" b="1" dirty="0" smtClean="0">
              <a:solidFill>
                <a:schemeClr val="bg1"/>
              </a:solidFill>
              <a:effectLst>
                <a:outerShdw blurRad="38100" dist="38100" dir="2700000" algn="tl">
                  <a:srgbClr val="000000">
                    <a:alpha val="43137"/>
                  </a:srgbClr>
                </a:outerShdw>
              </a:effectLst>
            </a:endParaRPr>
          </a:p>
          <a:p>
            <a:pPr marL="685800" indent="-685800">
              <a:spcAft>
                <a:spcPct val="20000"/>
              </a:spcAft>
              <a:buNone/>
            </a:pPr>
            <a:r>
              <a:rPr lang="en-US" b="1" dirty="0" smtClean="0">
                <a:solidFill>
                  <a:schemeClr val="bg1"/>
                </a:solidFill>
                <a:effectLst>
                  <a:outerShdw blurRad="38100" dist="38100" dir="2700000" algn="tl">
                    <a:srgbClr val="000000">
                      <a:alpha val="43137"/>
                    </a:srgbClr>
                  </a:outerShdw>
                </a:effectLst>
              </a:rPr>
              <a:t>ESM Drainage Practices:  </a:t>
            </a:r>
            <a:r>
              <a:rPr lang="en-US" sz="2800" b="1" dirty="0" smtClean="0">
                <a:solidFill>
                  <a:schemeClr val="bg1"/>
                </a:solidFill>
                <a:effectLst>
                  <a:outerShdw blurRad="38100" dist="38100" dir="2700000" algn="tl">
                    <a:srgbClr val="000000">
                      <a:alpha val="43137"/>
                    </a:srgbClr>
                  </a:outerShdw>
                </a:effectLst>
              </a:rPr>
              <a:t>(divide and conquer!)</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Dispersal</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Sheet Flow</a:t>
            </a:r>
          </a:p>
          <a:p>
            <a:pPr marL="685800" indent="-685800">
              <a:spcAft>
                <a:spcPct val="20000"/>
              </a:spcAft>
            </a:pPr>
            <a:r>
              <a:rPr lang="en-US" b="1" dirty="0" smtClean="0">
                <a:solidFill>
                  <a:schemeClr val="bg1"/>
                </a:solidFill>
                <a:effectLst>
                  <a:outerShdw blurRad="38100" dist="38100" dir="2700000" algn="tl">
                    <a:srgbClr val="000000">
                      <a:alpha val="43137"/>
                    </a:srgbClr>
                  </a:outerShdw>
                </a:effectLst>
              </a:rPr>
              <a:t>Infiltration</a:t>
            </a:r>
            <a:endParaRPr lang="en-US" b="1" dirty="0">
              <a:solidFill>
                <a:schemeClr val="bg1"/>
              </a:solidFill>
              <a:effectLst>
                <a:outerShdw blurRad="38100" dist="38100" dir="2700000" algn="tl">
                  <a:srgbClr val="000000">
                    <a:alpha val="43137"/>
                  </a:srgbClr>
                </a:outerShdw>
              </a:effectLst>
            </a:endParaRPr>
          </a:p>
        </p:txBody>
      </p:sp>
      <p:grpSp>
        <p:nvGrpSpPr>
          <p:cNvPr id="2" name="Group 4"/>
          <p:cNvGrpSpPr>
            <a:grpSpLocks/>
          </p:cNvGrpSpPr>
          <p:nvPr/>
        </p:nvGrpSpPr>
        <p:grpSpPr bwMode="auto">
          <a:xfrm>
            <a:off x="0" y="0"/>
            <a:ext cx="2209800" cy="1143000"/>
            <a:chOff x="60" y="0"/>
            <a:chExt cx="1392" cy="720"/>
          </a:xfrm>
        </p:grpSpPr>
        <p:sp>
          <p:nvSpPr>
            <p:cNvPr id="27653" name="Oval 5"/>
            <p:cNvSpPr>
              <a:spLocks noChangeArrowheads="1"/>
            </p:cNvSpPr>
            <p:nvPr/>
          </p:nvSpPr>
          <p:spPr bwMode="auto">
            <a:xfrm>
              <a:off x="165" y="39"/>
              <a:ext cx="1152" cy="624"/>
            </a:xfrm>
            <a:prstGeom prst="ellipse">
              <a:avLst/>
            </a:prstGeom>
            <a:solidFill>
              <a:srgbClr val="FFFF00"/>
            </a:solidFill>
            <a:ln w="9525">
              <a:solidFill>
                <a:srgbClr val="FF0000"/>
              </a:solidFill>
              <a:round/>
              <a:headEnd/>
              <a:tailEnd/>
            </a:ln>
            <a:effectLst/>
          </p:spPr>
          <p:txBody>
            <a:bodyPr wrap="none" anchor="ctr"/>
            <a:lstStyle/>
            <a:p>
              <a:endParaRPr lang="en-US" sz="3200" b="0">
                <a:solidFill>
                  <a:srgbClr val="000000"/>
                </a:solidFill>
                <a:latin typeface="Times New Roman"/>
              </a:endParaRPr>
            </a:p>
          </p:txBody>
        </p:sp>
        <p:sp>
          <p:nvSpPr>
            <p:cNvPr id="27654" name="Rectangle 6"/>
            <p:cNvSpPr>
              <a:spLocks noChangeArrowheads="1"/>
            </p:cNvSpPr>
            <p:nvPr/>
          </p:nvSpPr>
          <p:spPr bwMode="auto">
            <a:xfrm>
              <a:off x="60" y="0"/>
              <a:ext cx="1392" cy="720"/>
            </a:xfrm>
            <a:prstGeom prst="rect">
              <a:avLst/>
            </a:prstGeom>
            <a:noFill/>
            <a:ln w="9525">
              <a:noFill/>
              <a:miter lim="800000"/>
              <a:headEnd/>
              <a:tailEnd/>
            </a:ln>
            <a:effectLst/>
          </p:spPr>
          <p:txBody>
            <a:bodyPr anchor="ctr"/>
            <a:lstStyle/>
            <a:p>
              <a:pPr algn="ctr"/>
              <a:r>
                <a:rPr lang="en-US" sz="4400" b="0" dirty="0">
                  <a:solidFill>
                    <a:srgbClr val="FF0000"/>
                  </a:solidFill>
                  <a:latin typeface="Times New Roman"/>
                </a:rPr>
                <a:t>ESM</a:t>
              </a:r>
              <a:endParaRPr lang="en-US" sz="4400" b="0" dirty="0">
                <a:solidFill>
                  <a:srgbClr val="000000"/>
                </a:solidFill>
                <a:latin typeface="Times New Roman"/>
              </a:endParaRPr>
            </a:p>
          </p:txBody>
        </p:sp>
      </p:grpSp>
      <p:sp>
        <p:nvSpPr>
          <p:cNvPr id="27655" name="Line 7"/>
          <p:cNvSpPr>
            <a:spLocks noChangeShapeType="1"/>
          </p:cNvSpPr>
          <p:nvPr/>
        </p:nvSpPr>
        <p:spPr bwMode="auto">
          <a:xfrm>
            <a:off x="0" y="1123950"/>
            <a:ext cx="9144000" cy="0"/>
          </a:xfrm>
          <a:prstGeom prst="line">
            <a:avLst/>
          </a:prstGeom>
          <a:noFill/>
          <a:ln w="57150" cmpd="thinThick">
            <a:solidFill>
              <a:srgbClr val="FFFF00"/>
            </a:solidFill>
            <a:round/>
            <a:headEnd/>
            <a:tailEnd/>
          </a:ln>
          <a:effectLst/>
        </p:spPr>
        <p:txBody>
          <a:bodyPr/>
          <a:lstStyle/>
          <a:p>
            <a:endParaRPr lang="en-US" sz="3200" b="0">
              <a:solidFill>
                <a:srgbClr val="000000"/>
              </a:solidFill>
              <a:latin typeface="Times New Roman"/>
            </a:endParaRPr>
          </a:p>
        </p:txBody>
      </p:sp>
      <p:sp>
        <p:nvSpPr>
          <p:cNvPr id="27656" name="Rectangle 8"/>
          <p:cNvSpPr>
            <a:spLocks noChangeArrowheads="1"/>
          </p:cNvSpPr>
          <p:nvPr/>
        </p:nvSpPr>
        <p:spPr bwMode="auto">
          <a:xfrm>
            <a:off x="2362200" y="0"/>
            <a:ext cx="6182077" cy="954107"/>
          </a:xfrm>
          <a:prstGeom prst="rect">
            <a:avLst/>
          </a:prstGeom>
          <a:noFill/>
          <a:ln w="9525">
            <a:noFill/>
            <a:miter lim="800000"/>
            <a:headEnd/>
            <a:tailEnd/>
          </a:ln>
          <a:effectLst/>
        </p:spPr>
        <p:txBody>
          <a:bodyPr wrap="none">
            <a:spAutoFit/>
          </a:bodyPr>
          <a:lstStyle/>
          <a:p>
            <a:pPr algn="ctr"/>
            <a:r>
              <a:rPr lang="en-US" sz="3200" b="0" dirty="0">
                <a:solidFill>
                  <a:srgbClr val="FFFF00"/>
                </a:solidFill>
                <a:latin typeface="Times New Roman"/>
              </a:rPr>
              <a:t> ESM vs. Traditional Road Drainage</a:t>
            </a:r>
          </a:p>
          <a:p>
            <a:pPr algn="ctr"/>
            <a:r>
              <a:rPr lang="en-US" sz="2400" b="0" dirty="0">
                <a:solidFill>
                  <a:srgbClr val="FFFF00"/>
                </a:solidFill>
                <a:latin typeface="Times New Roman"/>
              </a:rPr>
              <a:t>Ditches and Ditch Outlets</a:t>
            </a:r>
          </a:p>
        </p:txBody>
      </p:sp>
      <p:sp>
        <p:nvSpPr>
          <p:cNvPr id="27661" name="Line 13"/>
          <p:cNvSpPr>
            <a:spLocks noChangeShapeType="1"/>
          </p:cNvSpPr>
          <p:nvPr/>
        </p:nvSpPr>
        <p:spPr bwMode="auto">
          <a:xfrm>
            <a:off x="0" y="3352800"/>
            <a:ext cx="9144000" cy="0"/>
          </a:xfrm>
          <a:prstGeom prst="line">
            <a:avLst/>
          </a:prstGeom>
          <a:noFill/>
          <a:ln w="57150" cmpd="thinThick">
            <a:solidFill>
              <a:srgbClr val="FFFF00"/>
            </a:solidFill>
            <a:round/>
            <a:headEnd/>
            <a:tailEnd/>
          </a:ln>
          <a:effectLst/>
        </p:spPr>
        <p:txBody>
          <a:bodyPr/>
          <a:lstStyle/>
          <a:p>
            <a:r>
              <a:rPr lang="en-US" sz="3200" b="0" dirty="0">
                <a:solidFill>
                  <a:srgbClr val="000000"/>
                </a:solidFill>
                <a:latin typeface="Times New Roman"/>
              </a:rPr>
              <a:t> </a:t>
            </a:r>
          </a:p>
        </p:txBody>
      </p:sp>
      <p:sp>
        <p:nvSpPr>
          <p:cNvPr id="13" name="Right Brace 12"/>
          <p:cNvSpPr/>
          <p:nvPr/>
        </p:nvSpPr>
        <p:spPr bwMode="auto">
          <a:xfrm>
            <a:off x="3352800" y="4419600"/>
            <a:ext cx="609600" cy="1600200"/>
          </a:xfrm>
          <a:prstGeom prst="rightBrace">
            <a:avLst/>
          </a:prstGeom>
          <a:no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3200" b="0">
              <a:solidFill>
                <a:srgbClr val="000000"/>
              </a:solidFill>
              <a:latin typeface="Times New Roman"/>
            </a:endParaRPr>
          </a:p>
        </p:txBody>
      </p:sp>
      <p:sp>
        <p:nvSpPr>
          <p:cNvPr id="14" name="TextBox 13"/>
          <p:cNvSpPr txBox="1"/>
          <p:nvPr/>
        </p:nvSpPr>
        <p:spPr>
          <a:xfrm>
            <a:off x="4267200" y="4953000"/>
            <a:ext cx="3709670" cy="523220"/>
          </a:xfrm>
          <a:prstGeom prst="rect">
            <a:avLst/>
          </a:prstGeom>
          <a:noFill/>
        </p:spPr>
        <p:txBody>
          <a:bodyPr wrap="none" rtlCol="0">
            <a:spAutoFit/>
          </a:bodyPr>
          <a:lstStyle/>
          <a:p>
            <a:pPr fontAlgn="auto">
              <a:spcBef>
                <a:spcPts val="0"/>
              </a:spcBef>
              <a:spcAft>
                <a:spcPts val="0"/>
              </a:spcAft>
            </a:pPr>
            <a:r>
              <a:rPr lang="en-US" sz="2800" b="0" dirty="0">
                <a:solidFill>
                  <a:srgbClr val="FFFFFF"/>
                </a:solidFill>
                <a:latin typeface="Times New Roman"/>
              </a:rPr>
              <a:t>Mimic Natural Drainage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219" name="Text Box 4"/>
          <p:cNvSpPr txBox="1">
            <a:spLocks noChangeArrowheads="1"/>
          </p:cNvSpPr>
          <p:nvPr/>
        </p:nvSpPr>
        <p:spPr bwMode="auto">
          <a:xfrm>
            <a:off x="457200" y="484763"/>
            <a:ext cx="8458200" cy="1877437"/>
          </a:xfrm>
          <a:prstGeom prst="rect">
            <a:avLst/>
          </a:prstGeom>
          <a:noFill/>
          <a:ln w="9525">
            <a:noFill/>
            <a:miter lim="800000"/>
            <a:headEnd/>
            <a:tailEnd/>
          </a:ln>
        </p:spPr>
        <p:txBody>
          <a:bodyPr>
            <a:spAutoFit/>
          </a:bodyPr>
          <a:lstStyle/>
          <a:p>
            <a:pPr algn="ctr"/>
            <a:r>
              <a:rPr lang="en-US" sz="3200" dirty="0">
                <a:solidFill>
                  <a:srgbClr val="FFFF00"/>
                </a:solidFill>
              </a:rPr>
              <a:t>SAMPLE  </a:t>
            </a:r>
            <a:r>
              <a:rPr lang="en-US" sz="3200" dirty="0" smtClean="0">
                <a:solidFill>
                  <a:srgbClr val="FFFF00"/>
                </a:solidFill>
              </a:rPr>
              <a:t>PROJECTS</a:t>
            </a:r>
            <a:endParaRPr lang="en-US" sz="3200" b="0" dirty="0">
              <a:solidFill>
                <a:srgbClr val="FFFF00"/>
              </a:solidFill>
            </a:endParaRPr>
          </a:p>
          <a:p>
            <a:pPr algn="ctr"/>
            <a:r>
              <a:rPr lang="en-US" sz="2800" b="0" dirty="0">
                <a:solidFill>
                  <a:schemeClr val="bg1"/>
                </a:solidFill>
              </a:rPr>
              <a:t>Crosspipe / Culvert Installation</a:t>
            </a:r>
          </a:p>
          <a:p>
            <a:pPr algn="ctr"/>
            <a:endParaRPr lang="en-US" sz="2800" b="0" dirty="0">
              <a:solidFill>
                <a:schemeClr val="bg1"/>
              </a:solidFill>
            </a:endParaRPr>
          </a:p>
          <a:p>
            <a:pPr algn="ctr"/>
            <a:r>
              <a:rPr lang="en-US" sz="2800" dirty="0">
                <a:solidFill>
                  <a:schemeClr val="bg1"/>
                </a:solidFill>
              </a:rPr>
              <a:t>BEFORE</a:t>
            </a:r>
            <a:r>
              <a:rPr lang="en-US" sz="2800" b="0" dirty="0">
                <a:solidFill>
                  <a:schemeClr val="bg1"/>
                </a:solidFill>
              </a:rPr>
              <a:t>				</a:t>
            </a:r>
            <a:r>
              <a:rPr lang="en-US" sz="2800" dirty="0">
                <a:solidFill>
                  <a:schemeClr val="bg1"/>
                </a:solidFill>
              </a:rPr>
              <a:t>AFTER</a:t>
            </a:r>
          </a:p>
        </p:txBody>
      </p:sp>
      <p:pic>
        <p:nvPicPr>
          <p:cNvPr id="9220" name="Picture 2" descr="DSCN0679"/>
          <p:cNvPicPr>
            <a:picLocks noChangeAspect="1" noChangeArrowheads="1"/>
          </p:cNvPicPr>
          <p:nvPr/>
        </p:nvPicPr>
        <p:blipFill>
          <a:blip r:embed="rId3" cstate="print"/>
          <a:srcRect l="20226" t="-140" r="29643" b="12479"/>
          <a:stretch>
            <a:fillRect/>
          </a:stretch>
        </p:blipFill>
        <p:spPr bwMode="auto">
          <a:xfrm>
            <a:off x="4564063" y="1600200"/>
            <a:ext cx="4579937" cy="5257800"/>
          </a:xfrm>
          <a:prstGeom prst="rect">
            <a:avLst/>
          </a:prstGeom>
          <a:noFill/>
          <a:ln w="28575">
            <a:solidFill>
              <a:schemeClr val="tx1"/>
            </a:solidFill>
            <a:miter lim="800000"/>
            <a:headEnd/>
            <a:tailEnd/>
          </a:ln>
        </p:spPr>
      </p:pic>
      <p:pic>
        <p:nvPicPr>
          <p:cNvPr id="9221" name="Picture 2" descr="DSC00302"/>
          <p:cNvPicPr>
            <a:picLocks noChangeAspect="1" noChangeArrowheads="1"/>
          </p:cNvPicPr>
          <p:nvPr/>
        </p:nvPicPr>
        <p:blipFill>
          <a:blip r:embed="rId4" cstate="print"/>
          <a:srcRect l="21918" t="16695" r="27841" b="6621"/>
          <a:stretch>
            <a:fillRect/>
          </a:stretch>
        </p:blipFill>
        <p:spPr bwMode="auto">
          <a:xfrm>
            <a:off x="0" y="1600200"/>
            <a:ext cx="4592638" cy="5257800"/>
          </a:xfrm>
          <a:prstGeom prst="rect">
            <a:avLst/>
          </a:prstGeom>
          <a:noFill/>
          <a:ln w="28575">
            <a:solidFill>
              <a:schemeClr val="tx1"/>
            </a:solidFill>
            <a:miter lim="800000"/>
            <a:headEnd/>
            <a:tailEnd/>
          </a:ln>
        </p:spPr>
      </p:pic>
      <p:sp>
        <p:nvSpPr>
          <p:cNvPr id="8"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9" name="Rectangle 8"/>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0243" name="Text Box 4"/>
          <p:cNvSpPr txBox="1">
            <a:spLocks noChangeArrowheads="1"/>
          </p:cNvSpPr>
          <p:nvPr/>
        </p:nvSpPr>
        <p:spPr bwMode="auto">
          <a:xfrm>
            <a:off x="457200" y="457200"/>
            <a:ext cx="8458200" cy="1446550"/>
          </a:xfrm>
          <a:prstGeom prst="rect">
            <a:avLst/>
          </a:prstGeom>
          <a:noFill/>
          <a:ln w="9525">
            <a:noFill/>
            <a:miter lim="800000"/>
            <a:headEnd/>
            <a:tailEnd/>
          </a:ln>
        </p:spPr>
        <p:txBody>
          <a:bodyPr>
            <a:spAutoFit/>
          </a:bodyPr>
          <a:lstStyle/>
          <a:p>
            <a:pPr algn="ctr"/>
            <a:r>
              <a:rPr lang="en-US" sz="3200" dirty="0">
                <a:solidFill>
                  <a:srgbClr val="FFFF00"/>
                </a:solidFill>
              </a:rPr>
              <a:t>SAMPLE  PROJECTS</a:t>
            </a:r>
          </a:p>
          <a:p>
            <a:pPr algn="ctr"/>
            <a:r>
              <a:rPr lang="en-US" sz="2800" b="0" dirty="0" smtClean="0">
                <a:solidFill>
                  <a:schemeClr val="bg1"/>
                </a:solidFill>
              </a:rPr>
              <a:t>Road </a:t>
            </a:r>
            <a:r>
              <a:rPr lang="en-US" sz="2800" b="0" dirty="0">
                <a:solidFill>
                  <a:schemeClr val="bg1"/>
                </a:solidFill>
              </a:rPr>
              <a:t>Filled to eliminate ditches</a:t>
            </a:r>
          </a:p>
          <a:p>
            <a:pPr algn="ctr"/>
            <a:r>
              <a:rPr lang="en-US" sz="2800" dirty="0" smtClean="0">
                <a:solidFill>
                  <a:schemeClr val="bg1"/>
                </a:solidFill>
              </a:rPr>
              <a:t>BEFORE</a:t>
            </a:r>
            <a:r>
              <a:rPr lang="en-US" sz="2800" b="0" dirty="0">
                <a:solidFill>
                  <a:schemeClr val="bg1"/>
                </a:solidFill>
              </a:rPr>
              <a:t>				</a:t>
            </a:r>
            <a:r>
              <a:rPr lang="en-US" sz="2800" dirty="0">
                <a:solidFill>
                  <a:schemeClr val="bg1"/>
                </a:solidFill>
              </a:rPr>
              <a:t>AFTER</a:t>
            </a:r>
          </a:p>
        </p:txBody>
      </p:sp>
      <p:pic>
        <p:nvPicPr>
          <p:cNvPr id="10244" name="Picture 2" descr="rrbefore"/>
          <p:cNvPicPr>
            <a:picLocks noChangeAspect="1" noChangeArrowheads="1"/>
          </p:cNvPicPr>
          <p:nvPr/>
        </p:nvPicPr>
        <p:blipFill>
          <a:blip r:embed="rId3" cstate="print"/>
          <a:srcRect l="31979" b="4833"/>
          <a:stretch>
            <a:fillRect/>
          </a:stretch>
        </p:blipFill>
        <p:spPr bwMode="auto">
          <a:xfrm>
            <a:off x="0" y="1951038"/>
            <a:ext cx="4572000" cy="4906962"/>
          </a:xfrm>
          <a:prstGeom prst="rect">
            <a:avLst/>
          </a:prstGeom>
          <a:noFill/>
          <a:ln w="28575">
            <a:solidFill>
              <a:schemeClr val="tx1"/>
            </a:solidFill>
            <a:miter lim="800000"/>
            <a:headEnd/>
            <a:tailEnd/>
          </a:ln>
        </p:spPr>
      </p:pic>
      <p:pic>
        <p:nvPicPr>
          <p:cNvPr id="10245" name="Picture 3" descr="redrose2002workshop007"/>
          <p:cNvPicPr>
            <a:picLocks noChangeAspect="1" noChangeArrowheads="1"/>
          </p:cNvPicPr>
          <p:nvPr/>
        </p:nvPicPr>
        <p:blipFill>
          <a:blip r:embed="rId4" cstate="print"/>
          <a:srcRect l="9830" t="-114" r="17796" b="-1082"/>
          <a:stretch>
            <a:fillRect/>
          </a:stretch>
        </p:blipFill>
        <p:spPr bwMode="auto">
          <a:xfrm>
            <a:off x="4495800" y="1955800"/>
            <a:ext cx="4648200" cy="4902200"/>
          </a:xfrm>
          <a:prstGeom prst="rect">
            <a:avLst/>
          </a:prstGeom>
          <a:noFill/>
          <a:ln w="28575">
            <a:solidFill>
              <a:schemeClr val="tx1"/>
            </a:solidFill>
            <a:miter lim="800000"/>
            <a:headEnd/>
            <a:tailEnd/>
          </a:ln>
        </p:spPr>
      </p:pic>
      <p:sp>
        <p:nvSpPr>
          <p:cNvPr id="8"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9" name="Rectangle 8"/>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1267" name="Picture 6"/>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11268" name="Text Box 4"/>
          <p:cNvSpPr txBox="1">
            <a:spLocks noChangeArrowheads="1"/>
          </p:cNvSpPr>
          <p:nvPr/>
        </p:nvSpPr>
        <p:spPr bwMode="auto">
          <a:xfrm>
            <a:off x="457200" y="457200"/>
            <a:ext cx="8458200" cy="1016000"/>
          </a:xfrm>
          <a:prstGeom prst="rect">
            <a:avLst/>
          </a:prstGeom>
          <a:noFill/>
          <a:ln w="9525">
            <a:noFill/>
            <a:miter lim="800000"/>
            <a:headEnd/>
            <a:tailEnd/>
          </a:ln>
        </p:spPr>
        <p:txBody>
          <a:bodyPr>
            <a:spAutoFit/>
          </a:bodyPr>
          <a:lstStyle/>
          <a:p>
            <a:pPr algn="ctr"/>
            <a:r>
              <a:rPr lang="en-US" sz="3200" dirty="0">
                <a:solidFill>
                  <a:srgbClr val="FFFF00"/>
                </a:solidFill>
                <a:effectLst>
                  <a:glow rad="63500">
                    <a:schemeClr val="accent4">
                      <a:satMod val="175000"/>
                      <a:alpha val="40000"/>
                    </a:schemeClr>
                  </a:glow>
                </a:effectLst>
              </a:rPr>
              <a:t>SAMPLE  PROJECTS</a:t>
            </a:r>
          </a:p>
          <a:p>
            <a:pPr algn="ctr"/>
            <a:endParaRPr lang="en-US" sz="2800" dirty="0">
              <a:solidFill>
                <a:schemeClr val="bg1"/>
              </a:solidFill>
              <a:effectLst>
                <a:glow rad="63500">
                  <a:schemeClr val="accent4">
                    <a:satMod val="175000"/>
                    <a:alpha val="40000"/>
                  </a:schemeClr>
                </a:glow>
              </a:effectLst>
            </a:endParaRPr>
          </a:p>
        </p:txBody>
      </p:sp>
      <p:sp>
        <p:nvSpPr>
          <p:cNvPr id="7"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8" name="Rectangle 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2051" name="Picture 2" descr="DSC01879p"/>
          <p:cNvPicPr>
            <a:picLocks noChangeAspect="1" noChangeArrowheads="1"/>
          </p:cNvPicPr>
          <p:nvPr/>
        </p:nvPicPr>
        <p:blipFill>
          <a:blip r:embed="rId3" cstate="print"/>
          <a:srcRect l="6976" t="51202" b="11757"/>
          <a:stretch>
            <a:fillRect/>
          </a:stretch>
        </p:blipFill>
        <p:spPr bwMode="auto">
          <a:xfrm>
            <a:off x="0" y="492125"/>
            <a:ext cx="9144000" cy="2784475"/>
          </a:xfrm>
          <a:prstGeom prst="rect">
            <a:avLst/>
          </a:prstGeom>
          <a:noFill/>
          <a:ln w="9525">
            <a:noFill/>
            <a:miter lim="800000"/>
            <a:headEnd/>
            <a:tailEnd/>
          </a:ln>
        </p:spPr>
      </p:pic>
      <p:sp>
        <p:nvSpPr>
          <p:cNvPr id="2052" name="Text Box 3"/>
          <p:cNvSpPr txBox="1">
            <a:spLocks noChangeArrowheads="1"/>
          </p:cNvSpPr>
          <p:nvPr/>
        </p:nvSpPr>
        <p:spPr bwMode="auto">
          <a:xfrm>
            <a:off x="228600" y="0"/>
            <a:ext cx="8610600" cy="1107996"/>
          </a:xfrm>
          <a:prstGeom prst="rect">
            <a:avLst/>
          </a:prstGeom>
          <a:noFill/>
          <a:ln w="9525">
            <a:noFill/>
            <a:miter lim="800000"/>
            <a:headEnd/>
            <a:tailEnd/>
          </a:ln>
        </p:spPr>
        <p:txBody>
          <a:bodyPr>
            <a:spAutoFit/>
          </a:bodyPr>
          <a:lstStyle/>
          <a:p>
            <a:pPr algn="ctr"/>
            <a:r>
              <a:rPr lang="en-US" sz="2800" dirty="0" smtClean="0">
                <a:solidFill>
                  <a:srgbClr val="FFFF99"/>
                </a:solidFill>
              </a:rPr>
              <a:t>PA Dirt and Gravel Road Maintenance Program</a:t>
            </a:r>
          </a:p>
          <a:p>
            <a:pPr algn="ctr"/>
            <a:endParaRPr lang="en-US" sz="1000" dirty="0" smtClean="0">
              <a:solidFill>
                <a:srgbClr val="FFFF99"/>
              </a:solidFill>
            </a:endParaRPr>
          </a:p>
          <a:p>
            <a:pPr algn="ctr"/>
            <a:endParaRPr lang="en-US" sz="2800" dirty="0">
              <a:solidFill>
                <a:srgbClr val="FFFF99"/>
              </a:solidFill>
            </a:endParaRPr>
          </a:p>
        </p:txBody>
      </p:sp>
      <p:pic>
        <p:nvPicPr>
          <p:cNvPr id="6" name="Picture 5" descr="D:\My Documents\Jobs\ANF_NETL_rainmaker\review_from_ANF\photos\4-1.07.JPG"/>
          <p:cNvPicPr/>
          <p:nvPr/>
        </p:nvPicPr>
        <p:blipFill>
          <a:blip r:embed="rId4" cstate="print"/>
          <a:srcRect t="4444" b="48889"/>
          <a:stretch>
            <a:fillRect/>
          </a:stretch>
        </p:blipFill>
        <p:spPr bwMode="auto">
          <a:xfrm>
            <a:off x="0" y="3657600"/>
            <a:ext cx="9144000" cy="3200400"/>
          </a:xfrm>
          <a:prstGeom prst="rect">
            <a:avLst/>
          </a:prstGeom>
          <a:noFill/>
          <a:ln w="9525">
            <a:solidFill>
              <a:schemeClr val="tx1"/>
            </a:solidFill>
            <a:miter lim="800000"/>
            <a:headEnd/>
            <a:tailEnd/>
          </a:ln>
        </p:spPr>
      </p:pic>
      <p:sp>
        <p:nvSpPr>
          <p:cNvPr id="2053" name="Text Box 4"/>
          <p:cNvSpPr txBox="1">
            <a:spLocks noChangeArrowheads="1"/>
          </p:cNvSpPr>
          <p:nvPr/>
        </p:nvSpPr>
        <p:spPr bwMode="auto">
          <a:xfrm>
            <a:off x="-38100" y="3190875"/>
            <a:ext cx="9144000" cy="523220"/>
          </a:xfrm>
          <a:prstGeom prst="rect">
            <a:avLst/>
          </a:prstGeom>
          <a:noFill/>
          <a:ln w="9525">
            <a:noFill/>
            <a:miter lim="800000"/>
            <a:headEnd/>
            <a:tailEnd/>
          </a:ln>
        </p:spPr>
        <p:txBody>
          <a:bodyPr wrap="square">
            <a:spAutoFit/>
          </a:bodyPr>
          <a:lstStyle/>
          <a:p>
            <a:pPr algn="ctr"/>
            <a:r>
              <a:rPr lang="en-US" sz="2800" b="0" u="sng" dirty="0" smtClean="0">
                <a:solidFill>
                  <a:schemeClr val="bg1"/>
                </a:solidFill>
              </a:rPr>
              <a:t>www.dirtandgravelroads.org  </a:t>
            </a:r>
          </a:p>
        </p:txBody>
      </p:sp>
      <p:sp>
        <p:nvSpPr>
          <p:cNvPr id="7" name="Text Box 4"/>
          <p:cNvSpPr txBox="1">
            <a:spLocks noChangeArrowheads="1"/>
          </p:cNvSpPr>
          <p:nvPr/>
        </p:nvSpPr>
        <p:spPr bwMode="auto">
          <a:xfrm>
            <a:off x="-9526" y="6211669"/>
            <a:ext cx="9153525" cy="646331"/>
          </a:xfrm>
          <a:prstGeom prst="rect">
            <a:avLst/>
          </a:prstGeom>
          <a:solidFill>
            <a:schemeClr val="tx1">
              <a:alpha val="69000"/>
            </a:schemeClr>
          </a:solidFill>
          <a:ln w="9525">
            <a:noFill/>
            <a:miter lim="800000"/>
            <a:headEnd/>
            <a:tailEnd/>
          </a:ln>
        </p:spPr>
        <p:txBody>
          <a:bodyPr wrap="square">
            <a:spAutoFit/>
          </a:bodyPr>
          <a:lstStyle/>
          <a:p>
            <a:pPr algn="ctr"/>
            <a:r>
              <a:rPr lang="en-US" dirty="0">
                <a:ln>
                  <a:solidFill>
                    <a:schemeClr val="tx1"/>
                  </a:solidFill>
                </a:ln>
                <a:solidFill>
                  <a:srgbClr val="FFFFFF"/>
                </a:solidFill>
              </a:rPr>
              <a:t>Steve </a:t>
            </a:r>
            <a:r>
              <a:rPr lang="en-US" dirty="0" smtClean="0">
                <a:ln>
                  <a:solidFill>
                    <a:schemeClr val="tx1"/>
                  </a:solidFill>
                </a:ln>
                <a:solidFill>
                  <a:srgbClr val="FFFFFF"/>
                </a:solidFill>
              </a:rPr>
              <a:t>Bloser (Center) </a:t>
            </a:r>
            <a:r>
              <a:rPr lang="en-US" dirty="0">
                <a:ln>
                  <a:solidFill>
                    <a:schemeClr val="tx1"/>
                  </a:solidFill>
                </a:ln>
                <a:solidFill>
                  <a:srgbClr val="FFFFFF"/>
                </a:solidFill>
              </a:rPr>
              <a:t>-</a:t>
            </a:r>
            <a:r>
              <a:rPr lang="en-US" dirty="0" smtClean="0">
                <a:ln>
                  <a:solidFill>
                    <a:schemeClr val="tx1"/>
                  </a:solidFill>
                </a:ln>
                <a:solidFill>
                  <a:srgbClr val="FFFFFF"/>
                </a:solidFill>
              </a:rPr>
              <a:t> smb201@psu.edu</a:t>
            </a:r>
          </a:p>
          <a:p>
            <a:pPr algn="ctr"/>
            <a:r>
              <a:rPr lang="en-US" dirty="0" smtClean="0">
                <a:ln>
                  <a:solidFill>
                    <a:schemeClr val="tx1"/>
                  </a:solidFill>
                </a:ln>
                <a:solidFill>
                  <a:srgbClr val="FFFFFF"/>
                </a:solidFill>
              </a:rPr>
              <a:t>Roy Richardson (SCC) </a:t>
            </a:r>
            <a:r>
              <a:rPr lang="en-US" dirty="0">
                <a:ln>
                  <a:solidFill>
                    <a:schemeClr val="tx1"/>
                  </a:solidFill>
                </a:ln>
                <a:solidFill>
                  <a:srgbClr val="FFFFFF"/>
                </a:solidFill>
              </a:rPr>
              <a:t>- </a:t>
            </a:r>
            <a:r>
              <a:rPr lang="en-US" dirty="0" smtClean="0">
                <a:ln>
                  <a:solidFill>
                    <a:schemeClr val="tx1"/>
                  </a:solidFill>
                </a:ln>
                <a:solidFill>
                  <a:srgbClr val="FFFFFF"/>
                </a:solidFill>
              </a:rPr>
              <a:t>rrichardso@pa.gov</a:t>
            </a:r>
          </a:p>
        </p:txBody>
      </p:sp>
    </p:spTree>
    <p:extLst>
      <p:ext uri="{BB962C8B-B14F-4D97-AF65-F5344CB8AC3E}">
        <p14:creationId xmlns:p14="http://schemas.microsoft.com/office/powerpoint/2010/main" val="89330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2209800" y="0"/>
            <a:ext cx="6934200" cy="701675"/>
          </a:xfrm>
          <a:prstGeom prst="rect">
            <a:avLst/>
          </a:prstGeom>
          <a:solidFill>
            <a:schemeClr val="bg1"/>
          </a:solidFill>
          <a:ln w="9525">
            <a:noFill/>
            <a:miter lim="800000"/>
            <a:headEnd/>
            <a:tailEnd/>
          </a:ln>
        </p:spPr>
        <p:txBody>
          <a:bodyPr wrap="square">
            <a:spAutoFit/>
          </a:bodyPr>
          <a:lstStyle/>
          <a:p>
            <a:pPr algn="ctr"/>
            <a:r>
              <a:rPr lang="en-US" sz="4000"/>
              <a:t>TOPIC  OUTLINE</a:t>
            </a:r>
          </a:p>
        </p:txBody>
      </p:sp>
      <p:sp>
        <p:nvSpPr>
          <p:cNvPr id="16388" name="Text Box 6"/>
          <p:cNvSpPr txBox="1">
            <a:spLocks noChangeArrowheads="1"/>
          </p:cNvSpPr>
          <p:nvPr/>
        </p:nvSpPr>
        <p:spPr bwMode="auto">
          <a:xfrm>
            <a:off x="2314575" y="1066800"/>
            <a:ext cx="4382931" cy="5324535"/>
          </a:xfrm>
          <a:prstGeom prst="rect">
            <a:avLst/>
          </a:prstGeom>
          <a:noFill/>
          <a:ln w="9525">
            <a:noFill/>
            <a:miter lim="800000"/>
            <a:headEnd/>
            <a:tailEnd/>
          </a:ln>
        </p:spPr>
        <p:txBody>
          <a:bodyPr wrap="none">
            <a:spAutoFit/>
          </a:bodyPr>
          <a:lstStyle/>
          <a:p>
            <a:pPr marL="342900" indent="-342900">
              <a:buFontTx/>
              <a:buChar char="-"/>
            </a:pPr>
            <a:r>
              <a:rPr lang="en-US" sz="3400" dirty="0" smtClean="0">
                <a:solidFill>
                  <a:schemeClr val="bg1">
                    <a:lumMod val="50000"/>
                  </a:schemeClr>
                </a:solidFill>
              </a:rPr>
              <a:t>Program Purpose</a:t>
            </a:r>
          </a:p>
          <a:p>
            <a:pPr marL="342900" indent="-342900">
              <a:buFontTx/>
              <a:buChar char="-"/>
            </a:pPr>
            <a:endParaRPr lang="en-US" sz="3400" dirty="0" smtClean="0">
              <a:solidFill>
                <a:schemeClr val="bg1"/>
              </a:solidFill>
            </a:endParaRPr>
          </a:p>
          <a:p>
            <a:pPr marL="342900" indent="-342900">
              <a:buFontTx/>
              <a:buChar char="-"/>
            </a:pPr>
            <a:r>
              <a:rPr lang="en-US" sz="3400" dirty="0" smtClean="0">
                <a:solidFill>
                  <a:srgbClr val="FFFF00"/>
                </a:solidFill>
              </a:rPr>
              <a:t>Program History</a:t>
            </a:r>
          </a:p>
          <a:p>
            <a:pPr marL="342900" indent="-342900">
              <a:buFontTx/>
              <a:buChar char="-"/>
            </a:pPr>
            <a:endParaRPr lang="en-US" sz="3400" dirty="0">
              <a:solidFill>
                <a:schemeClr val="bg1"/>
              </a:solidFill>
            </a:endParaRPr>
          </a:p>
          <a:p>
            <a:pPr marL="342900" indent="-342900">
              <a:buFontTx/>
              <a:buChar char="-"/>
            </a:pPr>
            <a:r>
              <a:rPr lang="en-US" sz="3400" dirty="0">
                <a:solidFill>
                  <a:schemeClr val="bg1"/>
                </a:solidFill>
              </a:rPr>
              <a:t>Program </a:t>
            </a:r>
            <a:r>
              <a:rPr lang="en-US" sz="3400" dirty="0" smtClean="0">
                <a:solidFill>
                  <a:schemeClr val="bg1"/>
                </a:solidFill>
              </a:rPr>
              <a:t>Structure</a:t>
            </a:r>
            <a:endParaRPr lang="en-US" sz="3400" dirty="0">
              <a:solidFill>
                <a:schemeClr val="bg1"/>
              </a:solidFill>
            </a:endParaRP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PSU Center</a:t>
            </a:r>
          </a:p>
          <a:p>
            <a:pPr marL="800100" lvl="1"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Program Future</a:t>
            </a:r>
            <a:endParaRPr lang="en-US" sz="3400" dirty="0">
              <a:solidFill>
                <a:schemeClr val="bg1"/>
              </a:solidFill>
            </a:endParaRPr>
          </a:p>
          <a:p>
            <a:pPr marL="342900" indent="-342900"/>
            <a:endParaRPr lang="en-US" sz="3400" dirty="0">
              <a:solidFill>
                <a:schemeClr val="bg1"/>
              </a:solidFill>
            </a:endParaRPr>
          </a:p>
        </p:txBody>
      </p:sp>
      <p:pic>
        <p:nvPicPr>
          <p:cNvPr id="16389" name="Picture 7"/>
          <p:cNvPicPr>
            <a:picLocks noChangeAspect="1" noChangeArrowheads="1"/>
          </p:cNvPicPr>
          <p:nvPr/>
        </p:nvPicPr>
        <p:blipFill>
          <a:blip r:embed="rId3" cstate="print"/>
          <a:srcRect t="6685"/>
          <a:stretch>
            <a:fillRect/>
          </a:stretch>
        </p:blipFill>
        <p:spPr bwMode="auto">
          <a:xfrm>
            <a:off x="0" y="0"/>
            <a:ext cx="2235200" cy="6838950"/>
          </a:xfrm>
          <a:prstGeom prst="rect">
            <a:avLst/>
          </a:prstGeom>
          <a:noFill/>
          <a:ln w="9525">
            <a:noFill/>
            <a:miter lim="800000"/>
            <a:headEnd/>
            <a:tailEnd/>
          </a:ln>
        </p:spPr>
      </p:pic>
    </p:spTree>
    <p:extLst>
      <p:ext uri="{BB962C8B-B14F-4D97-AF65-F5344CB8AC3E}">
        <p14:creationId xmlns:p14="http://schemas.microsoft.com/office/powerpoint/2010/main" val="91249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228600" y="914400"/>
            <a:ext cx="8763000" cy="5562600"/>
          </a:xfrm>
          <a:noFill/>
        </p:spPr>
        <p:txBody>
          <a:bodyPr lIns="90488" tIns="44450" rIns="90488" bIns="44450"/>
          <a:lstStyle/>
          <a:p>
            <a:pPr eaLnBrk="1" hangingPunct="1">
              <a:buFontTx/>
              <a:buChar char="-"/>
            </a:pPr>
            <a:r>
              <a:rPr lang="en-US" sz="2800" dirty="0" smtClean="0"/>
              <a:t>Began in 1997 (TU initiative)</a:t>
            </a:r>
          </a:p>
          <a:p>
            <a:pPr eaLnBrk="1" hangingPunct="1">
              <a:buFontTx/>
              <a:buChar char="-"/>
            </a:pPr>
            <a:r>
              <a:rPr lang="en-US" sz="2800" dirty="0" smtClean="0"/>
              <a:t>$5 Million per year in grant funding</a:t>
            </a:r>
          </a:p>
          <a:p>
            <a:pPr eaLnBrk="1" hangingPunct="1">
              <a:buFontTx/>
              <a:buChar char="-"/>
            </a:pPr>
            <a:r>
              <a:rPr lang="en-US" sz="2800" dirty="0" smtClean="0"/>
              <a:t>$1 Million through Bureau of Forestry</a:t>
            </a:r>
          </a:p>
          <a:p>
            <a:pPr eaLnBrk="1" hangingPunct="1">
              <a:buFontTx/>
              <a:buChar char="-"/>
            </a:pPr>
            <a:r>
              <a:rPr lang="en-US" sz="2800" dirty="0" smtClean="0"/>
              <a:t>$4 Million through State Conservation Commission</a:t>
            </a:r>
          </a:p>
          <a:p>
            <a:pPr lvl="1" eaLnBrk="1" hangingPunct="1">
              <a:buFontTx/>
              <a:buChar char="-"/>
            </a:pPr>
            <a:r>
              <a:rPr lang="en-US" sz="2400" dirty="0" smtClean="0"/>
              <a:t>Run by County Conservation Districts</a:t>
            </a:r>
          </a:p>
          <a:p>
            <a:pPr lvl="1" eaLnBrk="1" hangingPunct="1">
              <a:buFontTx/>
              <a:buChar char="-"/>
            </a:pPr>
            <a:r>
              <a:rPr lang="en-US" sz="2400" dirty="0" smtClean="0"/>
              <a:t>Local road owning entities </a:t>
            </a:r>
            <a:r>
              <a:rPr lang="en-US" sz="1800" i="1" dirty="0" smtClean="0"/>
              <a:t>(municipalities, SGL, PAFBC, etc)</a:t>
            </a:r>
            <a:r>
              <a:rPr lang="en-US" sz="2400" dirty="0" smtClean="0"/>
              <a:t> apply for grant to District</a:t>
            </a:r>
          </a:p>
          <a:p>
            <a:pPr eaLnBrk="1" hangingPunct="1">
              <a:buFontTx/>
              <a:buChar char="-"/>
            </a:pPr>
            <a:r>
              <a:rPr lang="en-US" sz="2800" dirty="0" smtClean="0">
                <a:effectLst>
                  <a:glow rad="101600">
                    <a:srgbClr val="FF0000">
                      <a:alpha val="60000"/>
                    </a:srgbClr>
                  </a:glow>
                  <a:outerShdw blurRad="38100" dist="38100" dir="2700000" algn="tl">
                    <a:srgbClr val="000000">
                      <a:alpha val="43137"/>
                    </a:srgbClr>
                  </a:outerShdw>
                </a:effectLst>
              </a:rPr>
              <a:t>GOAL:  Long term solutions to reduce stream pollution and maintenance costs from unpaved roads</a:t>
            </a:r>
          </a:p>
          <a:p>
            <a:pPr eaLnBrk="1" hangingPunct="1">
              <a:buFontTx/>
              <a:buChar char="-"/>
            </a:pPr>
            <a:endParaRPr lang="en-US" sz="2800" dirty="0" smtClean="0">
              <a:solidFill>
                <a:srgbClr val="FF0000"/>
              </a:solidFill>
            </a:endParaRPr>
          </a:p>
        </p:txBody>
      </p:sp>
      <p:sp>
        <p:nvSpPr>
          <p:cNvPr id="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8" name="Rectangle 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History</a:t>
            </a:r>
            <a:endParaRPr lang="en-US" sz="2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38915" name="Text Box 4"/>
          <p:cNvSpPr txBox="1">
            <a:spLocks noChangeArrowheads="1"/>
          </p:cNvSpPr>
          <p:nvPr/>
        </p:nvSpPr>
        <p:spPr bwMode="auto">
          <a:xfrm>
            <a:off x="228600" y="0"/>
            <a:ext cx="8915400" cy="1815882"/>
          </a:xfrm>
          <a:prstGeom prst="rect">
            <a:avLst/>
          </a:prstGeom>
          <a:noFill/>
          <a:ln w="9525">
            <a:noFill/>
            <a:miter lim="800000"/>
            <a:headEnd/>
            <a:tailEnd/>
          </a:ln>
        </p:spPr>
        <p:txBody>
          <a:bodyPr>
            <a:spAutoFit/>
          </a:bodyPr>
          <a:lstStyle/>
          <a:p>
            <a:pPr algn="ctr"/>
            <a:r>
              <a:rPr lang="en-US" sz="3200" dirty="0" smtClean="0">
                <a:solidFill>
                  <a:srgbClr val="FFFF00"/>
                </a:solidFill>
              </a:rPr>
              <a:t>UNPAVED ROAD NETWORK</a:t>
            </a:r>
          </a:p>
          <a:p>
            <a:pPr algn="ctr"/>
            <a:endParaRPr lang="en-US" sz="3200" dirty="0">
              <a:solidFill>
                <a:srgbClr val="FFFF00"/>
              </a:solidFill>
            </a:endParaRPr>
          </a:p>
          <a:p>
            <a:pPr algn="ctr"/>
            <a:endParaRPr lang="en-US" sz="2000" b="0" dirty="0">
              <a:solidFill>
                <a:srgbClr val="FFFF00"/>
              </a:solidFill>
            </a:endParaRPr>
          </a:p>
          <a:p>
            <a:pPr algn="ctr"/>
            <a:endParaRPr lang="en-US" sz="2800" b="0" dirty="0">
              <a:solidFill>
                <a:srgbClr val="FFFFFF"/>
              </a:solidFill>
            </a:endParaRPr>
          </a:p>
        </p:txBody>
      </p:sp>
      <p:sp>
        <p:nvSpPr>
          <p:cNvPr id="38916"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38917" name="Rectangle 213"/>
          <p:cNvSpPr>
            <a:spLocks noChangeArrowheads="1"/>
          </p:cNvSpPr>
          <p:nvPr/>
        </p:nvSpPr>
        <p:spPr bwMode="auto">
          <a:xfrm>
            <a:off x="0" y="0"/>
            <a:ext cx="9144000" cy="1454150"/>
          </a:xfrm>
          <a:prstGeom prst="rect">
            <a:avLst/>
          </a:prstGeom>
          <a:noFill/>
          <a:ln w="38100" cmpd="dbl">
            <a:noFill/>
            <a:miter lim="800000"/>
            <a:headEnd/>
            <a:tailEnd/>
          </a:ln>
        </p:spPr>
        <p:txBody>
          <a:bodyPr wrap="none" anchor="ctr"/>
          <a:lstStyle/>
          <a:p>
            <a:pPr algn="ctr"/>
            <a:endParaRPr lang="en-US" sz="2800" b="0" dirty="0">
              <a:solidFill>
                <a:srgbClr val="FF0000"/>
              </a:solidFill>
            </a:endParaRPr>
          </a:p>
        </p:txBody>
      </p:sp>
      <p:pic>
        <p:nvPicPr>
          <p:cNvPr id="151554" name="Picture 2"/>
          <p:cNvPicPr>
            <a:picLocks noChangeAspect="1" noChangeArrowheads="1"/>
          </p:cNvPicPr>
          <p:nvPr/>
        </p:nvPicPr>
        <p:blipFill>
          <a:blip r:embed="rId3" cstate="print"/>
          <a:srcRect/>
          <a:stretch>
            <a:fillRect/>
          </a:stretch>
        </p:blipFill>
        <p:spPr bwMode="auto">
          <a:xfrm>
            <a:off x="-1" y="1524000"/>
            <a:ext cx="9039449" cy="5334000"/>
          </a:xfrm>
          <a:prstGeom prst="rect">
            <a:avLst/>
          </a:prstGeom>
          <a:noFill/>
          <a:ln w="9525">
            <a:noFill/>
            <a:miter lim="800000"/>
            <a:headEnd/>
            <a:tailEnd/>
          </a:ln>
        </p:spPr>
      </p:pic>
      <p:sp>
        <p:nvSpPr>
          <p:cNvPr id="7" name="Rectangle 213"/>
          <p:cNvSpPr>
            <a:spLocks noChangeArrowheads="1"/>
          </p:cNvSpPr>
          <p:nvPr/>
        </p:nvSpPr>
        <p:spPr bwMode="auto">
          <a:xfrm>
            <a:off x="2438400" y="304800"/>
            <a:ext cx="5562600" cy="1304151"/>
          </a:xfrm>
          <a:prstGeom prst="rect">
            <a:avLst/>
          </a:prstGeom>
          <a:solidFill>
            <a:schemeClr val="bg1"/>
          </a:solidFill>
          <a:ln w="38100" cmpd="dbl">
            <a:noFill/>
            <a:miter lim="800000"/>
            <a:headEnd/>
            <a:tailEnd/>
          </a:ln>
          <a:effectLst/>
        </p:spPr>
        <p:txBody>
          <a:bodyPr wrap="none" anchor="ctr"/>
          <a:lstStyle/>
          <a:p>
            <a:pPr algn="ctr"/>
            <a:endParaRPr lang="en-US" sz="2000" dirty="0" smtClean="0">
              <a:solidFill>
                <a:srgbClr val="FF9900"/>
              </a:solidFill>
              <a:latin typeface="Arial" pitchFamily="34" charset="0"/>
              <a:cs typeface="Arial" pitchFamily="34" charset="0"/>
            </a:endParaRPr>
          </a:p>
          <a:p>
            <a:pPr algn="ctr"/>
            <a:r>
              <a:rPr lang="en-US" sz="2000" dirty="0" smtClean="0">
                <a:solidFill>
                  <a:srgbClr val="CC3300"/>
                </a:solidFill>
                <a:latin typeface="Arial" pitchFamily="34" charset="0"/>
                <a:cs typeface="Arial" pitchFamily="34" charset="0"/>
              </a:rPr>
              <a:t>Public Unpaved Roads (20,000+ miles)</a:t>
            </a:r>
          </a:p>
          <a:p>
            <a:pPr algn="ctr"/>
            <a:endParaRPr lang="en-US" sz="1000" dirty="0" smtClean="0">
              <a:solidFill>
                <a:srgbClr val="CC3300"/>
              </a:solidFill>
              <a:latin typeface="Arial" pitchFamily="34" charset="0"/>
              <a:cs typeface="Arial" pitchFamily="34" charset="0"/>
            </a:endParaRPr>
          </a:p>
          <a:p>
            <a:pPr algn="ctr"/>
            <a:r>
              <a:rPr lang="en-US" sz="1600" dirty="0" smtClean="0">
                <a:solidFill>
                  <a:srgbClr val="CC3300"/>
                </a:solidFill>
                <a:latin typeface="Arial" pitchFamily="34" charset="0"/>
                <a:cs typeface="Arial" pitchFamily="34" charset="0"/>
              </a:rPr>
              <a:t>(16,500 municipal)</a:t>
            </a:r>
          </a:p>
        </p:txBody>
      </p:sp>
      <p:sp>
        <p:nvSpPr>
          <p:cNvPr id="8"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9" name="Rectangle 8"/>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History</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6" name="Rectangle 213"/>
          <p:cNvSpPr>
            <a:spLocks noChangeArrowheads="1"/>
          </p:cNvSpPr>
          <p:nvPr/>
        </p:nvSpPr>
        <p:spPr bwMode="auto">
          <a:xfrm>
            <a:off x="2438400" y="304800"/>
            <a:ext cx="5562600" cy="1304151"/>
          </a:xfrm>
          <a:prstGeom prst="rect">
            <a:avLst/>
          </a:prstGeom>
          <a:solidFill>
            <a:schemeClr val="bg1"/>
          </a:solidFill>
          <a:ln w="38100" cmpd="dbl">
            <a:noFill/>
            <a:miter lim="800000"/>
            <a:headEnd/>
            <a:tailEnd/>
          </a:ln>
          <a:effectLst/>
        </p:spPr>
        <p:txBody>
          <a:bodyPr wrap="none" anchor="ctr"/>
          <a:lstStyle/>
          <a:p>
            <a:pPr algn="ctr"/>
            <a:endParaRPr lang="en-US" sz="2000" dirty="0" smtClean="0">
              <a:solidFill>
                <a:srgbClr val="FF9900"/>
              </a:solidFill>
              <a:latin typeface="Arial" pitchFamily="34" charset="0"/>
              <a:cs typeface="Arial" pitchFamily="34" charset="0"/>
            </a:endParaRPr>
          </a:p>
          <a:p>
            <a:pPr algn="ctr"/>
            <a:r>
              <a:rPr lang="en-US" sz="2000" dirty="0" smtClean="0">
                <a:solidFill>
                  <a:srgbClr val="CC3300"/>
                </a:solidFill>
                <a:latin typeface="Arial" pitchFamily="34" charset="0"/>
                <a:cs typeface="Arial" pitchFamily="34" charset="0"/>
              </a:rPr>
              <a:t>Public Unpaved Roads (20,000+ miles)</a:t>
            </a:r>
          </a:p>
          <a:p>
            <a:pPr algn="ctr"/>
            <a:endParaRPr lang="en-US" sz="1000" dirty="0" smtClean="0">
              <a:solidFill>
                <a:srgbClr val="CC3300"/>
              </a:solidFill>
              <a:latin typeface="Arial" pitchFamily="34" charset="0"/>
              <a:cs typeface="Arial" pitchFamily="34" charset="0"/>
            </a:endParaRPr>
          </a:p>
          <a:p>
            <a:pPr algn="ctr"/>
            <a:r>
              <a:rPr lang="en-US" sz="2000" dirty="0" smtClean="0">
                <a:solidFill>
                  <a:srgbClr val="FF9900"/>
                </a:solidFill>
                <a:latin typeface="Arial" pitchFamily="34" charset="0"/>
                <a:cs typeface="Arial" pitchFamily="34" charset="0"/>
              </a:rPr>
              <a:t>Unaddressed Pollution Sites (14,199 sites</a:t>
            </a:r>
            <a:r>
              <a:rPr lang="en-US" sz="2000" dirty="0">
                <a:solidFill>
                  <a:srgbClr val="FF9900"/>
                </a:solidFill>
                <a:latin typeface="Arial" pitchFamily="34" charset="0"/>
                <a:cs typeface="Arial" pitchFamily="34" charset="0"/>
              </a:rPr>
              <a:t>)</a:t>
            </a:r>
          </a:p>
          <a:p>
            <a:pPr algn="ctr"/>
            <a:endParaRPr lang="en-US" sz="1000" dirty="0" smtClean="0">
              <a:solidFill>
                <a:srgbClr val="009900"/>
              </a:solidFill>
              <a:latin typeface="Arial" pitchFamily="34" charset="0"/>
              <a:cs typeface="Arial" pitchFamily="34" charset="0"/>
            </a:endParaRPr>
          </a:p>
        </p:txBody>
      </p:sp>
      <p:sp>
        <p:nvSpPr>
          <p:cNvPr id="7" name="Text Box 5"/>
          <p:cNvSpPr txBox="1">
            <a:spLocks noChangeArrowheads="1"/>
          </p:cNvSpPr>
          <p:nvPr/>
        </p:nvSpPr>
        <p:spPr bwMode="auto">
          <a:xfrm>
            <a:off x="152400" y="304800"/>
            <a:ext cx="2057400" cy="1200329"/>
          </a:xfrm>
          <a:prstGeom prst="rect">
            <a:avLst/>
          </a:prstGeom>
          <a:noFill/>
          <a:ln w="9525">
            <a:noFill/>
            <a:miter lim="800000"/>
            <a:headEnd/>
            <a:tailEnd/>
          </a:ln>
        </p:spPr>
        <p:txBody>
          <a:bodyPr wrap="square">
            <a:spAutoFit/>
          </a:bodyPr>
          <a:lstStyle/>
          <a:p>
            <a:pPr algn="ctr"/>
            <a:r>
              <a:rPr lang="en-US" sz="1800" b="1" dirty="0" smtClean="0"/>
              <a:t>Program Status as of 1/2013</a:t>
            </a:r>
          </a:p>
          <a:p>
            <a:pPr algn="ctr"/>
            <a:endParaRPr lang="en-US" dirty="0" smtClean="0"/>
          </a:p>
          <a:p>
            <a:pPr algn="ctr"/>
            <a:r>
              <a:rPr lang="en-US" sz="1800" b="1" dirty="0" smtClean="0"/>
              <a:t>16,626 worksites</a:t>
            </a:r>
            <a:endParaRPr lang="en-US" sz="1800" b="1" dirty="0"/>
          </a:p>
        </p:txBody>
      </p:sp>
      <p:pic>
        <p:nvPicPr>
          <p:cNvPr id="107522" name="Picture 2"/>
          <p:cNvPicPr>
            <a:picLocks noChangeAspect="1" noChangeArrowheads="1"/>
          </p:cNvPicPr>
          <p:nvPr/>
        </p:nvPicPr>
        <p:blipFill>
          <a:blip r:embed="rId3" cstate="print"/>
          <a:srcRect/>
          <a:stretch>
            <a:fillRect/>
          </a:stretch>
        </p:blipFill>
        <p:spPr bwMode="auto">
          <a:xfrm>
            <a:off x="0" y="1524000"/>
            <a:ext cx="9144000" cy="52704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6" name="Rectangle 213"/>
          <p:cNvSpPr>
            <a:spLocks noChangeArrowheads="1"/>
          </p:cNvSpPr>
          <p:nvPr/>
        </p:nvSpPr>
        <p:spPr bwMode="auto">
          <a:xfrm>
            <a:off x="2438400" y="304800"/>
            <a:ext cx="5562600" cy="1304151"/>
          </a:xfrm>
          <a:prstGeom prst="rect">
            <a:avLst/>
          </a:prstGeom>
          <a:solidFill>
            <a:schemeClr val="bg1"/>
          </a:solidFill>
          <a:ln w="38100" cmpd="dbl">
            <a:noFill/>
            <a:miter lim="800000"/>
            <a:headEnd/>
            <a:tailEnd/>
          </a:ln>
          <a:effectLst/>
        </p:spPr>
        <p:txBody>
          <a:bodyPr wrap="none" anchor="ctr"/>
          <a:lstStyle/>
          <a:p>
            <a:pPr algn="ctr"/>
            <a:endParaRPr lang="en-US" sz="2000" dirty="0" smtClean="0">
              <a:solidFill>
                <a:srgbClr val="FF9900"/>
              </a:solidFill>
              <a:latin typeface="Arial" pitchFamily="34" charset="0"/>
              <a:cs typeface="Arial" pitchFamily="34" charset="0"/>
            </a:endParaRPr>
          </a:p>
          <a:p>
            <a:pPr algn="ctr"/>
            <a:r>
              <a:rPr lang="en-US" sz="2000" dirty="0" smtClean="0">
                <a:solidFill>
                  <a:srgbClr val="CC3300"/>
                </a:solidFill>
                <a:latin typeface="Arial" pitchFamily="34" charset="0"/>
                <a:cs typeface="Arial" pitchFamily="34" charset="0"/>
              </a:rPr>
              <a:t>Public Unpaved Roads (20,000+ miles)</a:t>
            </a:r>
          </a:p>
          <a:p>
            <a:pPr algn="ctr"/>
            <a:endParaRPr lang="en-US" sz="1000" dirty="0" smtClean="0">
              <a:solidFill>
                <a:srgbClr val="CC3300"/>
              </a:solidFill>
              <a:latin typeface="Arial" pitchFamily="34" charset="0"/>
              <a:cs typeface="Arial" pitchFamily="34" charset="0"/>
            </a:endParaRPr>
          </a:p>
          <a:p>
            <a:pPr algn="ctr"/>
            <a:r>
              <a:rPr lang="en-US" sz="2000" dirty="0" smtClean="0">
                <a:solidFill>
                  <a:srgbClr val="FF9900"/>
                </a:solidFill>
                <a:latin typeface="Arial" pitchFamily="34" charset="0"/>
                <a:cs typeface="Arial" pitchFamily="34" charset="0"/>
              </a:rPr>
              <a:t>Unaddressed Pollution Sites (14,199 sites</a:t>
            </a:r>
            <a:r>
              <a:rPr lang="en-US" sz="2000" dirty="0">
                <a:solidFill>
                  <a:srgbClr val="FF9900"/>
                </a:solidFill>
                <a:latin typeface="Arial" pitchFamily="34" charset="0"/>
                <a:cs typeface="Arial" pitchFamily="34" charset="0"/>
              </a:rPr>
              <a:t>)</a:t>
            </a:r>
          </a:p>
          <a:p>
            <a:pPr algn="ctr"/>
            <a:endParaRPr lang="en-US" sz="1000" dirty="0" smtClean="0">
              <a:solidFill>
                <a:srgbClr val="009900"/>
              </a:solidFill>
              <a:latin typeface="Arial" pitchFamily="34" charset="0"/>
              <a:cs typeface="Arial" pitchFamily="34" charset="0"/>
            </a:endParaRPr>
          </a:p>
          <a:p>
            <a:pPr algn="ctr"/>
            <a:r>
              <a:rPr lang="en-US" sz="2000" dirty="0" smtClean="0">
                <a:solidFill>
                  <a:srgbClr val="008000"/>
                </a:solidFill>
                <a:latin typeface="Arial" pitchFamily="34" charset="0"/>
                <a:cs typeface="Arial" pitchFamily="34" charset="0"/>
              </a:rPr>
              <a:t>All Funded Worksites (2,427 sites)</a:t>
            </a:r>
          </a:p>
          <a:p>
            <a:pPr algn="ctr"/>
            <a:endParaRPr lang="en-US" sz="1000" dirty="0" smtClean="0">
              <a:solidFill>
                <a:srgbClr val="008000"/>
              </a:solidFill>
              <a:latin typeface="Arial" pitchFamily="34" charset="0"/>
              <a:cs typeface="Arial" pitchFamily="34" charset="0"/>
            </a:endParaRPr>
          </a:p>
        </p:txBody>
      </p:sp>
      <p:sp>
        <p:nvSpPr>
          <p:cNvPr id="7" name="Text Box 5"/>
          <p:cNvSpPr txBox="1">
            <a:spLocks noChangeArrowheads="1"/>
          </p:cNvSpPr>
          <p:nvPr/>
        </p:nvSpPr>
        <p:spPr bwMode="auto">
          <a:xfrm>
            <a:off x="152400" y="304800"/>
            <a:ext cx="2057400" cy="1200329"/>
          </a:xfrm>
          <a:prstGeom prst="rect">
            <a:avLst/>
          </a:prstGeom>
          <a:noFill/>
          <a:ln w="9525">
            <a:noFill/>
            <a:miter lim="800000"/>
            <a:headEnd/>
            <a:tailEnd/>
          </a:ln>
        </p:spPr>
        <p:txBody>
          <a:bodyPr wrap="square">
            <a:spAutoFit/>
          </a:bodyPr>
          <a:lstStyle/>
          <a:p>
            <a:pPr algn="ctr"/>
            <a:r>
              <a:rPr lang="en-US" sz="1800" b="1" dirty="0" smtClean="0"/>
              <a:t>Program Status as of 1/2013</a:t>
            </a:r>
          </a:p>
          <a:p>
            <a:pPr algn="ctr"/>
            <a:endParaRPr lang="en-US" dirty="0" smtClean="0"/>
          </a:p>
          <a:p>
            <a:pPr algn="ctr"/>
            <a:r>
              <a:rPr lang="en-US" sz="1800" b="1" dirty="0" smtClean="0"/>
              <a:t>16,626 worksites</a:t>
            </a:r>
            <a:endParaRPr lang="en-US" sz="1800" b="1" dirty="0"/>
          </a:p>
        </p:txBody>
      </p:sp>
      <p:pic>
        <p:nvPicPr>
          <p:cNvPr id="108546" name="Picture 2"/>
          <p:cNvPicPr>
            <a:picLocks noChangeAspect="1" noChangeArrowheads="1"/>
          </p:cNvPicPr>
          <p:nvPr/>
        </p:nvPicPr>
        <p:blipFill>
          <a:blip r:embed="rId3" cstate="print"/>
          <a:srcRect/>
          <a:stretch>
            <a:fillRect/>
          </a:stretch>
        </p:blipFill>
        <p:spPr bwMode="auto">
          <a:xfrm>
            <a:off x="-1" y="1600200"/>
            <a:ext cx="9042335"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pic>
        <p:nvPicPr>
          <p:cNvPr id="150530" name="Picture 2"/>
          <p:cNvPicPr>
            <a:picLocks noChangeAspect="1" noChangeArrowheads="1"/>
          </p:cNvPicPr>
          <p:nvPr/>
        </p:nvPicPr>
        <p:blipFill>
          <a:blip r:embed="rId3" cstate="print"/>
          <a:srcRect/>
          <a:stretch>
            <a:fillRect/>
          </a:stretch>
        </p:blipFill>
        <p:spPr bwMode="auto">
          <a:xfrm>
            <a:off x="0" y="1600200"/>
            <a:ext cx="9157890" cy="5257800"/>
          </a:xfrm>
          <a:prstGeom prst="rect">
            <a:avLst/>
          </a:prstGeom>
          <a:noFill/>
          <a:ln w="9525">
            <a:noFill/>
            <a:miter lim="800000"/>
            <a:headEnd/>
            <a:tailEnd/>
          </a:ln>
        </p:spPr>
      </p:pic>
      <p:sp>
        <p:nvSpPr>
          <p:cNvPr id="6" name="Rectangle 213"/>
          <p:cNvSpPr>
            <a:spLocks noChangeArrowheads="1"/>
          </p:cNvSpPr>
          <p:nvPr/>
        </p:nvSpPr>
        <p:spPr bwMode="auto">
          <a:xfrm>
            <a:off x="2438400" y="304800"/>
            <a:ext cx="5562600" cy="1304151"/>
          </a:xfrm>
          <a:prstGeom prst="rect">
            <a:avLst/>
          </a:prstGeom>
          <a:solidFill>
            <a:schemeClr val="bg1"/>
          </a:solidFill>
          <a:ln w="38100" cmpd="dbl">
            <a:noFill/>
            <a:miter lim="800000"/>
            <a:headEnd/>
            <a:tailEnd/>
          </a:ln>
          <a:effectLst/>
        </p:spPr>
        <p:txBody>
          <a:bodyPr wrap="none" anchor="ctr"/>
          <a:lstStyle/>
          <a:p>
            <a:pPr algn="ctr"/>
            <a:endParaRPr lang="en-US" sz="2000" dirty="0" smtClean="0">
              <a:solidFill>
                <a:srgbClr val="FF9900"/>
              </a:solidFill>
              <a:latin typeface="Arial" pitchFamily="34" charset="0"/>
              <a:cs typeface="Arial" pitchFamily="34" charset="0"/>
            </a:endParaRPr>
          </a:p>
          <a:p>
            <a:pPr algn="ctr"/>
            <a:r>
              <a:rPr lang="en-US" sz="2000" dirty="0" smtClean="0">
                <a:solidFill>
                  <a:srgbClr val="CC3300"/>
                </a:solidFill>
                <a:latin typeface="Arial" pitchFamily="34" charset="0"/>
                <a:cs typeface="Arial" pitchFamily="34" charset="0"/>
              </a:rPr>
              <a:t>Public Unpaved Roads (20,000+ miles)</a:t>
            </a:r>
          </a:p>
          <a:p>
            <a:pPr algn="ctr"/>
            <a:endParaRPr lang="en-US" sz="1000" dirty="0" smtClean="0">
              <a:solidFill>
                <a:srgbClr val="CC3300"/>
              </a:solidFill>
              <a:latin typeface="Arial" pitchFamily="34" charset="0"/>
              <a:cs typeface="Arial" pitchFamily="34" charset="0"/>
            </a:endParaRPr>
          </a:p>
          <a:p>
            <a:pPr algn="ctr"/>
            <a:r>
              <a:rPr lang="en-US" sz="2000" dirty="0" smtClean="0">
                <a:solidFill>
                  <a:srgbClr val="FF9900"/>
                </a:solidFill>
                <a:latin typeface="Arial" pitchFamily="34" charset="0"/>
                <a:cs typeface="Arial" pitchFamily="34" charset="0"/>
              </a:rPr>
              <a:t>Unaddressed Pollution Sites (14,199 sites</a:t>
            </a:r>
            <a:r>
              <a:rPr lang="en-US" sz="2000" dirty="0">
                <a:solidFill>
                  <a:srgbClr val="FF9900"/>
                </a:solidFill>
                <a:latin typeface="Arial" pitchFamily="34" charset="0"/>
                <a:cs typeface="Arial" pitchFamily="34" charset="0"/>
              </a:rPr>
              <a:t>)</a:t>
            </a:r>
          </a:p>
          <a:p>
            <a:pPr algn="ctr"/>
            <a:endParaRPr lang="en-US" sz="1000" dirty="0" smtClean="0">
              <a:solidFill>
                <a:srgbClr val="009900"/>
              </a:solidFill>
              <a:latin typeface="Arial" pitchFamily="34" charset="0"/>
              <a:cs typeface="Arial" pitchFamily="34" charset="0"/>
            </a:endParaRPr>
          </a:p>
          <a:p>
            <a:pPr algn="ctr"/>
            <a:r>
              <a:rPr lang="en-US" sz="2000" dirty="0" smtClean="0">
                <a:solidFill>
                  <a:srgbClr val="008000"/>
                </a:solidFill>
                <a:latin typeface="Arial" pitchFamily="34" charset="0"/>
                <a:cs typeface="Arial" pitchFamily="34" charset="0"/>
              </a:rPr>
              <a:t>All Funded Worksites (2,427 </a:t>
            </a:r>
            <a:r>
              <a:rPr lang="en-US" sz="2000" dirty="0">
                <a:solidFill>
                  <a:srgbClr val="008000"/>
                </a:solidFill>
                <a:latin typeface="Arial" pitchFamily="34" charset="0"/>
                <a:cs typeface="Arial" pitchFamily="34" charset="0"/>
              </a:rPr>
              <a:t>sites</a:t>
            </a:r>
            <a:r>
              <a:rPr lang="en-US" sz="2000" dirty="0" smtClean="0">
                <a:solidFill>
                  <a:srgbClr val="008000"/>
                </a:solidFill>
                <a:latin typeface="Arial" pitchFamily="34" charset="0"/>
                <a:cs typeface="Arial" pitchFamily="34" charset="0"/>
              </a:rPr>
              <a:t>)</a:t>
            </a:r>
          </a:p>
          <a:p>
            <a:pPr algn="ctr"/>
            <a:endParaRPr lang="en-US" sz="1000" dirty="0" smtClean="0">
              <a:solidFill>
                <a:srgbClr val="008000"/>
              </a:solidFill>
              <a:latin typeface="Arial" pitchFamily="34" charset="0"/>
              <a:cs typeface="Arial" pitchFamily="34" charset="0"/>
            </a:endParaRPr>
          </a:p>
          <a:p>
            <a:pPr algn="ctr"/>
            <a:r>
              <a:rPr lang="en-US" sz="2000" dirty="0" smtClean="0">
                <a:solidFill>
                  <a:srgbClr val="FF0000"/>
                </a:solidFill>
                <a:latin typeface="Arial" pitchFamily="34" charset="0"/>
                <a:cs typeface="Arial" pitchFamily="34" charset="0"/>
              </a:rPr>
              <a:t>2012 Funded Worksites (197 sites)</a:t>
            </a:r>
            <a:endParaRPr lang="en-US" sz="2000" dirty="0">
              <a:solidFill>
                <a:srgbClr val="FF0000"/>
              </a:solidFill>
              <a:latin typeface="Arial" pitchFamily="34" charset="0"/>
              <a:cs typeface="Arial" pitchFamily="34" charset="0"/>
            </a:endParaRPr>
          </a:p>
        </p:txBody>
      </p:sp>
      <p:sp>
        <p:nvSpPr>
          <p:cNvPr id="7" name="Text Box 5"/>
          <p:cNvSpPr txBox="1">
            <a:spLocks noChangeArrowheads="1"/>
          </p:cNvSpPr>
          <p:nvPr/>
        </p:nvSpPr>
        <p:spPr bwMode="auto">
          <a:xfrm>
            <a:off x="0" y="152400"/>
            <a:ext cx="2209800" cy="1908215"/>
          </a:xfrm>
          <a:prstGeom prst="rect">
            <a:avLst/>
          </a:prstGeom>
          <a:noFill/>
          <a:ln w="9525">
            <a:noFill/>
            <a:miter lim="800000"/>
            <a:headEnd/>
            <a:tailEnd/>
          </a:ln>
        </p:spPr>
        <p:txBody>
          <a:bodyPr wrap="square">
            <a:spAutoFit/>
          </a:bodyPr>
          <a:lstStyle/>
          <a:p>
            <a:pPr algn="ctr"/>
            <a:r>
              <a:rPr lang="en-US" sz="1800" b="1" dirty="0" smtClean="0"/>
              <a:t>Program Status as of 1/2013</a:t>
            </a:r>
          </a:p>
          <a:p>
            <a:pPr algn="ctr"/>
            <a:endParaRPr lang="en-US" sz="1400" dirty="0" smtClean="0"/>
          </a:p>
          <a:p>
            <a:pPr algn="ctr"/>
            <a:r>
              <a:rPr lang="en-US" sz="1800" b="1" dirty="0" smtClean="0"/>
              <a:t>16,626 worksites</a:t>
            </a:r>
          </a:p>
          <a:p>
            <a:pPr algn="ctr"/>
            <a:r>
              <a:rPr lang="en-US" sz="1400" b="0" dirty="0" smtClean="0"/>
              <a:t>65 counties</a:t>
            </a:r>
          </a:p>
          <a:p>
            <a:pPr algn="ctr"/>
            <a:r>
              <a:rPr lang="en-US" sz="1400" b="0" dirty="0" smtClean="0"/>
              <a:t>667 municipalities</a:t>
            </a:r>
          </a:p>
          <a:p>
            <a:pPr algn="ctr"/>
            <a:endParaRPr lang="en-US" sz="1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2209800" y="0"/>
            <a:ext cx="6934200" cy="701675"/>
          </a:xfrm>
          <a:prstGeom prst="rect">
            <a:avLst/>
          </a:prstGeom>
          <a:solidFill>
            <a:schemeClr val="bg1"/>
          </a:solidFill>
          <a:ln w="9525">
            <a:noFill/>
            <a:miter lim="800000"/>
            <a:headEnd/>
            <a:tailEnd/>
          </a:ln>
        </p:spPr>
        <p:txBody>
          <a:bodyPr wrap="square">
            <a:spAutoFit/>
          </a:bodyPr>
          <a:lstStyle/>
          <a:p>
            <a:pPr algn="ctr"/>
            <a:r>
              <a:rPr lang="en-US" sz="4000"/>
              <a:t>TOPIC  OUTLINE</a:t>
            </a:r>
          </a:p>
        </p:txBody>
      </p:sp>
      <p:sp>
        <p:nvSpPr>
          <p:cNvPr id="16388" name="Text Box 6"/>
          <p:cNvSpPr txBox="1">
            <a:spLocks noChangeArrowheads="1"/>
          </p:cNvSpPr>
          <p:nvPr/>
        </p:nvSpPr>
        <p:spPr bwMode="auto">
          <a:xfrm>
            <a:off x="2314575" y="1066800"/>
            <a:ext cx="4382931" cy="5324535"/>
          </a:xfrm>
          <a:prstGeom prst="rect">
            <a:avLst/>
          </a:prstGeom>
          <a:noFill/>
          <a:ln w="9525">
            <a:noFill/>
            <a:miter lim="800000"/>
            <a:headEnd/>
            <a:tailEnd/>
          </a:ln>
        </p:spPr>
        <p:txBody>
          <a:bodyPr wrap="none">
            <a:spAutoFit/>
          </a:bodyPr>
          <a:lstStyle/>
          <a:p>
            <a:pPr marL="342900" indent="-342900">
              <a:buFontTx/>
              <a:buChar char="-"/>
            </a:pPr>
            <a:r>
              <a:rPr lang="en-US" sz="3400" dirty="0" smtClean="0">
                <a:solidFill>
                  <a:schemeClr val="bg1">
                    <a:lumMod val="50000"/>
                  </a:schemeClr>
                </a:solidFill>
              </a:rPr>
              <a:t>Program Purpose</a:t>
            </a: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lumMod val="50000"/>
                  </a:schemeClr>
                </a:solidFill>
              </a:rPr>
              <a:t>Program History</a:t>
            </a:r>
          </a:p>
          <a:p>
            <a:pPr marL="342900" indent="-342900">
              <a:buFontTx/>
              <a:buChar char="-"/>
            </a:pPr>
            <a:endParaRPr lang="en-US" sz="3400" dirty="0">
              <a:solidFill>
                <a:schemeClr val="bg1"/>
              </a:solidFill>
            </a:endParaRPr>
          </a:p>
          <a:p>
            <a:pPr marL="342900" indent="-342900">
              <a:buFontTx/>
              <a:buChar char="-"/>
            </a:pPr>
            <a:r>
              <a:rPr lang="en-US" sz="3400" dirty="0">
                <a:solidFill>
                  <a:srgbClr val="FFFF00"/>
                </a:solidFill>
              </a:rPr>
              <a:t>Program </a:t>
            </a:r>
            <a:r>
              <a:rPr lang="en-US" sz="3400" dirty="0" smtClean="0">
                <a:solidFill>
                  <a:srgbClr val="FFFF00"/>
                </a:solidFill>
              </a:rPr>
              <a:t>Structure</a:t>
            </a:r>
            <a:endParaRPr lang="en-US" sz="3400" dirty="0">
              <a:solidFill>
                <a:srgbClr val="FFFF00"/>
              </a:solidFill>
            </a:endParaRP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PSU Center</a:t>
            </a:r>
          </a:p>
          <a:p>
            <a:pPr marL="800100" lvl="1"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Program Future</a:t>
            </a:r>
            <a:endParaRPr lang="en-US" sz="3400" dirty="0">
              <a:solidFill>
                <a:schemeClr val="bg1"/>
              </a:solidFill>
            </a:endParaRPr>
          </a:p>
          <a:p>
            <a:pPr marL="342900" indent="-342900"/>
            <a:endParaRPr lang="en-US" sz="3400" dirty="0">
              <a:solidFill>
                <a:schemeClr val="bg1"/>
              </a:solidFill>
            </a:endParaRPr>
          </a:p>
        </p:txBody>
      </p:sp>
      <p:pic>
        <p:nvPicPr>
          <p:cNvPr id="16389" name="Picture 7"/>
          <p:cNvPicPr>
            <a:picLocks noChangeAspect="1" noChangeArrowheads="1"/>
          </p:cNvPicPr>
          <p:nvPr/>
        </p:nvPicPr>
        <p:blipFill>
          <a:blip r:embed="rId3" cstate="print"/>
          <a:srcRect t="6685"/>
          <a:stretch>
            <a:fillRect/>
          </a:stretch>
        </p:blipFill>
        <p:spPr bwMode="auto">
          <a:xfrm>
            <a:off x="0" y="0"/>
            <a:ext cx="2235200" cy="6838950"/>
          </a:xfrm>
          <a:prstGeom prst="rect">
            <a:avLst/>
          </a:prstGeom>
          <a:noFill/>
          <a:ln w="9525">
            <a:noFill/>
            <a:miter lim="800000"/>
            <a:headEnd/>
            <a:tailEnd/>
          </a:ln>
        </p:spPr>
      </p:pic>
    </p:spTree>
    <p:extLst>
      <p:ext uri="{BB962C8B-B14F-4D97-AF65-F5344CB8AC3E}">
        <p14:creationId xmlns:p14="http://schemas.microsoft.com/office/powerpoint/2010/main" val="2429751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7" name="Straight Connector 16"/>
          <p:cNvCxnSpPr/>
          <p:nvPr/>
        </p:nvCxnSpPr>
        <p:spPr bwMode="auto">
          <a:xfrm>
            <a:off x="4704080" y="1884680"/>
            <a:ext cx="1315720" cy="70612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flipH="1">
            <a:off x="2667000" y="1828800"/>
            <a:ext cx="2209800" cy="990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9" name="Rectangle 8"/>
          <p:cNvSpPr/>
          <p:nvPr/>
        </p:nvSpPr>
        <p:spPr bwMode="auto">
          <a:xfrm>
            <a:off x="1524000" y="1143000"/>
            <a:ext cx="6400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dirty="0" smtClean="0">
                <a:solidFill>
                  <a:schemeClr val="tx1"/>
                </a:solidFill>
                <a:latin typeface="Arial" charset="0"/>
              </a:rPr>
              <a:t>Dirt and Gravel Road Maintenance Program</a:t>
            </a:r>
          </a:p>
          <a:p>
            <a:pPr algn="ctr"/>
            <a:r>
              <a:rPr lang="en-US" b="0" dirty="0" smtClean="0">
                <a:solidFill>
                  <a:srgbClr val="003300"/>
                </a:solidFill>
                <a:latin typeface="Arial" charset="0"/>
              </a:rPr>
              <a:t>$5 Million annual allocation</a:t>
            </a:r>
          </a:p>
        </p:txBody>
      </p:sp>
      <p:sp>
        <p:nvSpPr>
          <p:cNvPr id="10" name="Rectangle 9"/>
          <p:cNvSpPr/>
          <p:nvPr/>
        </p:nvSpPr>
        <p:spPr bwMode="auto">
          <a:xfrm>
            <a:off x="3810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600" dirty="0" smtClean="0"/>
              <a:t>PA State Conservation Commission</a:t>
            </a:r>
          </a:p>
          <a:p>
            <a:pPr algn="ctr"/>
            <a:r>
              <a:rPr lang="en-US" sz="1600" b="0" dirty="0" smtClean="0">
                <a:solidFill>
                  <a:srgbClr val="003300"/>
                </a:solidFill>
              </a:rPr>
              <a:t>$4 Million</a:t>
            </a:r>
          </a:p>
        </p:txBody>
      </p:sp>
      <p:sp>
        <p:nvSpPr>
          <p:cNvPr id="11" name="Rectangle 10"/>
          <p:cNvSpPr/>
          <p:nvPr/>
        </p:nvSpPr>
        <p:spPr bwMode="auto">
          <a:xfrm>
            <a:off x="58674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DCNR Bureau of Forestry</a:t>
            </a:r>
          </a:p>
          <a:p>
            <a:pPr marL="0" marR="0" indent="0" algn="ctr" defTabSz="914400" eaLnBrk="1" latinLnBrk="0" hangingPunct="1">
              <a:lnSpc>
                <a:spcPct val="100000"/>
              </a:lnSpc>
              <a:buClrTx/>
              <a:buSzTx/>
              <a:buFontTx/>
              <a:buNone/>
              <a:tabLst/>
            </a:pPr>
            <a:r>
              <a:rPr lang="en-US" sz="1600" b="0" dirty="0" smtClean="0">
                <a:solidFill>
                  <a:srgbClr val="003300"/>
                </a:solidFill>
              </a:rPr>
              <a:t>$1 Million</a:t>
            </a:r>
          </a:p>
        </p:txBody>
      </p:sp>
      <p:sp>
        <p:nvSpPr>
          <p:cNvPr id="12"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3" name="Rectangle 12"/>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Structure</a:t>
            </a:r>
            <a:endParaRPr lang="en-US" sz="28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13"/>
          <p:cNvSpPr/>
          <p:nvPr/>
        </p:nvSpPr>
        <p:spPr bwMode="auto">
          <a:xfrm>
            <a:off x="381000" y="4038600"/>
            <a:ext cx="2971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Conservation Districts</a:t>
            </a:r>
          </a:p>
          <a:p>
            <a:pPr marL="0" marR="0" indent="0" algn="ctr" defTabSz="914400" eaLnBrk="1" latinLnBrk="0" hangingPunct="1">
              <a:lnSpc>
                <a:spcPct val="100000"/>
              </a:lnSpc>
              <a:buClrTx/>
              <a:buSzTx/>
              <a:buFont typeface="Arial" pitchFamily="34" charset="0"/>
              <a:buChar char="•"/>
              <a:tabLst/>
            </a:pPr>
            <a:r>
              <a:rPr lang="en-US" sz="1400" b="0" dirty="0" smtClean="0"/>
              <a:t> Administer Program in County</a:t>
            </a:r>
          </a:p>
          <a:p>
            <a:pPr marL="0" marR="0" indent="0" algn="ctr" defTabSz="914400" eaLnBrk="1" latinLnBrk="0" hangingPunct="1">
              <a:lnSpc>
                <a:spcPct val="100000"/>
              </a:lnSpc>
              <a:buClrTx/>
              <a:buSzTx/>
              <a:tabLst/>
            </a:pPr>
            <a:endParaRPr lang="en-US" sz="1600" dirty="0" smtClean="0"/>
          </a:p>
        </p:txBody>
      </p:sp>
      <p:sp>
        <p:nvSpPr>
          <p:cNvPr id="15" name="Rectangle 14"/>
          <p:cNvSpPr/>
          <p:nvPr/>
        </p:nvSpPr>
        <p:spPr bwMode="auto">
          <a:xfrm>
            <a:off x="381000" y="5410200"/>
            <a:ext cx="2971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Townships (&amp; others)</a:t>
            </a:r>
          </a:p>
          <a:p>
            <a:pPr marL="0" marR="0" indent="0" algn="ctr" defTabSz="914400" eaLnBrk="1" latinLnBrk="0" hangingPunct="1">
              <a:lnSpc>
                <a:spcPct val="100000"/>
              </a:lnSpc>
              <a:buClrTx/>
              <a:buSzTx/>
              <a:buFont typeface="Arial" pitchFamily="34" charset="0"/>
              <a:buChar char="•"/>
              <a:tabLst/>
            </a:pPr>
            <a:r>
              <a:rPr lang="en-US" sz="1600" dirty="0" smtClean="0"/>
              <a:t> </a:t>
            </a:r>
            <a:r>
              <a:rPr lang="en-US" sz="1400" b="0" dirty="0" smtClean="0"/>
              <a:t>Apply to District for funding </a:t>
            </a:r>
          </a:p>
          <a:p>
            <a:pPr marL="0" marR="0" indent="0" algn="ctr" defTabSz="914400" eaLnBrk="1" latinLnBrk="0" hangingPunct="1">
              <a:lnSpc>
                <a:spcPct val="100000"/>
              </a:lnSpc>
              <a:buClrTx/>
              <a:buSzTx/>
              <a:buFont typeface="Arial" pitchFamily="34" charset="0"/>
              <a:buChar char="•"/>
              <a:tabLst/>
            </a:pPr>
            <a:r>
              <a:rPr lang="en-US" sz="1400" b="0" dirty="0" smtClean="0"/>
              <a:t> Complete or contract work</a:t>
            </a:r>
          </a:p>
          <a:p>
            <a:pPr marL="0" marR="0" indent="0" algn="ctr" defTabSz="914400" eaLnBrk="1" latinLnBrk="0" hangingPunct="1">
              <a:lnSpc>
                <a:spcPct val="100000"/>
              </a:lnSpc>
              <a:buClrTx/>
              <a:buSzTx/>
              <a:tabLst/>
            </a:pPr>
            <a:endParaRPr lang="en-US" sz="1600" dirty="0" smtClean="0"/>
          </a:p>
        </p:txBody>
      </p:sp>
      <p:cxnSp>
        <p:nvCxnSpPr>
          <p:cNvPr id="17" name="Straight Connector 16"/>
          <p:cNvCxnSpPr/>
          <p:nvPr/>
        </p:nvCxnSpPr>
        <p:spPr bwMode="auto">
          <a:xfrm>
            <a:off x="4704080" y="1884680"/>
            <a:ext cx="1315720" cy="70612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flipH="1">
            <a:off x="2667000" y="1828800"/>
            <a:ext cx="2209800" cy="990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2" name="Straight Connector 21"/>
          <p:cNvCxnSpPr>
            <a:stCxn id="10" idx="2"/>
            <a:endCxn id="14" idx="0"/>
          </p:cNvCxnSpPr>
          <p:nvPr/>
        </p:nvCxnSpPr>
        <p:spPr bwMode="auto">
          <a:xfrm>
            <a:off x="1866900" y="3429000"/>
            <a:ext cx="0" cy="6096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cxnSp>
        <p:nvCxnSpPr>
          <p:cNvPr id="25" name="Straight Connector 24"/>
          <p:cNvCxnSpPr/>
          <p:nvPr/>
        </p:nvCxnSpPr>
        <p:spPr bwMode="auto">
          <a:xfrm>
            <a:off x="1884680" y="4800600"/>
            <a:ext cx="0" cy="6096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sp>
        <p:nvSpPr>
          <p:cNvPr id="9" name="Rectangle 8"/>
          <p:cNvSpPr/>
          <p:nvPr/>
        </p:nvSpPr>
        <p:spPr bwMode="auto">
          <a:xfrm>
            <a:off x="1524000" y="1143000"/>
            <a:ext cx="6400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dirty="0" smtClean="0">
                <a:solidFill>
                  <a:schemeClr val="tx1"/>
                </a:solidFill>
                <a:latin typeface="Arial" charset="0"/>
              </a:rPr>
              <a:t>Dirt and Gravel Road Maintenance Program</a:t>
            </a:r>
          </a:p>
          <a:p>
            <a:pPr algn="ctr"/>
            <a:r>
              <a:rPr lang="en-US" b="0" dirty="0" smtClean="0">
                <a:solidFill>
                  <a:srgbClr val="003300"/>
                </a:solidFill>
                <a:latin typeface="Arial" charset="0"/>
              </a:rPr>
              <a:t>$5 Million annual allocation</a:t>
            </a:r>
          </a:p>
        </p:txBody>
      </p:sp>
      <p:sp>
        <p:nvSpPr>
          <p:cNvPr id="10" name="Rectangle 9"/>
          <p:cNvSpPr/>
          <p:nvPr/>
        </p:nvSpPr>
        <p:spPr bwMode="auto">
          <a:xfrm>
            <a:off x="3810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600" dirty="0" smtClean="0"/>
              <a:t>PA State Conservation Commission</a:t>
            </a:r>
          </a:p>
          <a:p>
            <a:pPr algn="ctr"/>
            <a:r>
              <a:rPr lang="en-US" sz="1600" b="0" dirty="0" smtClean="0">
                <a:solidFill>
                  <a:srgbClr val="003300"/>
                </a:solidFill>
              </a:rPr>
              <a:t>$4 Million</a:t>
            </a:r>
          </a:p>
        </p:txBody>
      </p:sp>
      <p:sp>
        <p:nvSpPr>
          <p:cNvPr id="11" name="Rectangle 10"/>
          <p:cNvSpPr/>
          <p:nvPr/>
        </p:nvSpPr>
        <p:spPr bwMode="auto">
          <a:xfrm>
            <a:off x="58674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DCNR Bureau of Forestry</a:t>
            </a:r>
          </a:p>
          <a:p>
            <a:pPr marL="0" marR="0" indent="0" algn="ctr" defTabSz="914400" eaLnBrk="1" latinLnBrk="0" hangingPunct="1">
              <a:lnSpc>
                <a:spcPct val="100000"/>
              </a:lnSpc>
              <a:buClrTx/>
              <a:buSzTx/>
              <a:buFontTx/>
              <a:buNone/>
              <a:tabLst/>
            </a:pPr>
            <a:r>
              <a:rPr lang="en-US" sz="1600" b="0" dirty="0" smtClean="0">
                <a:solidFill>
                  <a:srgbClr val="003300"/>
                </a:solidFill>
              </a:rPr>
              <a:t>$1 Million</a:t>
            </a:r>
          </a:p>
        </p:txBody>
      </p:sp>
      <p:sp>
        <p:nvSpPr>
          <p:cNvPr id="53" name="TextBox 52"/>
          <p:cNvSpPr txBox="1"/>
          <p:nvPr/>
        </p:nvSpPr>
        <p:spPr>
          <a:xfrm>
            <a:off x="1572640" y="3438728"/>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55" name="TextBox 54"/>
          <p:cNvSpPr txBox="1"/>
          <p:nvPr/>
        </p:nvSpPr>
        <p:spPr>
          <a:xfrm>
            <a:off x="1572638" y="4829784"/>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16"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8" name="Rectangle 1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Structure</a:t>
            </a:r>
            <a:endParaRPr lang="en-US" sz="28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12"/>
          <p:cNvSpPr/>
          <p:nvPr/>
        </p:nvSpPr>
        <p:spPr bwMode="auto">
          <a:xfrm>
            <a:off x="5867400" y="39624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Forestry Districts</a:t>
            </a:r>
          </a:p>
          <a:p>
            <a:pPr lvl="0" algn="ctr">
              <a:buFont typeface="Arial" pitchFamily="34" charset="0"/>
              <a:buChar char="•"/>
            </a:pPr>
            <a:r>
              <a:rPr lang="en-US" sz="1400" b="0" dirty="0" smtClean="0"/>
              <a:t> Receive funding and complete work</a:t>
            </a:r>
          </a:p>
          <a:p>
            <a:pPr marL="0" marR="0" indent="0" algn="ctr" defTabSz="914400" eaLnBrk="1" latinLnBrk="0" hangingPunct="1">
              <a:lnSpc>
                <a:spcPct val="100000"/>
              </a:lnSpc>
              <a:buClrTx/>
              <a:buSzTx/>
              <a:buFontTx/>
              <a:buNone/>
              <a:tabLst/>
            </a:pPr>
            <a:endParaRPr lang="en-US" sz="1600" dirty="0" smtClean="0"/>
          </a:p>
        </p:txBody>
      </p:sp>
      <p:sp>
        <p:nvSpPr>
          <p:cNvPr id="14" name="Rectangle 13"/>
          <p:cNvSpPr/>
          <p:nvPr/>
        </p:nvSpPr>
        <p:spPr bwMode="auto">
          <a:xfrm>
            <a:off x="381000" y="4038600"/>
            <a:ext cx="2971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Conservation Districts</a:t>
            </a:r>
          </a:p>
          <a:p>
            <a:pPr marL="0" marR="0" indent="0" algn="ctr" defTabSz="914400" eaLnBrk="1" latinLnBrk="0" hangingPunct="1">
              <a:lnSpc>
                <a:spcPct val="100000"/>
              </a:lnSpc>
              <a:buClrTx/>
              <a:buSzTx/>
              <a:buFont typeface="Arial" pitchFamily="34" charset="0"/>
              <a:buChar char="•"/>
              <a:tabLst/>
            </a:pPr>
            <a:r>
              <a:rPr lang="en-US" sz="1400" b="0" dirty="0" smtClean="0"/>
              <a:t> Administer Program in County</a:t>
            </a:r>
          </a:p>
          <a:p>
            <a:pPr marL="0" marR="0" indent="0" algn="ctr" defTabSz="914400" eaLnBrk="1" latinLnBrk="0" hangingPunct="1">
              <a:lnSpc>
                <a:spcPct val="100000"/>
              </a:lnSpc>
              <a:buClrTx/>
              <a:buSzTx/>
              <a:tabLst/>
            </a:pPr>
            <a:endParaRPr lang="en-US" sz="1600" dirty="0" smtClean="0"/>
          </a:p>
        </p:txBody>
      </p:sp>
      <p:sp>
        <p:nvSpPr>
          <p:cNvPr id="15" name="Rectangle 14"/>
          <p:cNvSpPr/>
          <p:nvPr/>
        </p:nvSpPr>
        <p:spPr bwMode="auto">
          <a:xfrm>
            <a:off x="381000" y="5410200"/>
            <a:ext cx="2971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Townships (&amp; others)</a:t>
            </a:r>
          </a:p>
          <a:p>
            <a:pPr marL="0" marR="0" indent="0" algn="ctr" defTabSz="914400" eaLnBrk="1" latinLnBrk="0" hangingPunct="1">
              <a:lnSpc>
                <a:spcPct val="100000"/>
              </a:lnSpc>
              <a:buClrTx/>
              <a:buSzTx/>
              <a:buFont typeface="Arial" pitchFamily="34" charset="0"/>
              <a:buChar char="•"/>
              <a:tabLst/>
            </a:pPr>
            <a:r>
              <a:rPr lang="en-US" sz="1600" dirty="0" smtClean="0"/>
              <a:t> </a:t>
            </a:r>
            <a:r>
              <a:rPr lang="en-US" sz="1400" b="0" dirty="0" smtClean="0"/>
              <a:t>Apply to District for funding </a:t>
            </a:r>
          </a:p>
          <a:p>
            <a:pPr marL="0" marR="0" indent="0" algn="ctr" defTabSz="914400" eaLnBrk="1" latinLnBrk="0" hangingPunct="1">
              <a:lnSpc>
                <a:spcPct val="100000"/>
              </a:lnSpc>
              <a:buClrTx/>
              <a:buSzTx/>
              <a:buFont typeface="Arial" pitchFamily="34" charset="0"/>
              <a:buChar char="•"/>
              <a:tabLst/>
            </a:pPr>
            <a:r>
              <a:rPr lang="en-US" sz="1400" b="0" dirty="0" smtClean="0"/>
              <a:t> Complete or contract work</a:t>
            </a:r>
          </a:p>
          <a:p>
            <a:pPr marL="0" marR="0" indent="0" algn="ctr" defTabSz="914400" eaLnBrk="1" latinLnBrk="0" hangingPunct="1">
              <a:lnSpc>
                <a:spcPct val="100000"/>
              </a:lnSpc>
              <a:buClrTx/>
              <a:buSzTx/>
              <a:tabLst/>
            </a:pPr>
            <a:endParaRPr lang="en-US" sz="1600" dirty="0" smtClean="0"/>
          </a:p>
        </p:txBody>
      </p:sp>
      <p:cxnSp>
        <p:nvCxnSpPr>
          <p:cNvPr id="17" name="Straight Connector 16"/>
          <p:cNvCxnSpPr/>
          <p:nvPr/>
        </p:nvCxnSpPr>
        <p:spPr bwMode="auto">
          <a:xfrm>
            <a:off x="4704080" y="1884680"/>
            <a:ext cx="1315720" cy="70612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flipH="1">
            <a:off x="2667000" y="1828800"/>
            <a:ext cx="2209800" cy="990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2" name="Straight Connector 21"/>
          <p:cNvCxnSpPr>
            <a:stCxn id="10" idx="2"/>
            <a:endCxn id="14" idx="0"/>
          </p:cNvCxnSpPr>
          <p:nvPr/>
        </p:nvCxnSpPr>
        <p:spPr bwMode="auto">
          <a:xfrm>
            <a:off x="1866900" y="3429000"/>
            <a:ext cx="0" cy="6096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cxnSp>
        <p:nvCxnSpPr>
          <p:cNvPr id="25" name="Straight Connector 24"/>
          <p:cNvCxnSpPr/>
          <p:nvPr/>
        </p:nvCxnSpPr>
        <p:spPr bwMode="auto">
          <a:xfrm>
            <a:off x="1884680" y="4800600"/>
            <a:ext cx="0" cy="6096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cxnSp>
        <p:nvCxnSpPr>
          <p:cNvPr id="26" name="Straight Connector 25"/>
          <p:cNvCxnSpPr/>
          <p:nvPr/>
        </p:nvCxnSpPr>
        <p:spPr bwMode="auto">
          <a:xfrm>
            <a:off x="7391400" y="3429000"/>
            <a:ext cx="0" cy="5334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sp>
        <p:nvSpPr>
          <p:cNvPr id="9" name="Rectangle 8"/>
          <p:cNvSpPr/>
          <p:nvPr/>
        </p:nvSpPr>
        <p:spPr bwMode="auto">
          <a:xfrm>
            <a:off x="1524000" y="1143000"/>
            <a:ext cx="6400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dirty="0" smtClean="0">
                <a:solidFill>
                  <a:schemeClr val="tx1"/>
                </a:solidFill>
                <a:latin typeface="Arial" charset="0"/>
              </a:rPr>
              <a:t>Dirt and Gravel Road Maintenance Program</a:t>
            </a:r>
          </a:p>
          <a:p>
            <a:pPr algn="ctr"/>
            <a:r>
              <a:rPr lang="en-US" b="0" dirty="0" smtClean="0">
                <a:solidFill>
                  <a:srgbClr val="003300"/>
                </a:solidFill>
                <a:latin typeface="Arial" charset="0"/>
              </a:rPr>
              <a:t>$5 Million annual allocation</a:t>
            </a:r>
          </a:p>
        </p:txBody>
      </p:sp>
      <p:sp>
        <p:nvSpPr>
          <p:cNvPr id="10" name="Rectangle 9"/>
          <p:cNvSpPr/>
          <p:nvPr/>
        </p:nvSpPr>
        <p:spPr bwMode="auto">
          <a:xfrm>
            <a:off x="3810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600" dirty="0" smtClean="0"/>
              <a:t>PA State Conservation Commission</a:t>
            </a:r>
          </a:p>
          <a:p>
            <a:pPr algn="ctr"/>
            <a:r>
              <a:rPr lang="en-US" sz="1600" b="0" dirty="0" smtClean="0">
                <a:solidFill>
                  <a:srgbClr val="003300"/>
                </a:solidFill>
              </a:rPr>
              <a:t>$4 Million</a:t>
            </a:r>
          </a:p>
        </p:txBody>
      </p:sp>
      <p:sp>
        <p:nvSpPr>
          <p:cNvPr id="11" name="Rectangle 10"/>
          <p:cNvSpPr/>
          <p:nvPr/>
        </p:nvSpPr>
        <p:spPr bwMode="auto">
          <a:xfrm>
            <a:off x="58674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DCNR Bureau of Forestry</a:t>
            </a:r>
          </a:p>
          <a:p>
            <a:pPr marL="0" marR="0" indent="0" algn="ctr" defTabSz="914400" eaLnBrk="1" latinLnBrk="0" hangingPunct="1">
              <a:lnSpc>
                <a:spcPct val="100000"/>
              </a:lnSpc>
              <a:buClrTx/>
              <a:buSzTx/>
              <a:buFontTx/>
              <a:buNone/>
              <a:tabLst/>
            </a:pPr>
            <a:r>
              <a:rPr lang="en-US" sz="1600" b="0" dirty="0" smtClean="0">
                <a:solidFill>
                  <a:srgbClr val="003300"/>
                </a:solidFill>
              </a:rPr>
              <a:t>$1 Million</a:t>
            </a:r>
          </a:p>
        </p:txBody>
      </p:sp>
      <p:sp>
        <p:nvSpPr>
          <p:cNvPr id="53" name="TextBox 52"/>
          <p:cNvSpPr txBox="1"/>
          <p:nvPr/>
        </p:nvSpPr>
        <p:spPr>
          <a:xfrm>
            <a:off x="1572640" y="3438728"/>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55" name="TextBox 54"/>
          <p:cNvSpPr txBox="1"/>
          <p:nvPr/>
        </p:nvSpPr>
        <p:spPr>
          <a:xfrm>
            <a:off x="1572638" y="4829784"/>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56" name="TextBox 55"/>
          <p:cNvSpPr txBox="1"/>
          <p:nvPr/>
        </p:nvSpPr>
        <p:spPr>
          <a:xfrm>
            <a:off x="7094704" y="3364468"/>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18"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20" name="Rectangle 1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Structure</a:t>
            </a:r>
            <a:endParaRPr lang="en-US" sz="2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2209800" y="0"/>
            <a:ext cx="6934200" cy="701675"/>
          </a:xfrm>
          <a:prstGeom prst="rect">
            <a:avLst/>
          </a:prstGeom>
          <a:solidFill>
            <a:schemeClr val="bg1"/>
          </a:solidFill>
          <a:ln w="9525">
            <a:noFill/>
            <a:miter lim="800000"/>
            <a:headEnd/>
            <a:tailEnd/>
          </a:ln>
        </p:spPr>
        <p:txBody>
          <a:bodyPr wrap="square">
            <a:spAutoFit/>
          </a:bodyPr>
          <a:lstStyle/>
          <a:p>
            <a:pPr algn="ctr"/>
            <a:r>
              <a:rPr lang="en-US" sz="4000"/>
              <a:t>TOPIC  OUTLINE</a:t>
            </a:r>
          </a:p>
        </p:txBody>
      </p:sp>
      <p:sp>
        <p:nvSpPr>
          <p:cNvPr id="16388" name="Text Box 6"/>
          <p:cNvSpPr txBox="1">
            <a:spLocks noChangeArrowheads="1"/>
          </p:cNvSpPr>
          <p:nvPr/>
        </p:nvSpPr>
        <p:spPr bwMode="auto">
          <a:xfrm>
            <a:off x="2314575" y="1066800"/>
            <a:ext cx="4382931" cy="5324535"/>
          </a:xfrm>
          <a:prstGeom prst="rect">
            <a:avLst/>
          </a:prstGeom>
          <a:noFill/>
          <a:ln w="9525">
            <a:noFill/>
            <a:miter lim="800000"/>
            <a:headEnd/>
            <a:tailEnd/>
          </a:ln>
        </p:spPr>
        <p:txBody>
          <a:bodyPr wrap="none">
            <a:spAutoFit/>
          </a:bodyPr>
          <a:lstStyle/>
          <a:p>
            <a:pPr marL="342900" indent="-342900">
              <a:buFontTx/>
              <a:buChar char="-"/>
            </a:pPr>
            <a:r>
              <a:rPr lang="en-US" sz="3400" dirty="0" smtClean="0">
                <a:solidFill>
                  <a:srgbClr val="FFFF00"/>
                </a:solidFill>
              </a:rPr>
              <a:t>Program Purpose</a:t>
            </a: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Program History</a:t>
            </a:r>
          </a:p>
          <a:p>
            <a:pPr marL="342900" indent="-342900">
              <a:buFontTx/>
              <a:buChar char="-"/>
            </a:pPr>
            <a:endParaRPr lang="en-US" sz="3400" dirty="0">
              <a:solidFill>
                <a:schemeClr val="bg1"/>
              </a:solidFill>
            </a:endParaRPr>
          </a:p>
          <a:p>
            <a:pPr marL="342900" indent="-342900">
              <a:buFontTx/>
              <a:buChar char="-"/>
            </a:pPr>
            <a:r>
              <a:rPr lang="en-US" sz="3400" dirty="0">
                <a:solidFill>
                  <a:schemeClr val="bg1"/>
                </a:solidFill>
              </a:rPr>
              <a:t>Program </a:t>
            </a:r>
            <a:r>
              <a:rPr lang="en-US" sz="3400" dirty="0" smtClean="0">
                <a:solidFill>
                  <a:schemeClr val="bg1"/>
                </a:solidFill>
              </a:rPr>
              <a:t>Structure</a:t>
            </a:r>
            <a:endParaRPr lang="en-US" sz="3400" dirty="0">
              <a:solidFill>
                <a:schemeClr val="bg1"/>
              </a:solidFill>
            </a:endParaRP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PSU Center</a:t>
            </a:r>
          </a:p>
          <a:p>
            <a:pPr marL="800100" lvl="1"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Program Future</a:t>
            </a:r>
            <a:endParaRPr lang="en-US" sz="3400" dirty="0">
              <a:solidFill>
                <a:schemeClr val="bg1"/>
              </a:solidFill>
            </a:endParaRPr>
          </a:p>
          <a:p>
            <a:pPr marL="342900" indent="-342900"/>
            <a:endParaRPr lang="en-US" sz="3400" dirty="0">
              <a:solidFill>
                <a:schemeClr val="bg1"/>
              </a:solidFill>
            </a:endParaRPr>
          </a:p>
        </p:txBody>
      </p:sp>
      <p:pic>
        <p:nvPicPr>
          <p:cNvPr id="16389" name="Picture 7"/>
          <p:cNvPicPr>
            <a:picLocks noChangeAspect="1" noChangeArrowheads="1"/>
          </p:cNvPicPr>
          <p:nvPr/>
        </p:nvPicPr>
        <p:blipFill>
          <a:blip r:embed="rId3" cstate="print"/>
          <a:srcRect t="6685"/>
          <a:stretch>
            <a:fillRect/>
          </a:stretch>
        </p:blipFill>
        <p:spPr bwMode="auto">
          <a:xfrm>
            <a:off x="0" y="0"/>
            <a:ext cx="2235200"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4819" name="Rectangle 2"/>
          <p:cNvSpPr>
            <a:spLocks noGrp="1" noChangeArrowheads="1"/>
          </p:cNvSpPr>
          <p:nvPr>
            <p:ph type="body" idx="1"/>
          </p:nvPr>
        </p:nvSpPr>
        <p:spPr>
          <a:xfrm>
            <a:off x="1447800" y="723900"/>
            <a:ext cx="6248400" cy="2171700"/>
          </a:xfrm>
          <a:solidFill>
            <a:schemeClr val="tx2">
              <a:alpha val="50195"/>
            </a:schemeClr>
          </a:solidFill>
          <a:ln w="38100">
            <a:solidFill>
              <a:schemeClr val="tx1"/>
            </a:solidFill>
          </a:ln>
        </p:spPr>
        <p:txBody>
          <a:bodyPr lIns="90488" tIns="44450" rIns="90488" bIns="44450"/>
          <a:lstStyle/>
          <a:p>
            <a:pPr algn="ctr" eaLnBrk="1" hangingPunct="1">
              <a:lnSpc>
                <a:spcPct val="90000"/>
              </a:lnSpc>
              <a:buFontTx/>
              <a:buNone/>
            </a:pPr>
            <a:r>
              <a:rPr lang="en-US" b="1" smtClean="0">
                <a:solidFill>
                  <a:srgbClr val="FFFF00"/>
                </a:solidFill>
              </a:rPr>
              <a:t>State Conservation Commission</a:t>
            </a:r>
          </a:p>
          <a:p>
            <a:pPr algn="ctr" eaLnBrk="1" hangingPunct="1">
              <a:lnSpc>
                <a:spcPct val="90000"/>
              </a:lnSpc>
              <a:buFontTx/>
              <a:buNone/>
            </a:pPr>
            <a:r>
              <a:rPr lang="en-US" b="1" smtClean="0">
                <a:solidFill>
                  <a:schemeClr val="bg1"/>
                </a:solidFill>
              </a:rPr>
              <a:t>County Conservation District</a:t>
            </a:r>
          </a:p>
          <a:p>
            <a:pPr algn="ctr" eaLnBrk="1" hangingPunct="1">
              <a:lnSpc>
                <a:spcPct val="90000"/>
              </a:lnSpc>
              <a:buFontTx/>
              <a:buNone/>
            </a:pPr>
            <a:r>
              <a:rPr lang="en-US" b="1" smtClean="0">
                <a:solidFill>
                  <a:schemeClr val="bg1"/>
                </a:solidFill>
              </a:rPr>
              <a:t>Quality Assurance Board (QAB)</a:t>
            </a:r>
          </a:p>
          <a:p>
            <a:pPr algn="ctr" eaLnBrk="1" hangingPunct="1">
              <a:lnSpc>
                <a:spcPct val="90000"/>
              </a:lnSpc>
              <a:buFontTx/>
              <a:buNone/>
            </a:pPr>
            <a:r>
              <a:rPr lang="en-US" b="1" smtClean="0">
                <a:solidFill>
                  <a:schemeClr val="bg1"/>
                </a:solidFill>
              </a:rPr>
              <a:t>Grant Recipients</a:t>
            </a:r>
          </a:p>
        </p:txBody>
      </p:sp>
      <p:sp>
        <p:nvSpPr>
          <p:cNvPr id="34820" name="Line 5"/>
          <p:cNvSpPr>
            <a:spLocks noChangeShapeType="1"/>
          </p:cNvSpPr>
          <p:nvPr/>
        </p:nvSpPr>
        <p:spPr bwMode="auto">
          <a:xfrm>
            <a:off x="4572000" y="11953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4821" name="Line 6"/>
          <p:cNvSpPr>
            <a:spLocks noChangeShapeType="1"/>
          </p:cNvSpPr>
          <p:nvPr/>
        </p:nvSpPr>
        <p:spPr bwMode="auto">
          <a:xfrm>
            <a:off x="4572000" y="17287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4822" name="Line 7"/>
          <p:cNvSpPr>
            <a:spLocks noChangeShapeType="1"/>
          </p:cNvSpPr>
          <p:nvPr/>
        </p:nvSpPr>
        <p:spPr bwMode="auto">
          <a:xfrm>
            <a:off x="4572000" y="2271713"/>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4823" name="Text Box 8"/>
          <p:cNvSpPr txBox="1">
            <a:spLocks noChangeArrowheads="1"/>
          </p:cNvSpPr>
          <p:nvPr/>
        </p:nvSpPr>
        <p:spPr bwMode="auto">
          <a:xfrm>
            <a:off x="304800" y="3092450"/>
            <a:ext cx="8743950" cy="641350"/>
          </a:xfrm>
          <a:prstGeom prst="rect">
            <a:avLst/>
          </a:prstGeom>
          <a:noFill/>
          <a:ln w="9525">
            <a:noFill/>
            <a:miter lim="800000"/>
            <a:headEnd/>
            <a:tailEnd/>
          </a:ln>
        </p:spPr>
        <p:txBody>
          <a:bodyPr wrap="none">
            <a:spAutoFit/>
          </a:bodyPr>
          <a:lstStyle/>
          <a:p>
            <a:r>
              <a:rPr lang="en-US" sz="3600" u="sng">
                <a:solidFill>
                  <a:srgbClr val="FF0000"/>
                </a:solidFill>
                <a:latin typeface="Times New Roman" pitchFamily="18" charset="0"/>
              </a:rPr>
              <a:t>STATE CONSERVATION COMMISSION</a:t>
            </a:r>
          </a:p>
        </p:txBody>
      </p:sp>
      <p:sp>
        <p:nvSpPr>
          <p:cNvPr id="34824" name="Text Box 10"/>
          <p:cNvSpPr txBox="1">
            <a:spLocks noChangeArrowheads="1"/>
          </p:cNvSpPr>
          <p:nvPr/>
        </p:nvSpPr>
        <p:spPr bwMode="auto">
          <a:xfrm>
            <a:off x="533400" y="3813175"/>
            <a:ext cx="7845225" cy="1569660"/>
          </a:xfrm>
          <a:prstGeom prst="rect">
            <a:avLst/>
          </a:prstGeom>
          <a:noFill/>
          <a:ln w="9525">
            <a:noFill/>
            <a:miter lim="800000"/>
            <a:headEnd/>
            <a:tailEnd/>
          </a:ln>
        </p:spPr>
        <p:txBody>
          <a:bodyPr wrap="none">
            <a:spAutoFit/>
          </a:bodyPr>
          <a:lstStyle/>
          <a:p>
            <a:r>
              <a:rPr lang="en-US" sz="3200" dirty="0">
                <a:solidFill>
                  <a:srgbClr val="000000"/>
                </a:solidFill>
                <a:latin typeface="Times New Roman" pitchFamily="18" charset="0"/>
              </a:rPr>
              <a:t>- Administers statewide program.</a:t>
            </a:r>
          </a:p>
          <a:p>
            <a:r>
              <a:rPr lang="en-US" sz="3200" dirty="0" smtClean="0">
                <a:solidFill>
                  <a:srgbClr val="000000"/>
                </a:solidFill>
                <a:latin typeface="Times New Roman" pitchFamily="18" charset="0"/>
              </a:rPr>
              <a:t>- Quality Assurance Quality Control</a:t>
            </a:r>
            <a:endParaRPr lang="en-US" sz="3200" dirty="0">
              <a:solidFill>
                <a:srgbClr val="000000"/>
              </a:solidFill>
              <a:latin typeface="Times New Roman" pitchFamily="18" charset="0"/>
            </a:endParaRPr>
          </a:p>
          <a:p>
            <a:r>
              <a:rPr lang="en-US" sz="3200" dirty="0">
                <a:solidFill>
                  <a:srgbClr val="000000"/>
                </a:solidFill>
                <a:latin typeface="Times New Roman" pitchFamily="18" charset="0"/>
              </a:rPr>
              <a:t>- Allocates money to Conservation Districts.</a:t>
            </a:r>
          </a:p>
        </p:txBody>
      </p:sp>
      <p:pic>
        <p:nvPicPr>
          <p:cNvPr id="34827" name="Picture 14" descr="rainbow_trout_swimming_lc"/>
          <p:cNvPicPr>
            <a:picLocks noChangeAspect="1" noChangeArrowheads="1" noCrop="1"/>
          </p:cNvPicPr>
          <p:nvPr/>
        </p:nvPicPr>
        <p:blipFill>
          <a:blip r:embed="rId4" cstate="print"/>
          <a:srcRect/>
          <a:stretch>
            <a:fillRect/>
          </a:stretch>
        </p:blipFill>
        <p:spPr bwMode="auto">
          <a:xfrm>
            <a:off x="7372350" y="609600"/>
            <a:ext cx="1695450" cy="790575"/>
          </a:xfrm>
          <a:prstGeom prst="rect">
            <a:avLst/>
          </a:prstGeom>
          <a:noFill/>
          <a:ln w="9525">
            <a:noFill/>
            <a:miter lim="800000"/>
            <a:headEnd/>
            <a:tailEnd/>
          </a:ln>
        </p:spPr>
      </p:pic>
      <p:sp>
        <p:nvSpPr>
          <p:cNvPr id="34828" name="Rectangle 16"/>
          <p:cNvSpPr>
            <a:spLocks noChangeArrowheads="1"/>
          </p:cNvSpPr>
          <p:nvPr/>
        </p:nvSpPr>
        <p:spPr bwMode="auto">
          <a:xfrm>
            <a:off x="1865313" y="5519738"/>
            <a:ext cx="5715000" cy="917575"/>
          </a:xfrm>
          <a:prstGeom prst="rect">
            <a:avLst/>
          </a:prstGeom>
          <a:solidFill>
            <a:srgbClr val="000099"/>
          </a:solidFill>
          <a:ln w="57150" algn="ctr">
            <a:solidFill>
              <a:srgbClr val="FFFF00"/>
            </a:solidFill>
            <a:miter lim="800000"/>
            <a:headEnd/>
            <a:tailEnd/>
          </a:ln>
        </p:spPr>
        <p:txBody>
          <a:bodyPr wrap="none" anchor="ctr"/>
          <a:lstStyle/>
          <a:p>
            <a:pPr algn="ctr"/>
            <a:r>
              <a:rPr lang="en-US" sz="2400">
                <a:solidFill>
                  <a:srgbClr val="FFFF00"/>
                </a:solidFill>
                <a:latin typeface="Times New Roman" pitchFamily="18" charset="0"/>
              </a:rPr>
              <a:t> PROGRAM BROCHURE IN   </a:t>
            </a:r>
          </a:p>
          <a:p>
            <a:pPr algn="ctr"/>
            <a:r>
              <a:rPr lang="en-US" sz="2400">
                <a:solidFill>
                  <a:srgbClr val="FFFF00"/>
                </a:solidFill>
                <a:latin typeface="Times New Roman" pitchFamily="18" charset="0"/>
              </a:rPr>
              <a:t>YOUR TAKE-HOME BOOK</a:t>
            </a:r>
          </a:p>
        </p:txBody>
      </p:sp>
      <p:sp>
        <p:nvSpPr>
          <p:cNvPr id="14" name="Text Box 6"/>
          <p:cNvSpPr txBox="1">
            <a:spLocks noChangeArrowheads="1"/>
          </p:cNvSpPr>
          <p:nvPr/>
        </p:nvSpPr>
        <p:spPr bwMode="auto">
          <a:xfrm>
            <a:off x="4591195" y="-4571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003300"/>
                </a:solidFill>
                <a:latin typeface="Arial" pitchFamily="34" charset="0"/>
              </a:rPr>
              <a:t>SCC/District Program</a:t>
            </a:r>
            <a:endParaRPr lang="en-US" sz="2400" dirty="0">
              <a:solidFill>
                <a:srgbClr val="003300"/>
              </a:solidFill>
              <a:latin typeface="Arial" pitchFamily="34" charset="0"/>
            </a:endParaRPr>
          </a:p>
        </p:txBody>
      </p:sp>
      <p:sp>
        <p:nvSpPr>
          <p:cNvPr id="15" name="Text Box 6"/>
          <p:cNvSpPr txBox="1">
            <a:spLocks noChangeArrowheads="1"/>
          </p:cNvSpPr>
          <p:nvPr/>
        </p:nvSpPr>
        <p:spPr bwMode="auto">
          <a:xfrm>
            <a:off x="0" y="-5333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FFFFFF"/>
                </a:solidFill>
                <a:latin typeface="Arial" pitchFamily="34" charset="0"/>
              </a:rPr>
              <a:t>Program Structure</a:t>
            </a:r>
            <a:endParaRPr lang="en-US" sz="2400" dirty="0">
              <a:solidFill>
                <a:srgbClr val="FFFFFF"/>
              </a:solidFill>
              <a:latin typeface="Arial" pitchFamily="34" charset="0"/>
            </a:endParaRPr>
          </a:p>
        </p:txBody>
      </p:sp>
    </p:spTree>
    <p:extLst>
      <p:ext uri="{BB962C8B-B14F-4D97-AF65-F5344CB8AC3E}">
        <p14:creationId xmlns:p14="http://schemas.microsoft.com/office/powerpoint/2010/main" val="402276127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5843" name="Text Box 6"/>
          <p:cNvSpPr txBox="1">
            <a:spLocks noChangeArrowheads="1"/>
          </p:cNvSpPr>
          <p:nvPr/>
        </p:nvSpPr>
        <p:spPr bwMode="auto">
          <a:xfrm>
            <a:off x="425450" y="3092450"/>
            <a:ext cx="8337550" cy="641350"/>
          </a:xfrm>
          <a:prstGeom prst="rect">
            <a:avLst/>
          </a:prstGeom>
          <a:noFill/>
          <a:ln w="9525">
            <a:noFill/>
            <a:miter lim="800000"/>
            <a:headEnd/>
            <a:tailEnd/>
          </a:ln>
        </p:spPr>
        <p:txBody>
          <a:bodyPr wrap="none">
            <a:spAutoFit/>
          </a:bodyPr>
          <a:lstStyle/>
          <a:p>
            <a:r>
              <a:rPr lang="en-US" sz="3600" u="sng">
                <a:solidFill>
                  <a:srgbClr val="FF0000"/>
                </a:solidFill>
                <a:latin typeface="Times New Roman" pitchFamily="18" charset="0"/>
              </a:rPr>
              <a:t>COUNTY CONSERVATION DISTRICT</a:t>
            </a:r>
          </a:p>
        </p:txBody>
      </p:sp>
      <p:sp>
        <p:nvSpPr>
          <p:cNvPr id="35844" name="Text Box 7"/>
          <p:cNvSpPr txBox="1">
            <a:spLocks noChangeArrowheads="1"/>
          </p:cNvSpPr>
          <p:nvPr/>
        </p:nvSpPr>
        <p:spPr bwMode="auto">
          <a:xfrm>
            <a:off x="152400" y="3754438"/>
            <a:ext cx="9067800" cy="3113087"/>
          </a:xfrm>
          <a:prstGeom prst="rect">
            <a:avLst/>
          </a:prstGeom>
          <a:noFill/>
          <a:ln w="9525">
            <a:noFill/>
            <a:miter lim="800000"/>
            <a:headEnd/>
            <a:tailEnd/>
          </a:ln>
        </p:spPr>
        <p:txBody>
          <a:bodyPr>
            <a:spAutoFit/>
          </a:bodyPr>
          <a:lstStyle/>
          <a:p>
            <a:pPr>
              <a:buFontTx/>
              <a:buChar char="-"/>
            </a:pPr>
            <a:r>
              <a:rPr lang="en-US" sz="3200">
                <a:solidFill>
                  <a:srgbClr val="000000"/>
                </a:solidFill>
                <a:latin typeface="Times New Roman" pitchFamily="18" charset="0"/>
              </a:rPr>
              <a:t> Administer program on county level.</a:t>
            </a:r>
          </a:p>
          <a:p>
            <a:pPr>
              <a:buFontTx/>
              <a:buChar char="-"/>
            </a:pPr>
            <a:r>
              <a:rPr lang="en-US" sz="3200">
                <a:solidFill>
                  <a:srgbClr val="000000"/>
                </a:solidFill>
                <a:latin typeface="Times New Roman" pitchFamily="18" charset="0"/>
              </a:rPr>
              <a:t> </a:t>
            </a:r>
            <a:r>
              <a:rPr lang="en-US" sz="3200" u="sng">
                <a:solidFill>
                  <a:srgbClr val="000000"/>
                </a:solidFill>
                <a:latin typeface="Times New Roman" pitchFamily="18" charset="0"/>
              </a:rPr>
              <a:t>Work with applicants</a:t>
            </a:r>
            <a:r>
              <a:rPr lang="en-US" sz="3200">
                <a:solidFill>
                  <a:srgbClr val="000000"/>
                </a:solidFill>
                <a:latin typeface="Times New Roman" pitchFamily="18" charset="0"/>
              </a:rPr>
              <a:t> on projects and permitting.</a:t>
            </a:r>
          </a:p>
          <a:p>
            <a:pPr>
              <a:buFontTx/>
              <a:buChar char="-"/>
            </a:pPr>
            <a:r>
              <a:rPr lang="en-US" sz="3200">
                <a:solidFill>
                  <a:srgbClr val="000000"/>
                </a:solidFill>
                <a:latin typeface="Times New Roman" pitchFamily="18" charset="0"/>
              </a:rPr>
              <a:t> Receive money based on verified pollution sites.</a:t>
            </a:r>
          </a:p>
          <a:p>
            <a:pPr>
              <a:lnSpc>
                <a:spcPct val="120000"/>
              </a:lnSpc>
              <a:buFontTx/>
              <a:buChar char="-"/>
            </a:pPr>
            <a:r>
              <a:rPr lang="en-US" sz="3200">
                <a:solidFill>
                  <a:srgbClr val="000000"/>
                </a:solidFill>
                <a:latin typeface="Times New Roman" pitchFamily="18" charset="0"/>
              </a:rPr>
              <a:t> Conduct inspection after work is completed.</a:t>
            </a:r>
          </a:p>
          <a:p>
            <a:pPr>
              <a:buFontTx/>
              <a:buChar char="-"/>
            </a:pPr>
            <a:r>
              <a:rPr lang="en-US" sz="3200">
                <a:solidFill>
                  <a:srgbClr val="000000"/>
                </a:solidFill>
                <a:latin typeface="Times New Roman" pitchFamily="18" charset="0"/>
              </a:rPr>
              <a:t> Keep records and report to State annually.</a:t>
            </a:r>
          </a:p>
          <a:p>
            <a:endParaRPr lang="en-US" sz="3200">
              <a:solidFill>
                <a:srgbClr val="000000"/>
              </a:solidFill>
              <a:latin typeface="Times New Roman" pitchFamily="18" charset="0"/>
            </a:endParaRPr>
          </a:p>
        </p:txBody>
      </p:sp>
      <p:sp>
        <p:nvSpPr>
          <p:cNvPr id="35847" name="Rectangle 19"/>
          <p:cNvSpPr>
            <a:spLocks noGrp="1" noChangeArrowheads="1"/>
          </p:cNvSpPr>
          <p:nvPr>
            <p:ph type="body" idx="1"/>
          </p:nvPr>
        </p:nvSpPr>
        <p:spPr>
          <a:xfrm>
            <a:off x="1447800" y="723900"/>
            <a:ext cx="6248400" cy="2171700"/>
          </a:xfrm>
          <a:solidFill>
            <a:schemeClr val="tx2">
              <a:alpha val="50195"/>
            </a:schemeClr>
          </a:solidFill>
          <a:ln w="38100">
            <a:solidFill>
              <a:schemeClr val="tx1"/>
            </a:solidFill>
          </a:ln>
        </p:spPr>
        <p:txBody>
          <a:bodyPr lIns="90488" tIns="44450" rIns="90488" bIns="44450"/>
          <a:lstStyle/>
          <a:p>
            <a:pPr algn="ctr" eaLnBrk="1" hangingPunct="1">
              <a:lnSpc>
                <a:spcPct val="90000"/>
              </a:lnSpc>
              <a:buFontTx/>
              <a:buNone/>
            </a:pPr>
            <a:r>
              <a:rPr lang="en-US" b="1" smtClean="0">
                <a:solidFill>
                  <a:schemeClr val="bg1"/>
                </a:solidFill>
              </a:rPr>
              <a:t>State Conservation Commission</a:t>
            </a:r>
          </a:p>
          <a:p>
            <a:pPr algn="ctr" eaLnBrk="1" hangingPunct="1">
              <a:lnSpc>
                <a:spcPct val="90000"/>
              </a:lnSpc>
              <a:buFontTx/>
              <a:buNone/>
            </a:pPr>
            <a:r>
              <a:rPr lang="en-US" b="1" smtClean="0">
                <a:solidFill>
                  <a:srgbClr val="FFFF00"/>
                </a:solidFill>
              </a:rPr>
              <a:t>County Conservation District</a:t>
            </a:r>
          </a:p>
          <a:p>
            <a:pPr algn="ctr" eaLnBrk="1" hangingPunct="1">
              <a:lnSpc>
                <a:spcPct val="90000"/>
              </a:lnSpc>
              <a:buFontTx/>
              <a:buNone/>
            </a:pPr>
            <a:r>
              <a:rPr lang="en-US" b="1" smtClean="0">
                <a:solidFill>
                  <a:schemeClr val="bg1"/>
                </a:solidFill>
              </a:rPr>
              <a:t>Quality Assurance Board (QAB)</a:t>
            </a:r>
          </a:p>
          <a:p>
            <a:pPr algn="ctr" eaLnBrk="1" hangingPunct="1">
              <a:lnSpc>
                <a:spcPct val="90000"/>
              </a:lnSpc>
              <a:buFontTx/>
              <a:buNone/>
            </a:pPr>
            <a:r>
              <a:rPr lang="en-US" b="1" smtClean="0">
                <a:solidFill>
                  <a:schemeClr val="bg1"/>
                </a:solidFill>
              </a:rPr>
              <a:t>Grant Recipients</a:t>
            </a:r>
          </a:p>
        </p:txBody>
      </p:sp>
      <p:sp>
        <p:nvSpPr>
          <p:cNvPr id="35848" name="Line 20"/>
          <p:cNvSpPr>
            <a:spLocks noChangeShapeType="1"/>
          </p:cNvSpPr>
          <p:nvPr/>
        </p:nvSpPr>
        <p:spPr bwMode="auto">
          <a:xfrm>
            <a:off x="4572000" y="11953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5849" name="Line 21"/>
          <p:cNvSpPr>
            <a:spLocks noChangeShapeType="1"/>
          </p:cNvSpPr>
          <p:nvPr/>
        </p:nvSpPr>
        <p:spPr bwMode="auto">
          <a:xfrm>
            <a:off x="4572000" y="17287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5850" name="Line 22"/>
          <p:cNvSpPr>
            <a:spLocks noChangeShapeType="1"/>
          </p:cNvSpPr>
          <p:nvPr/>
        </p:nvSpPr>
        <p:spPr bwMode="auto">
          <a:xfrm>
            <a:off x="4572000" y="2271713"/>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pic>
        <p:nvPicPr>
          <p:cNvPr id="35851" name="Picture 10" descr="rainbow_trout_swimming_lc"/>
          <p:cNvPicPr>
            <a:picLocks noChangeAspect="1" noChangeArrowheads="1" noCrop="1"/>
          </p:cNvPicPr>
          <p:nvPr/>
        </p:nvPicPr>
        <p:blipFill>
          <a:blip r:embed="rId4" cstate="print"/>
          <a:srcRect/>
          <a:stretch>
            <a:fillRect/>
          </a:stretch>
        </p:blipFill>
        <p:spPr bwMode="auto">
          <a:xfrm>
            <a:off x="7372350" y="1143000"/>
            <a:ext cx="1695450" cy="790575"/>
          </a:xfrm>
          <a:prstGeom prst="rect">
            <a:avLst/>
          </a:prstGeom>
          <a:noFill/>
          <a:ln w="9525">
            <a:noFill/>
            <a:miter lim="800000"/>
            <a:headEnd/>
            <a:tailEnd/>
          </a:ln>
        </p:spPr>
      </p:pic>
      <p:sp>
        <p:nvSpPr>
          <p:cNvPr id="13" name="Text Box 6"/>
          <p:cNvSpPr txBox="1">
            <a:spLocks noChangeArrowheads="1"/>
          </p:cNvSpPr>
          <p:nvPr/>
        </p:nvSpPr>
        <p:spPr bwMode="auto">
          <a:xfrm>
            <a:off x="4591195" y="-4571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003300"/>
                </a:solidFill>
                <a:latin typeface="Arial" pitchFamily="34" charset="0"/>
              </a:rPr>
              <a:t>SCC/District Program</a:t>
            </a:r>
            <a:endParaRPr lang="en-US" sz="2400" dirty="0">
              <a:solidFill>
                <a:srgbClr val="003300"/>
              </a:solidFill>
              <a:latin typeface="Arial" pitchFamily="34" charset="0"/>
            </a:endParaRPr>
          </a:p>
        </p:txBody>
      </p:sp>
      <p:sp>
        <p:nvSpPr>
          <p:cNvPr id="14" name="Text Box 6"/>
          <p:cNvSpPr txBox="1">
            <a:spLocks noChangeArrowheads="1"/>
          </p:cNvSpPr>
          <p:nvPr/>
        </p:nvSpPr>
        <p:spPr bwMode="auto">
          <a:xfrm>
            <a:off x="0" y="-5333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FFFFFF"/>
                </a:solidFill>
                <a:latin typeface="Arial" pitchFamily="34" charset="0"/>
              </a:rPr>
              <a:t>Program Structure</a:t>
            </a:r>
            <a:endParaRPr lang="en-US" sz="2400" dirty="0">
              <a:solidFill>
                <a:srgbClr val="FFFFFF"/>
              </a:solidFill>
              <a:latin typeface="Arial" pitchFamily="34" charset="0"/>
            </a:endParaRPr>
          </a:p>
        </p:txBody>
      </p:sp>
    </p:spTree>
    <p:extLst>
      <p:ext uri="{BB962C8B-B14F-4D97-AF65-F5344CB8AC3E}">
        <p14:creationId xmlns:p14="http://schemas.microsoft.com/office/powerpoint/2010/main" val="164096648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6867" name="Text Box 6"/>
          <p:cNvSpPr txBox="1">
            <a:spLocks noChangeArrowheads="1"/>
          </p:cNvSpPr>
          <p:nvPr/>
        </p:nvSpPr>
        <p:spPr bwMode="auto">
          <a:xfrm>
            <a:off x="1085850" y="2914650"/>
            <a:ext cx="6991350" cy="641350"/>
          </a:xfrm>
          <a:prstGeom prst="rect">
            <a:avLst/>
          </a:prstGeom>
          <a:noFill/>
          <a:ln w="9525">
            <a:noFill/>
            <a:miter lim="800000"/>
            <a:headEnd/>
            <a:tailEnd/>
          </a:ln>
        </p:spPr>
        <p:txBody>
          <a:bodyPr wrap="none">
            <a:spAutoFit/>
          </a:bodyPr>
          <a:lstStyle/>
          <a:p>
            <a:r>
              <a:rPr lang="en-US" sz="3600" u="sng">
                <a:solidFill>
                  <a:srgbClr val="FF0000"/>
                </a:solidFill>
                <a:latin typeface="Times New Roman" pitchFamily="18" charset="0"/>
              </a:rPr>
              <a:t>QUALITY ASSURANCE BOARD</a:t>
            </a:r>
          </a:p>
        </p:txBody>
      </p:sp>
      <p:sp>
        <p:nvSpPr>
          <p:cNvPr id="36868" name="Text Box 7"/>
          <p:cNvSpPr txBox="1">
            <a:spLocks noChangeArrowheads="1"/>
          </p:cNvSpPr>
          <p:nvPr/>
        </p:nvSpPr>
        <p:spPr bwMode="auto">
          <a:xfrm>
            <a:off x="152400" y="3443288"/>
            <a:ext cx="9067800" cy="4181475"/>
          </a:xfrm>
          <a:prstGeom prst="rect">
            <a:avLst/>
          </a:prstGeom>
          <a:noFill/>
          <a:ln w="9525">
            <a:noFill/>
            <a:miter lim="800000"/>
            <a:headEnd/>
            <a:tailEnd/>
          </a:ln>
        </p:spPr>
        <p:txBody>
          <a:bodyPr>
            <a:spAutoFit/>
          </a:bodyPr>
          <a:lstStyle/>
          <a:p>
            <a:pPr>
              <a:lnSpc>
                <a:spcPct val="120000"/>
              </a:lnSpc>
              <a:buFontTx/>
              <a:buChar char="-"/>
            </a:pPr>
            <a:r>
              <a:rPr lang="en-US" sz="3200">
                <a:solidFill>
                  <a:srgbClr val="000000"/>
                </a:solidFill>
                <a:latin typeface="Times New Roman" pitchFamily="18" charset="0"/>
              </a:rPr>
              <a:t> Each County has a QAB.</a:t>
            </a:r>
          </a:p>
          <a:p>
            <a:pPr>
              <a:lnSpc>
                <a:spcPct val="120000"/>
              </a:lnSpc>
              <a:buFontTx/>
              <a:buChar char="-"/>
            </a:pPr>
            <a:r>
              <a:rPr lang="en-US" sz="3200">
                <a:solidFill>
                  <a:srgbClr val="000000"/>
                </a:solidFill>
                <a:latin typeface="Times New Roman" pitchFamily="18" charset="0"/>
              </a:rPr>
              <a:t> 3 voting members and 1 non-voting chairman.</a:t>
            </a:r>
          </a:p>
          <a:p>
            <a:pPr>
              <a:lnSpc>
                <a:spcPct val="120000"/>
              </a:lnSpc>
              <a:buFontTx/>
              <a:buChar char="-"/>
            </a:pPr>
            <a:r>
              <a:rPr lang="en-US" sz="3200">
                <a:solidFill>
                  <a:srgbClr val="000000"/>
                </a:solidFill>
                <a:latin typeface="Times New Roman" pitchFamily="18" charset="0"/>
              </a:rPr>
              <a:t> Members from District, PAFBC, and NRCS.</a:t>
            </a:r>
          </a:p>
          <a:p>
            <a:pPr>
              <a:lnSpc>
                <a:spcPct val="120000"/>
              </a:lnSpc>
              <a:buFontTx/>
              <a:buChar char="-"/>
            </a:pPr>
            <a:r>
              <a:rPr lang="en-US" sz="3200">
                <a:solidFill>
                  <a:srgbClr val="000000"/>
                </a:solidFill>
                <a:latin typeface="Times New Roman" pitchFamily="18" charset="0"/>
              </a:rPr>
              <a:t> Develop priority list for worksites in County.</a:t>
            </a:r>
          </a:p>
          <a:p>
            <a:pPr>
              <a:lnSpc>
                <a:spcPct val="120000"/>
              </a:lnSpc>
              <a:buFontTx/>
              <a:buChar char="-"/>
            </a:pPr>
            <a:r>
              <a:rPr lang="en-US" sz="3200">
                <a:solidFill>
                  <a:srgbClr val="000000"/>
                </a:solidFill>
                <a:latin typeface="Times New Roman" pitchFamily="18" charset="0"/>
              </a:rPr>
              <a:t> Recommend sites for funding to District Board</a:t>
            </a:r>
          </a:p>
          <a:p>
            <a:pPr>
              <a:lnSpc>
                <a:spcPct val="120000"/>
              </a:lnSpc>
            </a:pPr>
            <a:endParaRPr lang="en-US" sz="3200">
              <a:solidFill>
                <a:srgbClr val="000000"/>
              </a:solidFill>
              <a:latin typeface="Times New Roman" pitchFamily="18" charset="0"/>
            </a:endParaRPr>
          </a:p>
          <a:p>
            <a:pPr>
              <a:lnSpc>
                <a:spcPct val="120000"/>
              </a:lnSpc>
            </a:pPr>
            <a:endParaRPr lang="en-US" sz="3200">
              <a:solidFill>
                <a:srgbClr val="000000"/>
              </a:solidFill>
              <a:latin typeface="Times New Roman" pitchFamily="18" charset="0"/>
            </a:endParaRPr>
          </a:p>
        </p:txBody>
      </p:sp>
      <p:sp>
        <p:nvSpPr>
          <p:cNvPr id="36871" name="Rectangle 17"/>
          <p:cNvSpPr>
            <a:spLocks noGrp="1" noChangeArrowheads="1"/>
          </p:cNvSpPr>
          <p:nvPr>
            <p:ph type="body" idx="1"/>
          </p:nvPr>
        </p:nvSpPr>
        <p:spPr>
          <a:xfrm>
            <a:off x="1447800" y="723900"/>
            <a:ext cx="6248400" cy="2171700"/>
          </a:xfrm>
          <a:solidFill>
            <a:schemeClr val="tx2">
              <a:alpha val="50195"/>
            </a:schemeClr>
          </a:solidFill>
          <a:ln w="38100">
            <a:solidFill>
              <a:schemeClr val="tx1"/>
            </a:solidFill>
          </a:ln>
        </p:spPr>
        <p:txBody>
          <a:bodyPr lIns="90488" tIns="44450" rIns="90488" bIns="44450"/>
          <a:lstStyle/>
          <a:p>
            <a:pPr algn="ctr" eaLnBrk="1" hangingPunct="1">
              <a:lnSpc>
                <a:spcPct val="90000"/>
              </a:lnSpc>
              <a:buFontTx/>
              <a:buNone/>
            </a:pPr>
            <a:r>
              <a:rPr lang="en-US" b="1" smtClean="0">
                <a:solidFill>
                  <a:schemeClr val="bg1"/>
                </a:solidFill>
              </a:rPr>
              <a:t>State Conservation Commission</a:t>
            </a:r>
          </a:p>
          <a:p>
            <a:pPr algn="ctr" eaLnBrk="1" hangingPunct="1">
              <a:lnSpc>
                <a:spcPct val="90000"/>
              </a:lnSpc>
              <a:buFontTx/>
              <a:buNone/>
            </a:pPr>
            <a:r>
              <a:rPr lang="en-US" b="1" smtClean="0">
                <a:solidFill>
                  <a:schemeClr val="bg1"/>
                </a:solidFill>
              </a:rPr>
              <a:t>County Conservation District</a:t>
            </a:r>
          </a:p>
          <a:p>
            <a:pPr algn="ctr" eaLnBrk="1" hangingPunct="1">
              <a:lnSpc>
                <a:spcPct val="90000"/>
              </a:lnSpc>
              <a:buFontTx/>
              <a:buNone/>
            </a:pPr>
            <a:r>
              <a:rPr lang="en-US" b="1" smtClean="0">
                <a:solidFill>
                  <a:srgbClr val="FFFF00"/>
                </a:solidFill>
              </a:rPr>
              <a:t>Quality Assurance Board (QAB)</a:t>
            </a:r>
          </a:p>
          <a:p>
            <a:pPr algn="ctr" eaLnBrk="1" hangingPunct="1">
              <a:lnSpc>
                <a:spcPct val="90000"/>
              </a:lnSpc>
              <a:buFontTx/>
              <a:buNone/>
            </a:pPr>
            <a:r>
              <a:rPr lang="en-US" b="1" smtClean="0">
                <a:solidFill>
                  <a:schemeClr val="bg1"/>
                </a:solidFill>
              </a:rPr>
              <a:t>Grant Recipients</a:t>
            </a:r>
          </a:p>
        </p:txBody>
      </p:sp>
      <p:sp>
        <p:nvSpPr>
          <p:cNvPr id="36872" name="Line 18"/>
          <p:cNvSpPr>
            <a:spLocks noChangeShapeType="1"/>
          </p:cNvSpPr>
          <p:nvPr/>
        </p:nvSpPr>
        <p:spPr bwMode="auto">
          <a:xfrm>
            <a:off x="4572000" y="11953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6873" name="Line 19"/>
          <p:cNvSpPr>
            <a:spLocks noChangeShapeType="1"/>
          </p:cNvSpPr>
          <p:nvPr/>
        </p:nvSpPr>
        <p:spPr bwMode="auto">
          <a:xfrm>
            <a:off x="4572000" y="17287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6874" name="Line 20"/>
          <p:cNvSpPr>
            <a:spLocks noChangeShapeType="1"/>
          </p:cNvSpPr>
          <p:nvPr/>
        </p:nvSpPr>
        <p:spPr bwMode="auto">
          <a:xfrm>
            <a:off x="4572000" y="2271713"/>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pic>
        <p:nvPicPr>
          <p:cNvPr id="36875" name="Picture 10" descr="rainbow_trout_swimming_lc"/>
          <p:cNvPicPr>
            <a:picLocks noChangeAspect="1" noChangeArrowheads="1" noCrop="1"/>
          </p:cNvPicPr>
          <p:nvPr/>
        </p:nvPicPr>
        <p:blipFill>
          <a:blip r:embed="rId4" cstate="print"/>
          <a:srcRect/>
          <a:stretch>
            <a:fillRect/>
          </a:stretch>
        </p:blipFill>
        <p:spPr bwMode="auto">
          <a:xfrm>
            <a:off x="7372350" y="1647825"/>
            <a:ext cx="1695450" cy="790575"/>
          </a:xfrm>
          <a:prstGeom prst="rect">
            <a:avLst/>
          </a:prstGeom>
          <a:noFill/>
          <a:ln w="9525">
            <a:noFill/>
            <a:miter lim="800000"/>
            <a:headEnd/>
            <a:tailEnd/>
          </a:ln>
        </p:spPr>
      </p:pic>
      <p:sp>
        <p:nvSpPr>
          <p:cNvPr id="13" name="Text Box 6"/>
          <p:cNvSpPr txBox="1">
            <a:spLocks noChangeArrowheads="1"/>
          </p:cNvSpPr>
          <p:nvPr/>
        </p:nvSpPr>
        <p:spPr bwMode="auto">
          <a:xfrm>
            <a:off x="4591195" y="-4571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003300"/>
                </a:solidFill>
                <a:latin typeface="Arial" pitchFamily="34" charset="0"/>
              </a:rPr>
              <a:t>SCC/District Program</a:t>
            </a:r>
            <a:endParaRPr lang="en-US" sz="2400" dirty="0">
              <a:solidFill>
                <a:srgbClr val="003300"/>
              </a:solidFill>
              <a:latin typeface="Arial" pitchFamily="34" charset="0"/>
            </a:endParaRPr>
          </a:p>
        </p:txBody>
      </p:sp>
      <p:sp>
        <p:nvSpPr>
          <p:cNvPr id="14" name="Text Box 6"/>
          <p:cNvSpPr txBox="1">
            <a:spLocks noChangeArrowheads="1"/>
          </p:cNvSpPr>
          <p:nvPr/>
        </p:nvSpPr>
        <p:spPr bwMode="auto">
          <a:xfrm>
            <a:off x="0" y="-5333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FFFFFF"/>
                </a:solidFill>
                <a:latin typeface="Arial" pitchFamily="34" charset="0"/>
              </a:rPr>
              <a:t>Program Structure</a:t>
            </a:r>
            <a:endParaRPr lang="en-US" sz="2400" dirty="0">
              <a:solidFill>
                <a:srgbClr val="FFFFFF"/>
              </a:solidFill>
              <a:latin typeface="Arial" pitchFamily="34" charset="0"/>
            </a:endParaRPr>
          </a:p>
        </p:txBody>
      </p:sp>
    </p:spTree>
    <p:extLst>
      <p:ext uri="{BB962C8B-B14F-4D97-AF65-F5344CB8AC3E}">
        <p14:creationId xmlns:p14="http://schemas.microsoft.com/office/powerpoint/2010/main" val="375635550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891" name="Text Box 6"/>
          <p:cNvSpPr txBox="1">
            <a:spLocks noChangeArrowheads="1"/>
          </p:cNvSpPr>
          <p:nvPr/>
        </p:nvSpPr>
        <p:spPr bwMode="auto">
          <a:xfrm>
            <a:off x="2209800" y="2828925"/>
            <a:ext cx="4743450" cy="641350"/>
          </a:xfrm>
          <a:prstGeom prst="rect">
            <a:avLst/>
          </a:prstGeom>
          <a:noFill/>
          <a:ln w="9525">
            <a:noFill/>
            <a:miter lim="800000"/>
            <a:headEnd/>
            <a:tailEnd/>
          </a:ln>
        </p:spPr>
        <p:txBody>
          <a:bodyPr wrap="none">
            <a:spAutoFit/>
          </a:bodyPr>
          <a:lstStyle/>
          <a:p>
            <a:r>
              <a:rPr lang="en-US" sz="3600" u="sng">
                <a:solidFill>
                  <a:srgbClr val="FF0000"/>
                </a:solidFill>
                <a:latin typeface="Times New Roman" pitchFamily="18" charset="0"/>
              </a:rPr>
              <a:t>GRANT RECIPIENTS</a:t>
            </a:r>
          </a:p>
        </p:txBody>
      </p:sp>
      <p:sp>
        <p:nvSpPr>
          <p:cNvPr id="37892" name="Text Box 7"/>
          <p:cNvSpPr txBox="1">
            <a:spLocks noChangeArrowheads="1"/>
          </p:cNvSpPr>
          <p:nvPr/>
        </p:nvSpPr>
        <p:spPr bwMode="auto">
          <a:xfrm>
            <a:off x="0" y="3514725"/>
            <a:ext cx="9220200" cy="4087813"/>
          </a:xfrm>
          <a:prstGeom prst="rect">
            <a:avLst/>
          </a:prstGeom>
          <a:noFill/>
          <a:ln w="9525">
            <a:noFill/>
            <a:miter lim="800000"/>
            <a:headEnd/>
            <a:tailEnd/>
          </a:ln>
        </p:spPr>
        <p:txBody>
          <a:bodyPr>
            <a:spAutoFit/>
          </a:bodyPr>
          <a:lstStyle/>
          <a:p>
            <a:pPr>
              <a:buFontTx/>
              <a:buChar char="-"/>
            </a:pPr>
            <a:r>
              <a:rPr lang="en-US" sz="3200" dirty="0">
                <a:solidFill>
                  <a:srgbClr val="000000"/>
                </a:solidFill>
                <a:latin typeface="Times New Roman" pitchFamily="18" charset="0"/>
              </a:rPr>
              <a:t> Own and maintain roads.</a:t>
            </a:r>
          </a:p>
          <a:p>
            <a:pPr>
              <a:buFontTx/>
              <a:buChar char="-"/>
            </a:pPr>
            <a:r>
              <a:rPr lang="en-US" sz="3200" dirty="0">
                <a:solidFill>
                  <a:srgbClr val="000000"/>
                </a:solidFill>
                <a:latin typeface="Times New Roman" pitchFamily="18" charset="0"/>
              </a:rPr>
              <a:t> Applicants are usually municipalities, but include:</a:t>
            </a:r>
          </a:p>
          <a:p>
            <a:r>
              <a:rPr lang="en-US" sz="3200" dirty="0">
                <a:solidFill>
                  <a:srgbClr val="000000"/>
                </a:solidFill>
                <a:latin typeface="Times New Roman" pitchFamily="18" charset="0"/>
              </a:rPr>
              <a:t>   </a:t>
            </a:r>
            <a:r>
              <a:rPr lang="en-US" sz="2200" i="1" dirty="0">
                <a:solidFill>
                  <a:srgbClr val="000000"/>
                </a:solidFill>
                <a:latin typeface="Times New Roman" pitchFamily="18" charset="0"/>
              </a:rPr>
              <a:t>PA Game Commission, County Parks, PA Fish Commission, PA DOT</a:t>
            </a:r>
          </a:p>
          <a:p>
            <a:pPr>
              <a:buFontTx/>
              <a:buChar char="-"/>
            </a:pPr>
            <a:r>
              <a:rPr lang="en-US" sz="3200" dirty="0">
                <a:solidFill>
                  <a:srgbClr val="000000"/>
                </a:solidFill>
                <a:latin typeface="Times New Roman" pitchFamily="18" charset="0"/>
              </a:rPr>
              <a:t> Apply to conservation District for project funding.</a:t>
            </a:r>
          </a:p>
          <a:p>
            <a:pPr>
              <a:buFontTx/>
              <a:buChar char="-"/>
            </a:pPr>
            <a:r>
              <a:rPr lang="en-US" sz="3200" dirty="0">
                <a:solidFill>
                  <a:srgbClr val="000000"/>
                </a:solidFill>
                <a:latin typeface="Times New Roman" pitchFamily="18" charset="0"/>
              </a:rPr>
              <a:t> Complete work themselves or have it contracted.</a:t>
            </a:r>
          </a:p>
          <a:p>
            <a:pPr>
              <a:buFontTx/>
              <a:buChar char="-"/>
            </a:pPr>
            <a:r>
              <a:rPr lang="en-US" sz="3200" dirty="0">
                <a:solidFill>
                  <a:srgbClr val="FF0000"/>
                </a:solidFill>
                <a:latin typeface="Times New Roman" pitchFamily="18" charset="0"/>
              </a:rPr>
              <a:t> Must attend ESM training to apply for funding.</a:t>
            </a:r>
          </a:p>
          <a:p>
            <a:endParaRPr lang="en-US" sz="3200" dirty="0">
              <a:solidFill>
                <a:srgbClr val="FF0000"/>
              </a:solidFill>
              <a:latin typeface="Times New Roman" pitchFamily="18" charset="0"/>
            </a:endParaRPr>
          </a:p>
          <a:p>
            <a:pPr>
              <a:lnSpc>
                <a:spcPct val="120000"/>
              </a:lnSpc>
            </a:pPr>
            <a:endParaRPr lang="en-US" sz="3200" dirty="0">
              <a:solidFill>
                <a:srgbClr val="000000"/>
              </a:solidFill>
              <a:latin typeface="Times New Roman" pitchFamily="18" charset="0"/>
            </a:endParaRPr>
          </a:p>
        </p:txBody>
      </p:sp>
      <p:sp>
        <p:nvSpPr>
          <p:cNvPr id="37895" name="Rectangle 17"/>
          <p:cNvSpPr>
            <a:spLocks noGrp="1" noChangeArrowheads="1"/>
          </p:cNvSpPr>
          <p:nvPr>
            <p:ph type="body" idx="1"/>
          </p:nvPr>
        </p:nvSpPr>
        <p:spPr>
          <a:xfrm>
            <a:off x="1447800" y="723900"/>
            <a:ext cx="6248400" cy="2171700"/>
          </a:xfrm>
          <a:solidFill>
            <a:schemeClr val="tx2">
              <a:alpha val="50195"/>
            </a:schemeClr>
          </a:solidFill>
          <a:ln w="38100">
            <a:solidFill>
              <a:schemeClr val="tx1"/>
            </a:solidFill>
          </a:ln>
        </p:spPr>
        <p:txBody>
          <a:bodyPr lIns="90488" tIns="44450" rIns="90488" bIns="44450"/>
          <a:lstStyle/>
          <a:p>
            <a:pPr algn="ctr" eaLnBrk="1" hangingPunct="1">
              <a:lnSpc>
                <a:spcPct val="90000"/>
              </a:lnSpc>
              <a:buFontTx/>
              <a:buNone/>
            </a:pPr>
            <a:r>
              <a:rPr lang="en-US" b="1" dirty="0" smtClean="0">
                <a:solidFill>
                  <a:schemeClr val="bg1"/>
                </a:solidFill>
              </a:rPr>
              <a:t>State Conservation Commission</a:t>
            </a:r>
          </a:p>
          <a:p>
            <a:pPr algn="ctr" eaLnBrk="1" hangingPunct="1">
              <a:lnSpc>
                <a:spcPct val="90000"/>
              </a:lnSpc>
              <a:buFontTx/>
              <a:buNone/>
            </a:pPr>
            <a:r>
              <a:rPr lang="en-US" b="1" dirty="0" smtClean="0">
                <a:solidFill>
                  <a:schemeClr val="bg1"/>
                </a:solidFill>
              </a:rPr>
              <a:t>County Conservation District</a:t>
            </a:r>
          </a:p>
          <a:p>
            <a:pPr algn="ctr" eaLnBrk="1" hangingPunct="1">
              <a:lnSpc>
                <a:spcPct val="90000"/>
              </a:lnSpc>
              <a:buFontTx/>
              <a:buNone/>
            </a:pPr>
            <a:r>
              <a:rPr lang="en-US" b="1" dirty="0" smtClean="0">
                <a:solidFill>
                  <a:schemeClr val="bg1"/>
                </a:solidFill>
              </a:rPr>
              <a:t>Quality Assurance Board (QAB)</a:t>
            </a:r>
          </a:p>
          <a:p>
            <a:pPr algn="ctr" eaLnBrk="1" hangingPunct="1">
              <a:lnSpc>
                <a:spcPct val="90000"/>
              </a:lnSpc>
              <a:buFontTx/>
              <a:buNone/>
            </a:pPr>
            <a:r>
              <a:rPr lang="en-US" b="1" dirty="0" smtClean="0">
                <a:solidFill>
                  <a:srgbClr val="FFFF00"/>
                </a:solidFill>
              </a:rPr>
              <a:t>Grant Recipients</a:t>
            </a:r>
          </a:p>
        </p:txBody>
      </p:sp>
      <p:sp>
        <p:nvSpPr>
          <p:cNvPr id="37896" name="Line 18"/>
          <p:cNvSpPr>
            <a:spLocks noChangeShapeType="1"/>
          </p:cNvSpPr>
          <p:nvPr/>
        </p:nvSpPr>
        <p:spPr bwMode="auto">
          <a:xfrm>
            <a:off x="4572000" y="11953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7897" name="Line 19"/>
          <p:cNvSpPr>
            <a:spLocks noChangeShapeType="1"/>
          </p:cNvSpPr>
          <p:nvPr/>
        </p:nvSpPr>
        <p:spPr bwMode="auto">
          <a:xfrm>
            <a:off x="4572000" y="1728788"/>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sp>
        <p:nvSpPr>
          <p:cNvPr id="37898" name="Line 20"/>
          <p:cNvSpPr>
            <a:spLocks noChangeShapeType="1"/>
          </p:cNvSpPr>
          <p:nvPr/>
        </p:nvSpPr>
        <p:spPr bwMode="auto">
          <a:xfrm>
            <a:off x="4572000" y="2271713"/>
            <a:ext cx="0" cy="209550"/>
          </a:xfrm>
          <a:prstGeom prst="line">
            <a:avLst/>
          </a:prstGeom>
          <a:noFill/>
          <a:ln w="19050">
            <a:solidFill>
              <a:schemeClr val="bg1"/>
            </a:solidFill>
            <a:round/>
            <a:headEnd/>
            <a:tailEnd type="triangle" w="med" len="med"/>
          </a:ln>
        </p:spPr>
        <p:txBody>
          <a:bodyPr/>
          <a:lstStyle/>
          <a:p>
            <a:endParaRPr lang="en-US" sz="2000" b="0">
              <a:solidFill>
                <a:srgbClr val="000000"/>
              </a:solidFill>
              <a:latin typeface="Times New Roman" pitchFamily="18" charset="0"/>
            </a:endParaRPr>
          </a:p>
        </p:txBody>
      </p:sp>
      <p:pic>
        <p:nvPicPr>
          <p:cNvPr id="37899" name="Picture 10" descr="rainbow_trout_swimming_lc"/>
          <p:cNvPicPr>
            <a:picLocks noChangeAspect="1" noChangeArrowheads="1" noCrop="1"/>
          </p:cNvPicPr>
          <p:nvPr/>
        </p:nvPicPr>
        <p:blipFill>
          <a:blip r:embed="rId4" cstate="print"/>
          <a:srcRect/>
          <a:stretch>
            <a:fillRect/>
          </a:stretch>
        </p:blipFill>
        <p:spPr bwMode="auto">
          <a:xfrm>
            <a:off x="6096000" y="2209800"/>
            <a:ext cx="1695450" cy="790575"/>
          </a:xfrm>
          <a:prstGeom prst="rect">
            <a:avLst/>
          </a:prstGeom>
          <a:noFill/>
          <a:ln w="9525">
            <a:noFill/>
            <a:miter lim="800000"/>
            <a:headEnd/>
            <a:tailEnd/>
          </a:ln>
        </p:spPr>
      </p:pic>
      <p:sp>
        <p:nvSpPr>
          <p:cNvPr id="13" name="Text Box 6"/>
          <p:cNvSpPr txBox="1">
            <a:spLocks noChangeArrowheads="1"/>
          </p:cNvSpPr>
          <p:nvPr/>
        </p:nvSpPr>
        <p:spPr bwMode="auto">
          <a:xfrm>
            <a:off x="4591195" y="-4571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003300"/>
                </a:solidFill>
                <a:latin typeface="Arial" pitchFamily="34" charset="0"/>
              </a:rPr>
              <a:t>SCC/District Program</a:t>
            </a:r>
            <a:endParaRPr lang="en-US" sz="2400" dirty="0">
              <a:solidFill>
                <a:srgbClr val="003300"/>
              </a:solidFill>
              <a:latin typeface="Arial" pitchFamily="34" charset="0"/>
            </a:endParaRPr>
          </a:p>
        </p:txBody>
      </p:sp>
      <p:sp>
        <p:nvSpPr>
          <p:cNvPr id="14" name="Text Box 6"/>
          <p:cNvSpPr txBox="1">
            <a:spLocks noChangeArrowheads="1"/>
          </p:cNvSpPr>
          <p:nvPr/>
        </p:nvSpPr>
        <p:spPr bwMode="auto">
          <a:xfrm>
            <a:off x="0" y="-53339"/>
            <a:ext cx="4560425" cy="461665"/>
          </a:xfrm>
          <a:prstGeom prst="rect">
            <a:avLst/>
          </a:prstGeom>
          <a:noFill/>
          <a:ln w="9525">
            <a:noFill/>
            <a:miter lim="800000"/>
            <a:headEnd/>
            <a:tailEnd/>
          </a:ln>
        </p:spPr>
        <p:txBody>
          <a:bodyPr wrap="square">
            <a:spAutoFit/>
          </a:bodyPr>
          <a:lstStyle/>
          <a:p>
            <a:pPr algn="ctr">
              <a:tabLst>
                <a:tab pos="4860925" algn="l"/>
              </a:tabLst>
            </a:pPr>
            <a:r>
              <a:rPr lang="en-US" sz="2400" dirty="0" smtClean="0">
                <a:solidFill>
                  <a:srgbClr val="FFFFFF"/>
                </a:solidFill>
                <a:latin typeface="Arial" pitchFamily="34" charset="0"/>
              </a:rPr>
              <a:t>Program Structure</a:t>
            </a:r>
            <a:endParaRPr lang="en-US" sz="2400" dirty="0">
              <a:solidFill>
                <a:srgbClr val="FFFFFF"/>
              </a:solidFill>
              <a:latin typeface="Arial" pitchFamily="34" charset="0"/>
            </a:endParaRPr>
          </a:p>
        </p:txBody>
      </p:sp>
    </p:spTree>
    <p:extLst>
      <p:ext uri="{BB962C8B-B14F-4D97-AF65-F5344CB8AC3E}">
        <p14:creationId xmlns:p14="http://schemas.microsoft.com/office/powerpoint/2010/main" val="364967875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2209800" y="0"/>
            <a:ext cx="6934200" cy="701675"/>
          </a:xfrm>
          <a:prstGeom prst="rect">
            <a:avLst/>
          </a:prstGeom>
          <a:solidFill>
            <a:schemeClr val="bg1"/>
          </a:solidFill>
          <a:ln w="9525">
            <a:noFill/>
            <a:miter lim="800000"/>
            <a:headEnd/>
            <a:tailEnd/>
          </a:ln>
        </p:spPr>
        <p:txBody>
          <a:bodyPr wrap="square">
            <a:spAutoFit/>
          </a:bodyPr>
          <a:lstStyle/>
          <a:p>
            <a:pPr algn="ctr"/>
            <a:r>
              <a:rPr lang="en-US" sz="4000"/>
              <a:t>TOPIC  OUTLINE</a:t>
            </a:r>
          </a:p>
        </p:txBody>
      </p:sp>
      <p:sp>
        <p:nvSpPr>
          <p:cNvPr id="16388" name="Text Box 6"/>
          <p:cNvSpPr txBox="1">
            <a:spLocks noChangeArrowheads="1"/>
          </p:cNvSpPr>
          <p:nvPr/>
        </p:nvSpPr>
        <p:spPr bwMode="auto">
          <a:xfrm>
            <a:off x="2314575" y="1066800"/>
            <a:ext cx="4382931" cy="5324535"/>
          </a:xfrm>
          <a:prstGeom prst="rect">
            <a:avLst/>
          </a:prstGeom>
          <a:noFill/>
          <a:ln w="9525">
            <a:noFill/>
            <a:miter lim="800000"/>
            <a:headEnd/>
            <a:tailEnd/>
          </a:ln>
        </p:spPr>
        <p:txBody>
          <a:bodyPr wrap="none">
            <a:spAutoFit/>
          </a:bodyPr>
          <a:lstStyle/>
          <a:p>
            <a:pPr marL="342900" indent="-342900">
              <a:buFontTx/>
              <a:buChar char="-"/>
            </a:pPr>
            <a:r>
              <a:rPr lang="en-US" sz="3400" dirty="0" smtClean="0">
                <a:solidFill>
                  <a:schemeClr val="bg1">
                    <a:lumMod val="50000"/>
                  </a:schemeClr>
                </a:solidFill>
              </a:rPr>
              <a:t>Program Purpose</a:t>
            </a: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lumMod val="50000"/>
                  </a:schemeClr>
                </a:solidFill>
              </a:rPr>
              <a:t>Program History</a:t>
            </a:r>
          </a:p>
          <a:p>
            <a:pPr marL="342900" indent="-342900">
              <a:buFontTx/>
              <a:buChar char="-"/>
            </a:pPr>
            <a:endParaRPr lang="en-US" sz="3400" dirty="0">
              <a:solidFill>
                <a:schemeClr val="bg1"/>
              </a:solidFill>
            </a:endParaRPr>
          </a:p>
          <a:p>
            <a:pPr marL="342900" indent="-342900">
              <a:buFontTx/>
              <a:buChar char="-"/>
            </a:pPr>
            <a:r>
              <a:rPr lang="en-US" sz="3400" dirty="0">
                <a:solidFill>
                  <a:schemeClr val="bg1">
                    <a:lumMod val="50000"/>
                  </a:schemeClr>
                </a:solidFill>
              </a:rPr>
              <a:t>Program </a:t>
            </a:r>
            <a:r>
              <a:rPr lang="en-US" sz="3400" dirty="0" smtClean="0">
                <a:solidFill>
                  <a:schemeClr val="bg1">
                    <a:lumMod val="50000"/>
                  </a:schemeClr>
                </a:solidFill>
              </a:rPr>
              <a:t>Structure</a:t>
            </a:r>
            <a:endParaRPr lang="en-US" sz="3400" dirty="0">
              <a:solidFill>
                <a:schemeClr val="bg1">
                  <a:lumMod val="50000"/>
                </a:schemeClr>
              </a:solidFill>
            </a:endParaRPr>
          </a:p>
          <a:p>
            <a:pPr marL="342900" indent="-342900">
              <a:buFontTx/>
              <a:buChar char="-"/>
            </a:pPr>
            <a:endParaRPr lang="en-US" sz="3400" dirty="0" smtClean="0">
              <a:solidFill>
                <a:schemeClr val="bg1"/>
              </a:solidFill>
            </a:endParaRPr>
          </a:p>
          <a:p>
            <a:pPr marL="342900" indent="-342900">
              <a:buFontTx/>
              <a:buChar char="-"/>
            </a:pPr>
            <a:r>
              <a:rPr lang="en-US" sz="3400" dirty="0" smtClean="0">
                <a:solidFill>
                  <a:srgbClr val="FFFF00"/>
                </a:solidFill>
              </a:rPr>
              <a:t>PSU Center</a:t>
            </a:r>
          </a:p>
          <a:p>
            <a:pPr marL="800100" lvl="1" indent="-342900">
              <a:buFontTx/>
              <a:buChar char="-"/>
            </a:pPr>
            <a:endParaRPr lang="en-US" sz="3400" dirty="0" smtClean="0">
              <a:solidFill>
                <a:schemeClr val="bg1"/>
              </a:solidFill>
            </a:endParaRPr>
          </a:p>
          <a:p>
            <a:pPr marL="342900" indent="-342900">
              <a:buFontTx/>
              <a:buChar char="-"/>
            </a:pPr>
            <a:r>
              <a:rPr lang="en-US" sz="3400" dirty="0" smtClean="0">
                <a:solidFill>
                  <a:schemeClr val="bg1"/>
                </a:solidFill>
              </a:rPr>
              <a:t>Program Future</a:t>
            </a:r>
            <a:endParaRPr lang="en-US" sz="3400" dirty="0">
              <a:solidFill>
                <a:schemeClr val="bg1"/>
              </a:solidFill>
            </a:endParaRPr>
          </a:p>
          <a:p>
            <a:pPr marL="342900" indent="-342900"/>
            <a:endParaRPr lang="en-US" sz="3400" dirty="0">
              <a:solidFill>
                <a:schemeClr val="bg1"/>
              </a:solidFill>
            </a:endParaRPr>
          </a:p>
        </p:txBody>
      </p:sp>
      <p:pic>
        <p:nvPicPr>
          <p:cNvPr id="16389" name="Picture 7"/>
          <p:cNvPicPr>
            <a:picLocks noChangeAspect="1" noChangeArrowheads="1"/>
          </p:cNvPicPr>
          <p:nvPr/>
        </p:nvPicPr>
        <p:blipFill>
          <a:blip r:embed="rId3" cstate="print"/>
          <a:srcRect t="6685"/>
          <a:stretch>
            <a:fillRect/>
          </a:stretch>
        </p:blipFill>
        <p:spPr bwMode="auto">
          <a:xfrm>
            <a:off x="0" y="0"/>
            <a:ext cx="2235200" cy="6838950"/>
          </a:xfrm>
          <a:prstGeom prst="rect">
            <a:avLst/>
          </a:prstGeom>
          <a:noFill/>
          <a:ln w="9525">
            <a:noFill/>
            <a:miter lim="800000"/>
            <a:headEnd/>
            <a:tailEnd/>
          </a:ln>
        </p:spPr>
      </p:pic>
    </p:spTree>
    <p:extLst>
      <p:ext uri="{BB962C8B-B14F-4D97-AF65-F5344CB8AC3E}">
        <p14:creationId xmlns:p14="http://schemas.microsoft.com/office/powerpoint/2010/main" val="32245183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12"/>
          <p:cNvSpPr/>
          <p:nvPr/>
        </p:nvSpPr>
        <p:spPr bwMode="auto">
          <a:xfrm>
            <a:off x="5867400" y="39624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Forestry Districts</a:t>
            </a:r>
          </a:p>
          <a:p>
            <a:pPr lvl="0" algn="ctr">
              <a:buFont typeface="Arial" pitchFamily="34" charset="0"/>
              <a:buChar char="•"/>
            </a:pPr>
            <a:r>
              <a:rPr lang="en-US" sz="1400" b="0" dirty="0" smtClean="0"/>
              <a:t> Receive funding and complete work</a:t>
            </a:r>
          </a:p>
          <a:p>
            <a:pPr marL="0" marR="0" indent="0" algn="ctr" defTabSz="914400" eaLnBrk="1" latinLnBrk="0" hangingPunct="1">
              <a:lnSpc>
                <a:spcPct val="100000"/>
              </a:lnSpc>
              <a:buClrTx/>
              <a:buSzTx/>
              <a:buFontTx/>
              <a:buNone/>
              <a:tabLst/>
            </a:pPr>
            <a:endParaRPr lang="en-US" sz="1600" dirty="0" smtClean="0"/>
          </a:p>
        </p:txBody>
      </p:sp>
      <p:sp>
        <p:nvSpPr>
          <p:cNvPr id="14" name="Rectangle 13"/>
          <p:cNvSpPr/>
          <p:nvPr/>
        </p:nvSpPr>
        <p:spPr bwMode="auto">
          <a:xfrm>
            <a:off x="381000" y="4038600"/>
            <a:ext cx="2971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Conservation Districts</a:t>
            </a:r>
          </a:p>
          <a:p>
            <a:pPr marL="0" marR="0" indent="0" algn="ctr" defTabSz="914400" eaLnBrk="1" latinLnBrk="0" hangingPunct="1">
              <a:lnSpc>
                <a:spcPct val="100000"/>
              </a:lnSpc>
              <a:buClrTx/>
              <a:buSzTx/>
              <a:buFont typeface="Arial" pitchFamily="34" charset="0"/>
              <a:buChar char="•"/>
              <a:tabLst/>
            </a:pPr>
            <a:r>
              <a:rPr lang="en-US" sz="1400" b="0" dirty="0" smtClean="0"/>
              <a:t> Administer Program in County</a:t>
            </a:r>
          </a:p>
          <a:p>
            <a:pPr marL="0" marR="0" indent="0" algn="ctr" defTabSz="914400" eaLnBrk="1" latinLnBrk="0" hangingPunct="1">
              <a:lnSpc>
                <a:spcPct val="100000"/>
              </a:lnSpc>
              <a:buClrTx/>
              <a:buSzTx/>
              <a:tabLst/>
            </a:pPr>
            <a:endParaRPr lang="en-US" sz="1600" dirty="0" smtClean="0"/>
          </a:p>
        </p:txBody>
      </p:sp>
      <p:sp>
        <p:nvSpPr>
          <p:cNvPr id="15" name="Rectangle 14"/>
          <p:cNvSpPr/>
          <p:nvPr/>
        </p:nvSpPr>
        <p:spPr bwMode="auto">
          <a:xfrm>
            <a:off x="381000" y="5410200"/>
            <a:ext cx="2971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Townships (&amp; others)</a:t>
            </a:r>
          </a:p>
          <a:p>
            <a:pPr marL="0" marR="0" indent="0" algn="ctr" defTabSz="914400" eaLnBrk="1" latinLnBrk="0" hangingPunct="1">
              <a:lnSpc>
                <a:spcPct val="100000"/>
              </a:lnSpc>
              <a:buClrTx/>
              <a:buSzTx/>
              <a:buFont typeface="Arial" pitchFamily="34" charset="0"/>
              <a:buChar char="•"/>
              <a:tabLst/>
            </a:pPr>
            <a:r>
              <a:rPr lang="en-US" sz="1600" dirty="0" smtClean="0"/>
              <a:t> </a:t>
            </a:r>
            <a:r>
              <a:rPr lang="en-US" sz="1400" b="0" dirty="0" smtClean="0"/>
              <a:t>Apply to District for funding </a:t>
            </a:r>
          </a:p>
          <a:p>
            <a:pPr marL="0" marR="0" indent="0" algn="ctr" defTabSz="914400" eaLnBrk="1" latinLnBrk="0" hangingPunct="1">
              <a:lnSpc>
                <a:spcPct val="100000"/>
              </a:lnSpc>
              <a:buClrTx/>
              <a:buSzTx/>
              <a:buFont typeface="Arial" pitchFamily="34" charset="0"/>
              <a:buChar char="•"/>
              <a:tabLst/>
            </a:pPr>
            <a:r>
              <a:rPr lang="en-US" sz="1400" b="0" dirty="0" smtClean="0"/>
              <a:t> Complete or contract work</a:t>
            </a:r>
          </a:p>
          <a:p>
            <a:pPr marL="0" marR="0" indent="0" algn="ctr" defTabSz="914400" eaLnBrk="1" latinLnBrk="0" hangingPunct="1">
              <a:lnSpc>
                <a:spcPct val="100000"/>
              </a:lnSpc>
              <a:buClrTx/>
              <a:buSzTx/>
              <a:tabLst/>
            </a:pPr>
            <a:endParaRPr lang="en-US" sz="1600" dirty="0" smtClean="0"/>
          </a:p>
        </p:txBody>
      </p:sp>
      <p:cxnSp>
        <p:nvCxnSpPr>
          <p:cNvPr id="17" name="Straight Connector 16"/>
          <p:cNvCxnSpPr/>
          <p:nvPr/>
        </p:nvCxnSpPr>
        <p:spPr bwMode="auto">
          <a:xfrm>
            <a:off x="4704080" y="1884680"/>
            <a:ext cx="1315720" cy="70612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flipH="1">
            <a:off x="2667000" y="1828800"/>
            <a:ext cx="2209800" cy="9906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2" name="Straight Connector 21"/>
          <p:cNvCxnSpPr>
            <a:stCxn id="10" idx="2"/>
            <a:endCxn id="14" idx="0"/>
          </p:cNvCxnSpPr>
          <p:nvPr/>
        </p:nvCxnSpPr>
        <p:spPr bwMode="auto">
          <a:xfrm>
            <a:off x="1866900" y="3429000"/>
            <a:ext cx="0" cy="6096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cxnSp>
        <p:nvCxnSpPr>
          <p:cNvPr id="25" name="Straight Connector 24"/>
          <p:cNvCxnSpPr/>
          <p:nvPr/>
        </p:nvCxnSpPr>
        <p:spPr bwMode="auto">
          <a:xfrm>
            <a:off x="1884680" y="4800600"/>
            <a:ext cx="0" cy="6096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cxnSp>
        <p:nvCxnSpPr>
          <p:cNvPr id="26" name="Straight Connector 25"/>
          <p:cNvCxnSpPr/>
          <p:nvPr/>
        </p:nvCxnSpPr>
        <p:spPr bwMode="auto">
          <a:xfrm>
            <a:off x="7391400" y="3429000"/>
            <a:ext cx="0" cy="533400"/>
          </a:xfrm>
          <a:prstGeom prst="line">
            <a:avLst/>
          </a:prstGeom>
          <a:solidFill>
            <a:schemeClr val="accent1"/>
          </a:solidFill>
          <a:ln w="101600" cap="flat" cmpd="sng" algn="ctr">
            <a:solidFill>
              <a:srgbClr val="66FF66"/>
            </a:solidFill>
            <a:prstDash val="solid"/>
            <a:round/>
            <a:headEnd type="none" w="med" len="med"/>
            <a:tailEnd type="triangle" w="med" len="med"/>
          </a:ln>
          <a:effectLst/>
        </p:spPr>
      </p:cxnSp>
      <p:sp>
        <p:nvSpPr>
          <p:cNvPr id="9" name="Rectangle 8"/>
          <p:cNvSpPr/>
          <p:nvPr/>
        </p:nvSpPr>
        <p:spPr bwMode="auto">
          <a:xfrm>
            <a:off x="1524000" y="1143000"/>
            <a:ext cx="64008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dirty="0" smtClean="0">
                <a:solidFill>
                  <a:schemeClr val="tx1"/>
                </a:solidFill>
                <a:latin typeface="Arial" charset="0"/>
              </a:rPr>
              <a:t>Dirt and Gravel Road Maintenance Program</a:t>
            </a:r>
          </a:p>
          <a:p>
            <a:pPr algn="ctr"/>
            <a:r>
              <a:rPr lang="en-US" b="0" dirty="0" smtClean="0">
                <a:solidFill>
                  <a:srgbClr val="003300"/>
                </a:solidFill>
                <a:latin typeface="Arial" charset="0"/>
              </a:rPr>
              <a:t>$5 Million annual allocation</a:t>
            </a:r>
          </a:p>
        </p:txBody>
      </p:sp>
      <p:cxnSp>
        <p:nvCxnSpPr>
          <p:cNvPr id="29" name="Straight Connector 28"/>
          <p:cNvCxnSpPr/>
          <p:nvPr/>
        </p:nvCxnSpPr>
        <p:spPr bwMode="auto">
          <a:xfrm>
            <a:off x="3291840" y="3364230"/>
            <a:ext cx="304800" cy="228600"/>
          </a:xfrm>
          <a:prstGeom prst="line">
            <a:avLst/>
          </a:prstGeom>
          <a:solidFill>
            <a:schemeClr val="accent1"/>
          </a:solidFill>
          <a:ln w="19050" cap="flat" cmpd="sng" algn="ctr">
            <a:solidFill>
              <a:srgbClr val="66FF66"/>
            </a:solidFill>
            <a:prstDash val="solid"/>
            <a:round/>
            <a:headEnd type="none" w="med" len="med"/>
            <a:tailEnd type="triangle" w="med" len="med"/>
          </a:ln>
          <a:effectLst/>
        </p:spPr>
      </p:cxnSp>
      <p:cxnSp>
        <p:nvCxnSpPr>
          <p:cNvPr id="32" name="Straight Connector 31"/>
          <p:cNvCxnSpPr/>
          <p:nvPr/>
        </p:nvCxnSpPr>
        <p:spPr bwMode="auto">
          <a:xfrm flipH="1">
            <a:off x="5638800" y="3276600"/>
            <a:ext cx="381000" cy="304800"/>
          </a:xfrm>
          <a:prstGeom prst="line">
            <a:avLst/>
          </a:prstGeom>
          <a:solidFill>
            <a:schemeClr val="accent1"/>
          </a:solidFill>
          <a:ln w="19050" cap="flat" cmpd="sng" algn="ctr">
            <a:solidFill>
              <a:srgbClr val="66FF66"/>
            </a:solidFill>
            <a:prstDash val="solid"/>
            <a:round/>
            <a:headEnd type="none" w="med" len="med"/>
            <a:tailEnd type="triangle" w="med" len="med"/>
          </a:ln>
          <a:effectLst/>
        </p:spPr>
      </p:cxnSp>
      <p:sp>
        <p:nvSpPr>
          <p:cNvPr id="10" name="Rectangle 9"/>
          <p:cNvSpPr/>
          <p:nvPr/>
        </p:nvSpPr>
        <p:spPr bwMode="auto">
          <a:xfrm>
            <a:off x="3810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1600" dirty="0" smtClean="0"/>
              <a:t>PA State Conservation Commission</a:t>
            </a:r>
          </a:p>
          <a:p>
            <a:pPr algn="ctr"/>
            <a:r>
              <a:rPr lang="en-US" sz="1600" b="0" dirty="0" smtClean="0">
                <a:solidFill>
                  <a:srgbClr val="003300"/>
                </a:solidFill>
              </a:rPr>
              <a:t>$4 Million</a:t>
            </a:r>
          </a:p>
        </p:txBody>
      </p:sp>
      <p:sp>
        <p:nvSpPr>
          <p:cNvPr id="11" name="Rectangle 10"/>
          <p:cNvSpPr/>
          <p:nvPr/>
        </p:nvSpPr>
        <p:spPr bwMode="auto">
          <a:xfrm>
            <a:off x="5867400" y="2514600"/>
            <a:ext cx="29718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PA DCNR Bureau of Forestry</a:t>
            </a:r>
          </a:p>
          <a:p>
            <a:pPr marL="0" marR="0" indent="0" algn="ctr" defTabSz="914400" eaLnBrk="1" latinLnBrk="0" hangingPunct="1">
              <a:lnSpc>
                <a:spcPct val="100000"/>
              </a:lnSpc>
              <a:buClrTx/>
              <a:buSzTx/>
              <a:buFontTx/>
              <a:buNone/>
              <a:tabLst/>
            </a:pPr>
            <a:r>
              <a:rPr lang="en-US" sz="1600" b="0" dirty="0" smtClean="0">
                <a:solidFill>
                  <a:srgbClr val="003300"/>
                </a:solidFill>
              </a:rPr>
              <a:t>$1 Million</a:t>
            </a:r>
          </a:p>
        </p:txBody>
      </p:sp>
      <p:cxnSp>
        <p:nvCxnSpPr>
          <p:cNvPr id="36" name="Straight Connector 35"/>
          <p:cNvCxnSpPr/>
          <p:nvPr/>
        </p:nvCxnSpPr>
        <p:spPr bwMode="auto">
          <a:xfrm flipV="1">
            <a:off x="5638800" y="3505200"/>
            <a:ext cx="609600" cy="228600"/>
          </a:xfrm>
          <a:prstGeom prst="line">
            <a:avLst/>
          </a:prstGeom>
          <a:solidFill>
            <a:schemeClr val="accent1"/>
          </a:solidFill>
          <a:ln w="19050" cap="flat" cmpd="sng" algn="ctr">
            <a:solidFill>
              <a:srgbClr val="FFFF00"/>
            </a:solidFill>
            <a:prstDash val="solid"/>
            <a:round/>
            <a:headEnd type="triangle" w="med" len="med"/>
            <a:tailEnd type="triangle" w="med" len="med"/>
          </a:ln>
          <a:effectLst/>
        </p:spPr>
      </p:cxnSp>
      <p:cxnSp>
        <p:nvCxnSpPr>
          <p:cNvPr id="39" name="Straight Connector 38"/>
          <p:cNvCxnSpPr/>
          <p:nvPr/>
        </p:nvCxnSpPr>
        <p:spPr bwMode="auto">
          <a:xfrm flipH="1" flipV="1">
            <a:off x="3048000" y="3505200"/>
            <a:ext cx="609600" cy="304800"/>
          </a:xfrm>
          <a:prstGeom prst="line">
            <a:avLst/>
          </a:prstGeom>
          <a:solidFill>
            <a:schemeClr val="accent1"/>
          </a:solidFill>
          <a:ln w="19050" cap="flat" cmpd="sng" algn="ctr">
            <a:solidFill>
              <a:srgbClr val="FFFF00"/>
            </a:solidFill>
            <a:prstDash val="solid"/>
            <a:round/>
            <a:headEnd type="triangle" w="med" len="med"/>
            <a:tailEnd type="triangle" w="med" len="med"/>
          </a:ln>
          <a:effectLst/>
        </p:spPr>
      </p:cxnSp>
      <p:cxnSp>
        <p:nvCxnSpPr>
          <p:cNvPr id="42" name="Straight Connector 41"/>
          <p:cNvCxnSpPr>
            <a:endCxn id="14" idx="3"/>
          </p:cNvCxnSpPr>
          <p:nvPr/>
        </p:nvCxnSpPr>
        <p:spPr bwMode="auto">
          <a:xfrm flipH="1">
            <a:off x="3352800" y="4038600"/>
            <a:ext cx="533400" cy="381000"/>
          </a:xfrm>
          <a:prstGeom prst="line">
            <a:avLst/>
          </a:prstGeom>
          <a:solidFill>
            <a:schemeClr val="accent1"/>
          </a:solidFill>
          <a:ln w="19050" cap="flat" cmpd="sng" algn="ctr">
            <a:solidFill>
              <a:srgbClr val="FFFF00"/>
            </a:solidFill>
            <a:prstDash val="solid"/>
            <a:round/>
            <a:headEnd type="none" w="med" len="med"/>
            <a:tailEnd type="triangle" w="med" len="med"/>
          </a:ln>
          <a:effectLst/>
        </p:spPr>
      </p:cxnSp>
      <p:cxnSp>
        <p:nvCxnSpPr>
          <p:cNvPr id="44" name="Straight Connector 43"/>
          <p:cNvCxnSpPr/>
          <p:nvPr/>
        </p:nvCxnSpPr>
        <p:spPr bwMode="auto">
          <a:xfrm flipH="1">
            <a:off x="3352800" y="4343400"/>
            <a:ext cx="533400" cy="1066800"/>
          </a:xfrm>
          <a:prstGeom prst="line">
            <a:avLst/>
          </a:prstGeom>
          <a:solidFill>
            <a:schemeClr val="accent1"/>
          </a:solidFill>
          <a:ln w="19050" cap="flat" cmpd="sng" algn="ctr">
            <a:solidFill>
              <a:srgbClr val="FFFF00"/>
            </a:solidFill>
            <a:prstDash val="solid"/>
            <a:round/>
            <a:headEnd type="none" w="med" len="med"/>
            <a:tailEnd type="triangle" w="med" len="med"/>
          </a:ln>
          <a:effectLst/>
        </p:spPr>
      </p:cxnSp>
      <p:cxnSp>
        <p:nvCxnSpPr>
          <p:cNvPr id="50" name="Straight Connector 49"/>
          <p:cNvCxnSpPr>
            <a:endCxn id="13" idx="1"/>
          </p:cNvCxnSpPr>
          <p:nvPr/>
        </p:nvCxnSpPr>
        <p:spPr bwMode="auto">
          <a:xfrm>
            <a:off x="5486400" y="4267200"/>
            <a:ext cx="381000" cy="152400"/>
          </a:xfrm>
          <a:prstGeom prst="line">
            <a:avLst/>
          </a:prstGeom>
          <a:solidFill>
            <a:schemeClr val="accent1"/>
          </a:solidFill>
          <a:ln w="19050" cap="flat" cmpd="sng" algn="ctr">
            <a:solidFill>
              <a:srgbClr val="FFFF00"/>
            </a:solidFill>
            <a:prstDash val="solid"/>
            <a:round/>
            <a:headEnd type="none" w="med" len="med"/>
            <a:tailEnd type="triangle" w="med" len="med"/>
          </a:ln>
          <a:effectLst/>
        </p:spPr>
      </p:cxnSp>
      <p:sp>
        <p:nvSpPr>
          <p:cNvPr id="12" name="Rectangle 11"/>
          <p:cNvSpPr/>
          <p:nvPr/>
        </p:nvSpPr>
        <p:spPr bwMode="auto">
          <a:xfrm>
            <a:off x="3627120" y="3581400"/>
            <a:ext cx="1981200" cy="914400"/>
          </a:xfrm>
          <a:prstGeom prst="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eaLnBrk="1" latinLnBrk="0" hangingPunct="1">
              <a:lnSpc>
                <a:spcPct val="100000"/>
              </a:lnSpc>
              <a:buClrTx/>
              <a:buSzTx/>
              <a:buFontTx/>
              <a:buNone/>
              <a:tabLst/>
            </a:pPr>
            <a:r>
              <a:rPr lang="en-US" sz="1600" dirty="0" smtClean="0"/>
              <a:t>PSU Center for Dirt and Gravel Road Studies</a:t>
            </a:r>
          </a:p>
        </p:txBody>
      </p:sp>
      <p:sp>
        <p:nvSpPr>
          <p:cNvPr id="53" name="TextBox 52"/>
          <p:cNvSpPr txBox="1"/>
          <p:nvPr/>
        </p:nvSpPr>
        <p:spPr>
          <a:xfrm>
            <a:off x="1572640" y="3438728"/>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55" name="TextBox 54"/>
          <p:cNvSpPr txBox="1"/>
          <p:nvPr/>
        </p:nvSpPr>
        <p:spPr>
          <a:xfrm>
            <a:off x="1572638" y="4829784"/>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56" name="TextBox 55"/>
          <p:cNvSpPr txBox="1"/>
          <p:nvPr/>
        </p:nvSpPr>
        <p:spPr>
          <a:xfrm>
            <a:off x="7094704" y="3364468"/>
            <a:ext cx="312906" cy="369332"/>
          </a:xfrm>
          <a:prstGeom prst="rect">
            <a:avLst/>
          </a:prstGeom>
          <a:noFill/>
        </p:spPr>
        <p:txBody>
          <a:bodyPr wrap="none" rtlCol="0">
            <a:spAutoFit/>
          </a:bodyPr>
          <a:lstStyle/>
          <a:p>
            <a:r>
              <a:rPr lang="en-US" dirty="0" smtClean="0">
                <a:solidFill>
                  <a:srgbClr val="66FF66"/>
                </a:solidFill>
              </a:rPr>
              <a:t>$</a:t>
            </a:r>
            <a:endParaRPr lang="en-US" dirty="0">
              <a:solidFill>
                <a:srgbClr val="66FF66"/>
              </a:solidFill>
            </a:endParaRPr>
          </a:p>
        </p:txBody>
      </p:sp>
      <p:sp>
        <p:nvSpPr>
          <p:cNvPr id="57" name="TextBox 56"/>
          <p:cNvSpPr txBox="1"/>
          <p:nvPr/>
        </p:nvSpPr>
        <p:spPr>
          <a:xfrm>
            <a:off x="5613914" y="3272774"/>
            <a:ext cx="263214" cy="261610"/>
          </a:xfrm>
          <a:prstGeom prst="rect">
            <a:avLst/>
          </a:prstGeom>
          <a:noFill/>
        </p:spPr>
        <p:txBody>
          <a:bodyPr wrap="none" rtlCol="0">
            <a:spAutoFit/>
          </a:bodyPr>
          <a:lstStyle/>
          <a:p>
            <a:r>
              <a:rPr lang="en-US" sz="1100" dirty="0" smtClean="0">
                <a:solidFill>
                  <a:srgbClr val="66FF66"/>
                </a:solidFill>
              </a:rPr>
              <a:t>$</a:t>
            </a:r>
            <a:endParaRPr lang="en-US" sz="1100" dirty="0">
              <a:solidFill>
                <a:srgbClr val="66FF66"/>
              </a:solidFill>
            </a:endParaRPr>
          </a:p>
        </p:txBody>
      </p:sp>
      <p:sp>
        <p:nvSpPr>
          <p:cNvPr id="58" name="TextBox 57"/>
          <p:cNvSpPr txBox="1"/>
          <p:nvPr/>
        </p:nvSpPr>
        <p:spPr>
          <a:xfrm>
            <a:off x="3409544" y="3305784"/>
            <a:ext cx="263214" cy="261610"/>
          </a:xfrm>
          <a:prstGeom prst="rect">
            <a:avLst/>
          </a:prstGeom>
          <a:noFill/>
        </p:spPr>
        <p:txBody>
          <a:bodyPr wrap="none" rtlCol="0">
            <a:spAutoFit/>
          </a:bodyPr>
          <a:lstStyle/>
          <a:p>
            <a:r>
              <a:rPr lang="en-US" sz="1100" dirty="0" smtClean="0">
                <a:solidFill>
                  <a:srgbClr val="66FF66"/>
                </a:solidFill>
              </a:rPr>
              <a:t>$</a:t>
            </a:r>
            <a:endParaRPr lang="en-US" sz="1100" dirty="0">
              <a:solidFill>
                <a:srgbClr val="66FF66"/>
              </a:solidFill>
            </a:endParaRPr>
          </a:p>
        </p:txBody>
      </p:sp>
      <p:sp>
        <p:nvSpPr>
          <p:cNvPr id="28"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30" name="Rectangle 2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PSU Center</a:t>
            </a:r>
            <a:endParaRPr lang="en-US" sz="28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2" cstate="print"/>
          <a:srcRect/>
          <a:stretch>
            <a:fillRect/>
          </a:stretch>
        </p:blipFill>
        <p:spPr bwMode="auto">
          <a:xfrm>
            <a:off x="4419600" y="685800"/>
            <a:ext cx="4648200" cy="1412875"/>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3" cstate="print"/>
          <a:srcRect/>
          <a:stretch>
            <a:fillRect/>
          </a:stretch>
        </p:blipFill>
        <p:spPr bwMode="auto">
          <a:xfrm>
            <a:off x="990600" y="609600"/>
            <a:ext cx="1676400" cy="1136650"/>
          </a:xfrm>
          <a:prstGeom prst="rect">
            <a:avLst/>
          </a:prstGeom>
          <a:noFill/>
          <a:ln w="9525">
            <a:noFill/>
            <a:miter lim="800000"/>
            <a:headEnd/>
            <a:tailEnd/>
          </a:ln>
        </p:spPr>
      </p:pic>
      <p:sp>
        <p:nvSpPr>
          <p:cNvPr id="69638" name="Line 6"/>
          <p:cNvSpPr>
            <a:spLocks noChangeShapeType="1"/>
          </p:cNvSpPr>
          <p:nvPr/>
        </p:nvSpPr>
        <p:spPr bwMode="auto">
          <a:xfrm>
            <a:off x="4248150" y="4572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95250" y="1727200"/>
            <a:ext cx="4105275" cy="396875"/>
          </a:xfrm>
          <a:prstGeom prst="rect">
            <a:avLst/>
          </a:prstGeom>
          <a:noFill/>
          <a:ln w="9525">
            <a:noFill/>
            <a:miter lim="800000"/>
            <a:headEnd/>
            <a:tailEnd/>
          </a:ln>
        </p:spPr>
        <p:txBody>
          <a:bodyPr wrap="none">
            <a:spAutoFit/>
          </a:bodyPr>
          <a:lstStyle/>
          <a:p>
            <a:r>
              <a:rPr lang="en-US" sz="2000"/>
              <a:t>Dirt and Gravel Road PROGRAM</a:t>
            </a:r>
          </a:p>
        </p:txBody>
      </p:sp>
      <p:sp>
        <p:nvSpPr>
          <p:cNvPr id="69640" name="Text Box 8"/>
          <p:cNvSpPr txBox="1">
            <a:spLocks noChangeArrowheads="1"/>
          </p:cNvSpPr>
          <p:nvPr/>
        </p:nvSpPr>
        <p:spPr bwMode="auto">
          <a:xfrm>
            <a:off x="762000" y="2743200"/>
            <a:ext cx="3581400" cy="457200"/>
          </a:xfrm>
          <a:prstGeom prst="rect">
            <a:avLst/>
          </a:prstGeom>
          <a:noFill/>
          <a:ln w="9525">
            <a:noFill/>
            <a:miter lim="800000"/>
            <a:headEnd/>
            <a:tailEnd/>
          </a:ln>
        </p:spPr>
        <p:txBody>
          <a:bodyPr>
            <a:spAutoFit/>
          </a:bodyPr>
          <a:lstStyle/>
          <a:p>
            <a:r>
              <a:rPr lang="en-US" sz="2400" i="1"/>
              <a:t>Funding Support</a:t>
            </a:r>
            <a:r>
              <a:rPr lang="en-US" sz="2400" b="0" i="1"/>
              <a:t>	</a:t>
            </a:r>
          </a:p>
        </p:txBody>
      </p:sp>
      <p:sp>
        <p:nvSpPr>
          <p:cNvPr id="69641" name="Rectangle 9"/>
          <p:cNvSpPr>
            <a:spLocks noChangeArrowheads="1"/>
          </p:cNvSpPr>
          <p:nvPr/>
        </p:nvSpPr>
        <p:spPr bwMode="auto">
          <a:xfrm>
            <a:off x="762000" y="3429000"/>
            <a:ext cx="3505200" cy="457200"/>
          </a:xfrm>
          <a:prstGeom prst="rect">
            <a:avLst/>
          </a:prstGeom>
          <a:noFill/>
          <a:ln w="9525" algn="ctr">
            <a:noFill/>
            <a:miter lim="800000"/>
            <a:headEnd/>
            <a:tailEnd/>
          </a:ln>
        </p:spPr>
        <p:txBody>
          <a:bodyPr>
            <a:spAutoFit/>
          </a:bodyPr>
          <a:lstStyle/>
          <a:p>
            <a:r>
              <a:rPr lang="en-US" sz="2400" i="1"/>
              <a:t>Guidance</a:t>
            </a:r>
            <a:endParaRPr lang="en-US" sz="2400" b="0" i="1"/>
          </a:p>
        </p:txBody>
      </p:sp>
      <p:sp>
        <p:nvSpPr>
          <p:cNvPr id="69642" name="Text Box 10"/>
          <p:cNvSpPr txBox="1">
            <a:spLocks noChangeArrowheads="1"/>
          </p:cNvSpPr>
          <p:nvPr/>
        </p:nvSpPr>
        <p:spPr bwMode="auto">
          <a:xfrm>
            <a:off x="5264150" y="2314575"/>
            <a:ext cx="3651250" cy="4208463"/>
          </a:xfrm>
          <a:prstGeom prst="rect">
            <a:avLst/>
          </a:prstGeom>
          <a:noFill/>
          <a:ln w="9525">
            <a:noFill/>
            <a:miter lim="800000"/>
            <a:headEnd/>
            <a:tailEnd/>
          </a:ln>
        </p:spPr>
        <p:txBody>
          <a:bodyPr wrap="none">
            <a:spAutoFit/>
          </a:bodyPr>
          <a:lstStyle/>
          <a:p>
            <a:r>
              <a:rPr lang="en-US" sz="2400"/>
              <a:t>Education</a:t>
            </a:r>
          </a:p>
          <a:p>
            <a:pPr>
              <a:buFontTx/>
              <a:buChar char="-"/>
            </a:pPr>
            <a:r>
              <a:rPr lang="en-US" b="0"/>
              <a:t> 2 day ESM training</a:t>
            </a:r>
          </a:p>
          <a:p>
            <a:pPr>
              <a:buFontTx/>
              <a:buChar char="-"/>
            </a:pPr>
            <a:r>
              <a:rPr lang="en-US" b="0"/>
              <a:t> Annual Workshops</a:t>
            </a:r>
          </a:p>
          <a:p>
            <a:pPr>
              <a:buFontTx/>
              <a:buChar char="-"/>
            </a:pPr>
            <a:r>
              <a:rPr lang="en-US" b="0"/>
              <a:t> Demonstration Days</a:t>
            </a:r>
          </a:p>
          <a:p>
            <a:r>
              <a:rPr lang="en-US" sz="2400"/>
              <a:t>Outreach</a:t>
            </a:r>
          </a:p>
          <a:p>
            <a:r>
              <a:rPr lang="en-US" b="0"/>
              <a:t>- Technical Documentation</a:t>
            </a:r>
          </a:p>
          <a:p>
            <a:r>
              <a:rPr lang="en-US" b="0"/>
              <a:t>- Website</a:t>
            </a:r>
          </a:p>
          <a:p>
            <a:pPr>
              <a:buFontTx/>
              <a:buChar char="-"/>
            </a:pPr>
            <a:r>
              <a:rPr lang="en-US" b="0"/>
              <a:t> Newsletter</a:t>
            </a:r>
          </a:p>
          <a:p>
            <a:pPr>
              <a:buFontTx/>
              <a:buChar char="-"/>
            </a:pPr>
            <a:r>
              <a:rPr lang="en-US" b="0"/>
              <a:t> Interagency cooperation</a:t>
            </a:r>
          </a:p>
          <a:p>
            <a:r>
              <a:rPr lang="en-US" sz="2400"/>
              <a:t>Program Support</a:t>
            </a:r>
          </a:p>
          <a:p>
            <a:pPr>
              <a:buFontTx/>
              <a:buChar char="-"/>
            </a:pPr>
            <a:r>
              <a:rPr lang="en-US" b="0"/>
              <a:t> Advisory Groups</a:t>
            </a:r>
          </a:p>
          <a:p>
            <a:pPr>
              <a:buFontTx/>
              <a:buChar char="-"/>
            </a:pPr>
            <a:r>
              <a:rPr lang="en-US" b="0"/>
              <a:t> </a:t>
            </a:r>
            <a:r>
              <a:rPr lang="en-US" b="0" u="sng"/>
              <a:t>Technical Assistance to Districts</a:t>
            </a:r>
          </a:p>
          <a:p>
            <a:pPr>
              <a:buFontTx/>
              <a:buChar char="-"/>
            </a:pPr>
            <a:r>
              <a:rPr lang="en-US" b="0"/>
              <a:t> Quality Assurance effort</a:t>
            </a:r>
          </a:p>
          <a:p>
            <a:pPr>
              <a:buFontTx/>
              <a:buChar char="-"/>
            </a:pPr>
            <a:r>
              <a:rPr lang="en-US" b="0"/>
              <a:t> Geographic Information Systems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4" name="Line 13"/>
          <p:cNvSpPr>
            <a:spLocks noChangeShapeType="1"/>
          </p:cNvSpPr>
          <p:nvPr/>
        </p:nvSpPr>
        <p:spPr bwMode="auto">
          <a:xfrm>
            <a:off x="3429000" y="2971800"/>
            <a:ext cx="1371600" cy="0"/>
          </a:xfrm>
          <a:prstGeom prst="line">
            <a:avLst/>
          </a:prstGeom>
          <a:noFill/>
          <a:ln w="76200">
            <a:solidFill>
              <a:srgbClr val="FF0000"/>
            </a:solidFill>
            <a:round/>
            <a:headEnd/>
            <a:tailEnd type="triangle" w="med" len="med"/>
          </a:ln>
        </p:spPr>
        <p:txBody>
          <a:bodyPr/>
          <a:lstStyle/>
          <a:p>
            <a:endParaRPr lang="en-US"/>
          </a:p>
        </p:txBody>
      </p:sp>
      <p:sp>
        <p:nvSpPr>
          <p:cNvPr id="69645" name="Line 14"/>
          <p:cNvSpPr>
            <a:spLocks noChangeShapeType="1"/>
          </p:cNvSpPr>
          <p:nvPr/>
        </p:nvSpPr>
        <p:spPr bwMode="auto">
          <a:xfrm>
            <a:off x="2286000" y="3702050"/>
            <a:ext cx="2514600" cy="0"/>
          </a:xfrm>
          <a:prstGeom prst="line">
            <a:avLst/>
          </a:prstGeom>
          <a:noFill/>
          <a:ln w="76200">
            <a:solidFill>
              <a:srgbClr val="FF0000"/>
            </a:solidFill>
            <a:round/>
            <a:headEnd/>
            <a:tailEnd type="triangle" w="med" len="med"/>
          </a:ln>
        </p:spPr>
        <p:txBody>
          <a:bodyPr/>
          <a:lstStyle/>
          <a:p>
            <a:endParaRPr lang="en-US"/>
          </a:p>
        </p:txBody>
      </p:sp>
      <p:sp>
        <p:nvSpPr>
          <p:cNvPr id="69646" name="AutoShape 15"/>
          <p:cNvSpPr>
            <a:spLocks/>
          </p:cNvSpPr>
          <p:nvPr/>
        </p:nvSpPr>
        <p:spPr bwMode="auto">
          <a:xfrm>
            <a:off x="4724400" y="2438400"/>
            <a:ext cx="457200" cy="3810000"/>
          </a:xfrm>
          <a:prstGeom prst="leftBrace">
            <a:avLst>
              <a:gd name="adj1" fmla="val 69444"/>
              <a:gd name="adj2" fmla="val 50000"/>
            </a:avLst>
          </a:prstGeom>
          <a:noFill/>
          <a:ln w="76200">
            <a:solidFill>
              <a:srgbClr val="FF0000"/>
            </a:solidFill>
            <a:round/>
            <a:headEnd/>
            <a:tailEnd/>
          </a:ln>
        </p:spPr>
        <p:txBody>
          <a:bodyPr wrap="none" anchor="ctr"/>
          <a:lstStyle/>
          <a:p>
            <a:endParaRPr lang="en-US"/>
          </a:p>
        </p:txBody>
      </p:sp>
      <p:sp>
        <p:nvSpPr>
          <p:cNvPr id="69647" name="Line 17"/>
          <p:cNvSpPr>
            <a:spLocks noChangeShapeType="1"/>
          </p:cNvSpPr>
          <p:nvPr/>
        </p:nvSpPr>
        <p:spPr bwMode="auto">
          <a:xfrm>
            <a:off x="3886200" y="4343400"/>
            <a:ext cx="838200" cy="0"/>
          </a:xfrm>
          <a:prstGeom prst="line">
            <a:avLst/>
          </a:prstGeom>
          <a:noFill/>
          <a:ln w="76200">
            <a:solidFill>
              <a:srgbClr val="FF0000"/>
            </a:solidFill>
            <a:round/>
            <a:headEnd type="triangle" w="med" len="med"/>
            <a:tailEnd/>
          </a:ln>
        </p:spPr>
        <p:txBody>
          <a:bodyPr/>
          <a:lstStyle/>
          <a:p>
            <a:endParaRPr lang="en-US"/>
          </a:p>
        </p:txBody>
      </p:sp>
      <p:sp>
        <p:nvSpPr>
          <p:cNvPr id="69648" name="Text Box 19"/>
          <p:cNvSpPr txBox="1">
            <a:spLocks noChangeArrowheads="1"/>
          </p:cNvSpPr>
          <p:nvPr/>
        </p:nvSpPr>
        <p:spPr bwMode="auto">
          <a:xfrm>
            <a:off x="533400" y="4953000"/>
            <a:ext cx="3581400" cy="1187450"/>
          </a:xfrm>
          <a:prstGeom prst="rect">
            <a:avLst/>
          </a:prstGeom>
          <a:noFill/>
          <a:ln w="9525">
            <a:noFill/>
            <a:miter lim="800000"/>
            <a:headEnd/>
            <a:tailEnd/>
          </a:ln>
        </p:spPr>
        <p:txBody>
          <a:bodyPr>
            <a:spAutoFit/>
          </a:bodyPr>
          <a:lstStyle/>
          <a:p>
            <a:r>
              <a:rPr lang="en-US" sz="2400" dirty="0"/>
              <a:t>Make Policy</a:t>
            </a:r>
          </a:p>
          <a:p>
            <a:endParaRPr lang="en-US" sz="2400" dirty="0"/>
          </a:p>
          <a:p>
            <a:r>
              <a:rPr lang="en-US" sz="2400" dirty="0"/>
              <a:t>“Administer” Program</a:t>
            </a:r>
            <a:endParaRPr lang="en-US" sz="2400" b="0" dirty="0"/>
          </a:p>
        </p:txBody>
      </p:sp>
      <p:sp>
        <p:nvSpPr>
          <p:cNvPr id="2" name="Title 1"/>
          <p:cNvSpPr>
            <a:spLocks noGrp="1"/>
          </p:cNvSpPr>
          <p:nvPr>
            <p:ph type="title"/>
          </p:nvPr>
        </p:nvSpPr>
        <p:spPr/>
        <p:txBody>
          <a:bodyPr/>
          <a:lstStyle/>
          <a:p>
            <a:endParaRPr lang="en-US"/>
          </a:p>
        </p:txBody>
      </p:sp>
      <p:sp>
        <p:nvSpPr>
          <p:cNvPr id="20"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21" name="Rectangle 20"/>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PSU Center</a:t>
            </a:r>
            <a:endParaRPr 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2" cstate="print"/>
          <a:srcRect/>
          <a:stretch>
            <a:fillRect/>
          </a:stretch>
        </p:blipFill>
        <p:spPr bwMode="auto">
          <a:xfrm>
            <a:off x="1943100" y="457200"/>
            <a:ext cx="4648200" cy="1412875"/>
          </a:xfrm>
          <a:prstGeom prst="rect">
            <a:avLst/>
          </a:prstGeom>
          <a:noFill/>
          <a:ln w="9525">
            <a:noFill/>
            <a:miter lim="800000"/>
            <a:headEnd/>
            <a:tailEnd/>
          </a:ln>
        </p:spPr>
      </p:pic>
      <p:sp>
        <p:nvSpPr>
          <p:cNvPr id="69642" name="Text Box 10"/>
          <p:cNvSpPr txBox="1">
            <a:spLocks noChangeArrowheads="1"/>
          </p:cNvSpPr>
          <p:nvPr/>
        </p:nvSpPr>
        <p:spPr bwMode="auto">
          <a:xfrm>
            <a:off x="304800" y="2306864"/>
            <a:ext cx="8189999" cy="5170646"/>
          </a:xfrm>
          <a:prstGeom prst="rect">
            <a:avLst/>
          </a:prstGeom>
          <a:noFill/>
          <a:ln w="9525">
            <a:noFill/>
            <a:miter lim="800000"/>
            <a:headEnd/>
            <a:tailEnd/>
          </a:ln>
        </p:spPr>
        <p:txBody>
          <a:bodyPr wrap="none">
            <a:spAutoFit/>
          </a:bodyPr>
          <a:lstStyle/>
          <a:p>
            <a:r>
              <a:rPr lang="en-US" sz="2800" u="sng" dirty="0" smtClean="0"/>
              <a:t>We are here to help the Conservation Districts:</a:t>
            </a:r>
          </a:p>
          <a:p>
            <a:pPr marL="342900" indent="-342900">
              <a:buFontTx/>
              <a:buChar char="-"/>
            </a:pPr>
            <a:r>
              <a:rPr lang="en-US" sz="2800" dirty="0" smtClean="0"/>
              <a:t>Project layouts</a:t>
            </a:r>
          </a:p>
          <a:p>
            <a:pPr marL="342900" indent="-342900">
              <a:buFontTx/>
              <a:buChar char="-"/>
            </a:pPr>
            <a:r>
              <a:rPr lang="en-US" sz="2800" dirty="0" smtClean="0"/>
              <a:t>Meeting with applicants</a:t>
            </a:r>
          </a:p>
          <a:p>
            <a:pPr marL="342900" indent="-342900">
              <a:buFontTx/>
              <a:buChar char="-"/>
            </a:pPr>
            <a:r>
              <a:rPr lang="en-US" sz="2800" dirty="0" smtClean="0"/>
              <a:t>Project implementation help</a:t>
            </a:r>
          </a:p>
          <a:p>
            <a:pPr marL="342900" indent="-342900">
              <a:buFontTx/>
              <a:buChar char="-"/>
            </a:pPr>
            <a:r>
              <a:rPr lang="en-US" sz="2800" dirty="0" smtClean="0"/>
              <a:t>Admin help</a:t>
            </a:r>
          </a:p>
          <a:p>
            <a:pPr marL="342900" indent="-342900">
              <a:buFontTx/>
              <a:buChar char="-"/>
            </a:pPr>
            <a:r>
              <a:rPr lang="en-US" sz="2800" dirty="0" smtClean="0"/>
              <a:t>GIS</a:t>
            </a:r>
          </a:p>
          <a:p>
            <a:pPr marL="342900" indent="-342900">
              <a:buFontTx/>
              <a:buChar char="-"/>
            </a:pPr>
            <a:r>
              <a:rPr lang="en-US" sz="2800" dirty="0" smtClean="0"/>
              <a:t>Driving Surface Aggregate</a:t>
            </a:r>
          </a:p>
          <a:p>
            <a:pPr marL="342900" indent="-342900">
              <a:buFontTx/>
              <a:buChar char="-"/>
            </a:pPr>
            <a:r>
              <a:rPr lang="en-US" sz="2800" dirty="0" smtClean="0"/>
              <a:t>General questions </a:t>
            </a:r>
          </a:p>
          <a:p>
            <a:r>
              <a:rPr lang="en-US" sz="3600" dirty="0" smtClean="0">
                <a:solidFill>
                  <a:srgbClr val="FF0000"/>
                </a:solidFill>
              </a:rPr>
              <a:t>CALL US!</a:t>
            </a:r>
          </a:p>
          <a:p>
            <a:pPr marL="342900" indent="-342900">
              <a:buFontTx/>
              <a:buChar char="-"/>
            </a:pPr>
            <a:endParaRPr lang="en-US" sz="2800" dirty="0" smtClean="0"/>
          </a:p>
          <a:p>
            <a:pPr marL="342900" indent="-342900">
              <a:buFontTx/>
              <a:buChar char="-"/>
            </a:pPr>
            <a:endParaRPr lang="en-US" sz="2400" dirty="0" smtClean="0"/>
          </a:p>
          <a:p>
            <a:pPr marL="342900" indent="-342900">
              <a:buFontTx/>
              <a:buChar char="-"/>
            </a:pPr>
            <a:endParaRPr lang="en-US" b="0" dirty="0"/>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2" name="Title 1"/>
          <p:cNvSpPr>
            <a:spLocks noGrp="1"/>
          </p:cNvSpPr>
          <p:nvPr>
            <p:ph type="title"/>
          </p:nvPr>
        </p:nvSpPr>
        <p:spPr/>
        <p:txBody>
          <a:bodyPr/>
          <a:lstStyle/>
          <a:p>
            <a:endParaRPr lang="en-US"/>
          </a:p>
        </p:txBody>
      </p:sp>
      <p:sp>
        <p:nvSpPr>
          <p:cNvPr id="20"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21" name="Rectangle 20"/>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PSU Center</a:t>
            </a:r>
            <a:endParaRPr lang="en-US" sz="2800" dirty="0"/>
          </a:p>
        </p:txBody>
      </p:sp>
    </p:spTree>
    <p:extLst>
      <p:ext uri="{BB962C8B-B14F-4D97-AF65-F5344CB8AC3E}">
        <p14:creationId xmlns:p14="http://schemas.microsoft.com/office/powerpoint/2010/main" val="825061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2209800" y="0"/>
            <a:ext cx="6934200" cy="701675"/>
          </a:xfrm>
          <a:prstGeom prst="rect">
            <a:avLst/>
          </a:prstGeom>
          <a:solidFill>
            <a:schemeClr val="bg1"/>
          </a:solidFill>
          <a:ln w="9525">
            <a:noFill/>
            <a:miter lim="800000"/>
            <a:headEnd/>
            <a:tailEnd/>
          </a:ln>
        </p:spPr>
        <p:txBody>
          <a:bodyPr wrap="square">
            <a:spAutoFit/>
          </a:bodyPr>
          <a:lstStyle/>
          <a:p>
            <a:pPr algn="ctr"/>
            <a:r>
              <a:rPr lang="en-US" sz="4000"/>
              <a:t>TOPIC  OUTLINE</a:t>
            </a:r>
          </a:p>
        </p:txBody>
      </p:sp>
      <p:sp>
        <p:nvSpPr>
          <p:cNvPr id="16388" name="Text Box 6"/>
          <p:cNvSpPr txBox="1">
            <a:spLocks noChangeArrowheads="1"/>
          </p:cNvSpPr>
          <p:nvPr/>
        </p:nvSpPr>
        <p:spPr bwMode="auto">
          <a:xfrm>
            <a:off x="2314575" y="1066800"/>
            <a:ext cx="4382931" cy="5324535"/>
          </a:xfrm>
          <a:prstGeom prst="rect">
            <a:avLst/>
          </a:prstGeom>
          <a:noFill/>
          <a:ln w="9525">
            <a:noFill/>
            <a:miter lim="800000"/>
            <a:headEnd/>
            <a:tailEnd/>
          </a:ln>
        </p:spPr>
        <p:txBody>
          <a:bodyPr wrap="none">
            <a:spAutoFit/>
          </a:bodyPr>
          <a:lstStyle/>
          <a:p>
            <a:pPr marL="342900" indent="-342900">
              <a:buFontTx/>
              <a:buChar char="-"/>
            </a:pPr>
            <a:r>
              <a:rPr lang="en-US" sz="3400" dirty="0" smtClean="0">
                <a:solidFill>
                  <a:schemeClr val="bg1">
                    <a:lumMod val="50000"/>
                  </a:schemeClr>
                </a:solidFill>
              </a:rPr>
              <a:t>Program Purpose</a:t>
            </a: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lumMod val="50000"/>
                  </a:schemeClr>
                </a:solidFill>
              </a:rPr>
              <a:t>Program History</a:t>
            </a:r>
          </a:p>
          <a:p>
            <a:pPr marL="342900" indent="-342900">
              <a:buFontTx/>
              <a:buChar char="-"/>
            </a:pPr>
            <a:endParaRPr lang="en-US" sz="3400" dirty="0">
              <a:solidFill>
                <a:schemeClr val="bg1"/>
              </a:solidFill>
            </a:endParaRPr>
          </a:p>
          <a:p>
            <a:pPr marL="342900" indent="-342900">
              <a:buFontTx/>
              <a:buChar char="-"/>
            </a:pPr>
            <a:r>
              <a:rPr lang="en-US" sz="3400" dirty="0">
                <a:solidFill>
                  <a:schemeClr val="bg1">
                    <a:lumMod val="50000"/>
                  </a:schemeClr>
                </a:solidFill>
              </a:rPr>
              <a:t>Program </a:t>
            </a:r>
            <a:r>
              <a:rPr lang="en-US" sz="3400" dirty="0" smtClean="0">
                <a:solidFill>
                  <a:schemeClr val="bg1">
                    <a:lumMod val="50000"/>
                  </a:schemeClr>
                </a:solidFill>
              </a:rPr>
              <a:t>Structure</a:t>
            </a:r>
            <a:endParaRPr lang="en-US" sz="3400" dirty="0">
              <a:solidFill>
                <a:schemeClr val="bg1">
                  <a:lumMod val="50000"/>
                </a:schemeClr>
              </a:solidFill>
            </a:endParaRPr>
          </a:p>
          <a:p>
            <a:pPr marL="342900" indent="-342900">
              <a:buFontTx/>
              <a:buChar char="-"/>
            </a:pPr>
            <a:endParaRPr lang="en-US" sz="3400" dirty="0" smtClean="0">
              <a:solidFill>
                <a:schemeClr val="bg1"/>
              </a:solidFill>
            </a:endParaRPr>
          </a:p>
          <a:p>
            <a:pPr marL="342900" indent="-342900">
              <a:buFontTx/>
              <a:buChar char="-"/>
            </a:pPr>
            <a:r>
              <a:rPr lang="en-US" sz="3400" dirty="0" smtClean="0">
                <a:solidFill>
                  <a:schemeClr val="bg1">
                    <a:lumMod val="50000"/>
                  </a:schemeClr>
                </a:solidFill>
              </a:rPr>
              <a:t>PSU Center</a:t>
            </a:r>
          </a:p>
          <a:p>
            <a:pPr marL="800100" lvl="1" indent="-342900">
              <a:buFontTx/>
              <a:buChar char="-"/>
            </a:pPr>
            <a:endParaRPr lang="en-US" sz="3400" dirty="0" smtClean="0">
              <a:solidFill>
                <a:schemeClr val="bg1"/>
              </a:solidFill>
            </a:endParaRPr>
          </a:p>
          <a:p>
            <a:pPr marL="342900" indent="-342900">
              <a:buFontTx/>
              <a:buChar char="-"/>
            </a:pPr>
            <a:r>
              <a:rPr lang="en-US" sz="3400" dirty="0" smtClean="0">
                <a:solidFill>
                  <a:srgbClr val="FFFF00"/>
                </a:solidFill>
              </a:rPr>
              <a:t>Program Future</a:t>
            </a:r>
            <a:endParaRPr lang="en-US" sz="3400" dirty="0">
              <a:solidFill>
                <a:srgbClr val="FFFF00"/>
              </a:solidFill>
            </a:endParaRPr>
          </a:p>
          <a:p>
            <a:pPr marL="342900" indent="-342900"/>
            <a:endParaRPr lang="en-US" sz="3400" dirty="0">
              <a:solidFill>
                <a:schemeClr val="bg1"/>
              </a:solidFill>
            </a:endParaRPr>
          </a:p>
        </p:txBody>
      </p:sp>
      <p:pic>
        <p:nvPicPr>
          <p:cNvPr id="16389" name="Picture 7"/>
          <p:cNvPicPr>
            <a:picLocks noChangeAspect="1" noChangeArrowheads="1"/>
          </p:cNvPicPr>
          <p:nvPr/>
        </p:nvPicPr>
        <p:blipFill>
          <a:blip r:embed="rId3" cstate="print"/>
          <a:srcRect t="6685"/>
          <a:stretch>
            <a:fillRect/>
          </a:stretch>
        </p:blipFill>
        <p:spPr bwMode="auto">
          <a:xfrm>
            <a:off x="0" y="0"/>
            <a:ext cx="2235200" cy="6838950"/>
          </a:xfrm>
          <a:prstGeom prst="rect">
            <a:avLst/>
          </a:prstGeom>
          <a:noFill/>
          <a:ln w="9525">
            <a:noFill/>
            <a:miter lim="800000"/>
            <a:headEnd/>
            <a:tailEnd/>
          </a:ln>
        </p:spPr>
      </p:pic>
    </p:spTree>
    <p:extLst>
      <p:ext uri="{BB962C8B-B14F-4D97-AF65-F5344CB8AC3E}">
        <p14:creationId xmlns:p14="http://schemas.microsoft.com/office/powerpoint/2010/main" val="218547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228600" y="914400"/>
            <a:ext cx="8763000" cy="5562600"/>
          </a:xfrm>
          <a:noFill/>
        </p:spPr>
        <p:txBody>
          <a:bodyPr lIns="90488" tIns="44450" rIns="90488" bIns="44450"/>
          <a:lstStyle/>
          <a:p>
            <a:pPr eaLnBrk="1" hangingPunct="1">
              <a:buFontTx/>
              <a:buChar char="-"/>
            </a:pPr>
            <a:r>
              <a:rPr lang="en-US" sz="2800" b="1" dirty="0" smtClean="0"/>
              <a:t>Act 89 of 2013 (transportation bill)</a:t>
            </a:r>
            <a:endParaRPr lang="en-US" b="1" dirty="0" smtClean="0">
              <a:solidFill>
                <a:srgbClr val="FFFF00"/>
              </a:solidFill>
            </a:endParaRPr>
          </a:p>
          <a:p>
            <a:pPr marL="457200" lvl="1" indent="0" eaLnBrk="1" hangingPunct="1">
              <a:buNone/>
            </a:pPr>
            <a:endParaRPr lang="en-US" sz="1200" b="1" dirty="0" smtClean="0">
              <a:solidFill>
                <a:srgbClr val="FFFF00"/>
              </a:solidFill>
            </a:endParaRPr>
          </a:p>
        </p:txBody>
      </p:sp>
      <p:sp>
        <p:nvSpPr>
          <p:cNvPr id="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8" name="Rectangle 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Future</a:t>
            </a:r>
            <a:endParaRPr lang="en-US" sz="2800" dirty="0"/>
          </a:p>
        </p:txBody>
      </p:sp>
    </p:spTree>
    <p:extLst>
      <p:ext uri="{BB962C8B-B14F-4D97-AF65-F5344CB8AC3E}">
        <p14:creationId xmlns:p14="http://schemas.microsoft.com/office/powerpoint/2010/main" val="17841683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pPr algn="ctr"/>
            <a:endParaRPr lang="en-US" sz="2400">
              <a:solidFill>
                <a:srgbClr val="000000"/>
              </a:solidFill>
              <a:latin typeface="Arial" pitchFamily="34" charset="0"/>
            </a:endParaRPr>
          </a:p>
        </p:txBody>
      </p:sp>
      <p:sp>
        <p:nvSpPr>
          <p:cNvPr id="17412" name="Line 83"/>
          <p:cNvSpPr>
            <a:spLocks noChangeShapeType="1"/>
          </p:cNvSpPr>
          <p:nvPr/>
        </p:nvSpPr>
        <p:spPr bwMode="auto">
          <a:xfrm flipH="1" flipV="1">
            <a:off x="15214600" y="3778250"/>
            <a:ext cx="1066800" cy="1447800"/>
          </a:xfrm>
          <a:prstGeom prst="line">
            <a:avLst/>
          </a:prstGeom>
          <a:noFill/>
          <a:ln w="28575">
            <a:solidFill>
              <a:srgbClr val="000066"/>
            </a:solidFill>
            <a:round/>
            <a:headEnd/>
            <a:tailEnd type="triangle" w="med" len="med"/>
          </a:ln>
        </p:spPr>
        <p:txBody>
          <a:bodyPr/>
          <a:lstStyle/>
          <a:p>
            <a:endParaRPr lang="en-US"/>
          </a:p>
        </p:txBody>
      </p:sp>
      <p:sp>
        <p:nvSpPr>
          <p:cNvPr id="17413" name="Text Box 84"/>
          <p:cNvSpPr txBox="1">
            <a:spLocks noChangeArrowheads="1"/>
          </p:cNvSpPr>
          <p:nvPr/>
        </p:nvSpPr>
        <p:spPr bwMode="auto">
          <a:xfrm>
            <a:off x="15367000" y="5181600"/>
            <a:ext cx="2225675" cy="1187450"/>
          </a:xfrm>
          <a:prstGeom prst="rect">
            <a:avLst/>
          </a:prstGeom>
          <a:noFill/>
          <a:ln w="9525">
            <a:noFill/>
            <a:miter lim="800000"/>
            <a:headEnd/>
            <a:tailEnd/>
          </a:ln>
        </p:spPr>
        <p:txBody>
          <a:bodyPr>
            <a:spAutoFit/>
          </a:bodyPr>
          <a:lstStyle/>
          <a:p>
            <a:pPr algn="ctr"/>
            <a:r>
              <a:rPr lang="en-US" sz="2400">
                <a:solidFill>
                  <a:srgbClr val="000066"/>
                </a:solidFill>
                <a:latin typeface="Arial" pitchFamily="34" charset="0"/>
              </a:rPr>
              <a:t>SUBSURFACE DRAINAGE PATTERNS</a:t>
            </a:r>
          </a:p>
        </p:txBody>
      </p:sp>
      <p:sp>
        <p:nvSpPr>
          <p:cNvPr id="17417" name="Freeform 4"/>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53" name="Freeform 38"/>
          <p:cNvSpPr>
            <a:spLocks/>
          </p:cNvSpPr>
          <p:nvPr/>
        </p:nvSpPr>
        <p:spPr bwMode="auto">
          <a:xfrm>
            <a:off x="5032375" y="5049838"/>
            <a:ext cx="438150" cy="476250"/>
          </a:xfrm>
          <a:custGeom>
            <a:avLst/>
            <a:gdLst>
              <a:gd name="T0" fmla="*/ 438150 w 336"/>
              <a:gd name="T1" fmla="*/ 0 h 426"/>
              <a:gd name="T2" fmla="*/ 329916 w 336"/>
              <a:gd name="T3" fmla="*/ 182227 h 426"/>
              <a:gd name="T4" fmla="*/ 165610 w 336"/>
              <a:gd name="T5" fmla="*/ 377870 h 426"/>
              <a:gd name="T6" fmla="*/ 0 w 336"/>
              <a:gd name="T7" fmla="*/ 47625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6" name="Freeform 80"/>
          <p:cNvSpPr>
            <a:spLocks/>
          </p:cNvSpPr>
          <p:nvPr/>
        </p:nvSpPr>
        <p:spPr bwMode="auto">
          <a:xfrm>
            <a:off x="7267575" y="4468813"/>
            <a:ext cx="234950" cy="533400"/>
          </a:xfrm>
          <a:custGeom>
            <a:avLst/>
            <a:gdLst>
              <a:gd name="T0" fmla="*/ 234950 w 148"/>
              <a:gd name="T1" fmla="*/ 0 h 336"/>
              <a:gd name="T2" fmla="*/ 114300 w 148"/>
              <a:gd name="T3" fmla="*/ 330200 h 336"/>
              <a:gd name="T4" fmla="*/ 0 w 148"/>
              <a:gd name="T5" fmla="*/ 533400 h 336"/>
              <a:gd name="T6" fmla="*/ 0 60000 65536"/>
              <a:gd name="T7" fmla="*/ 0 60000 65536"/>
              <a:gd name="T8" fmla="*/ 0 60000 65536"/>
              <a:gd name="T9" fmla="*/ 0 w 148"/>
              <a:gd name="T10" fmla="*/ 0 h 336"/>
              <a:gd name="T11" fmla="*/ 148 w 148"/>
              <a:gd name="T12" fmla="*/ 336 h 336"/>
            </a:gdLst>
            <a:ahLst/>
            <a:cxnLst>
              <a:cxn ang="T6">
                <a:pos x="T0" y="T1"/>
              </a:cxn>
              <a:cxn ang="T7">
                <a:pos x="T2" y="T3"/>
              </a:cxn>
              <a:cxn ang="T8">
                <a:pos x="T4" y="T5"/>
              </a:cxn>
            </a:cxnLst>
            <a:rect l="T9" t="T10" r="T11" b="T12"/>
            <a:pathLst>
              <a:path w="148" h="336">
                <a:moveTo>
                  <a:pt x="148" y="0"/>
                </a:moveTo>
                <a:lnTo>
                  <a:pt x="72" y="208"/>
                </a:lnTo>
                <a:lnTo>
                  <a:pt x="0" y="336"/>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57" name="Line 83"/>
          <p:cNvSpPr>
            <a:spLocks noChangeShapeType="1"/>
          </p:cNvSpPr>
          <p:nvPr/>
        </p:nvSpPr>
        <p:spPr bwMode="auto">
          <a:xfrm flipH="1" flipV="1">
            <a:off x="10477500" y="3711575"/>
            <a:ext cx="1066800" cy="1447800"/>
          </a:xfrm>
          <a:prstGeom prst="line">
            <a:avLst/>
          </a:prstGeom>
          <a:noFill/>
          <a:ln w="28575">
            <a:solidFill>
              <a:srgbClr val="000066"/>
            </a:solidFill>
            <a:round/>
            <a:headEnd/>
            <a:tailEnd type="triangle" w="med" len="med"/>
          </a:ln>
        </p:spPr>
        <p:txBody>
          <a:bodyPr/>
          <a:lstStyle/>
          <a:p>
            <a:endParaRPr lang="en-US"/>
          </a:p>
        </p:txBody>
      </p:sp>
      <p:sp>
        <p:nvSpPr>
          <p:cNvPr id="17458" name="Text Box 84"/>
          <p:cNvSpPr txBox="1">
            <a:spLocks noChangeArrowheads="1"/>
          </p:cNvSpPr>
          <p:nvPr/>
        </p:nvSpPr>
        <p:spPr bwMode="auto">
          <a:xfrm>
            <a:off x="10629900" y="5114925"/>
            <a:ext cx="2400300" cy="1200150"/>
          </a:xfrm>
          <a:prstGeom prst="rect">
            <a:avLst/>
          </a:prstGeom>
          <a:noFill/>
          <a:ln w="9525">
            <a:noFill/>
            <a:miter lim="800000"/>
            <a:headEnd/>
            <a:tailEnd/>
          </a:ln>
        </p:spPr>
        <p:txBody>
          <a:bodyPr>
            <a:spAutoFit/>
          </a:bodyPr>
          <a:lstStyle/>
          <a:p>
            <a:pPr algn="ctr"/>
            <a:r>
              <a:rPr lang="en-US" sz="2400" dirty="0">
                <a:solidFill>
                  <a:srgbClr val="000066"/>
                </a:solidFill>
                <a:latin typeface="Arial" pitchFamily="34" charset="0"/>
              </a:rPr>
              <a:t>SUBSURFACE DRAINAGE PATTERNS</a:t>
            </a:r>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8" name="Freeform 39"/>
          <p:cNvSpPr>
            <a:spLocks/>
          </p:cNvSpPr>
          <p:nvPr/>
        </p:nvSpPr>
        <p:spPr bwMode="auto">
          <a:xfrm>
            <a:off x="2746375" y="39639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0" name="Freeform 39"/>
          <p:cNvSpPr>
            <a:spLocks/>
          </p:cNvSpPr>
          <p:nvPr/>
        </p:nvSpPr>
        <p:spPr bwMode="auto">
          <a:xfrm>
            <a:off x="6165850" y="57451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3" name="Freeform 28"/>
          <p:cNvSpPr>
            <a:spLocks/>
          </p:cNvSpPr>
          <p:nvPr/>
        </p:nvSpPr>
        <p:spPr bwMode="auto">
          <a:xfrm>
            <a:off x="1298575" y="1582738"/>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11"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pic>
        <p:nvPicPr>
          <p:cNvPr id="1741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83030" y="3870960"/>
            <a:ext cx="1017270" cy="1017270"/>
          </a:xfrm>
          <a:prstGeom prst="rect">
            <a:avLst/>
          </a:prstGeom>
          <a:noFill/>
          <a:ln w="9525">
            <a:noFill/>
            <a:miter lim="800000"/>
            <a:headEnd/>
            <a:tailEnd/>
          </a:ln>
        </p:spPr>
      </p:pic>
      <p:pic>
        <p:nvPicPr>
          <p:cNvPr id="158"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75910" y="2240280"/>
            <a:ext cx="590550" cy="590550"/>
          </a:xfrm>
          <a:prstGeom prst="rect">
            <a:avLst/>
          </a:prstGeom>
          <a:noFill/>
          <a:ln w="9525">
            <a:noFill/>
            <a:miter lim="800000"/>
            <a:headEnd/>
            <a:tailEnd/>
          </a:ln>
        </p:spPr>
      </p:pic>
      <p:pic>
        <p:nvPicPr>
          <p:cNvPr id="16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597035"/>
            <a:ext cx="469044" cy="633846"/>
          </a:xfrm>
          <a:prstGeom prst="rect">
            <a:avLst/>
          </a:prstGeom>
          <a:noFill/>
          <a:ln w="9525">
            <a:noFill/>
            <a:miter lim="800000"/>
            <a:headEnd/>
            <a:tailEnd/>
          </a:ln>
        </p:spPr>
      </p:pic>
      <p:pic>
        <p:nvPicPr>
          <p:cNvPr id="164"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0" name="Freeform 28"/>
          <p:cNvSpPr>
            <a:spLocks/>
          </p:cNvSpPr>
          <p:nvPr/>
        </p:nvSpPr>
        <p:spPr bwMode="auto">
          <a:xfrm>
            <a:off x="393700" y="26971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pic>
        <p:nvPicPr>
          <p:cNvPr id="154"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19" name="Freeform 12"/>
          <p:cNvSpPr>
            <a:spLocks/>
          </p:cNvSpPr>
          <p:nvPr/>
        </p:nvSpPr>
        <p:spPr bwMode="auto">
          <a:xfrm>
            <a:off x="3937000" y="3402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0" name="Freeform 12"/>
          <p:cNvSpPr>
            <a:spLocks/>
          </p:cNvSpPr>
          <p:nvPr/>
        </p:nvSpPr>
        <p:spPr bwMode="auto">
          <a:xfrm>
            <a:off x="4775200" y="3783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1" name="Freeform 12"/>
          <p:cNvSpPr>
            <a:spLocks/>
          </p:cNvSpPr>
          <p:nvPr/>
        </p:nvSpPr>
        <p:spPr bwMode="auto">
          <a:xfrm>
            <a:off x="2479675" y="259238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2" name="Freeform 12"/>
          <p:cNvSpPr>
            <a:spLocks/>
          </p:cNvSpPr>
          <p:nvPr/>
        </p:nvSpPr>
        <p:spPr bwMode="auto">
          <a:xfrm>
            <a:off x="1736725" y="28019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3" name="Freeform 12"/>
          <p:cNvSpPr>
            <a:spLocks/>
          </p:cNvSpPr>
          <p:nvPr/>
        </p:nvSpPr>
        <p:spPr bwMode="auto">
          <a:xfrm>
            <a:off x="2898775" y="32972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4" name="Freeform 12"/>
          <p:cNvSpPr>
            <a:spLocks/>
          </p:cNvSpPr>
          <p:nvPr/>
        </p:nvSpPr>
        <p:spPr bwMode="auto">
          <a:xfrm>
            <a:off x="288925"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5" name="Freeform 12"/>
          <p:cNvSpPr>
            <a:spLocks/>
          </p:cNvSpPr>
          <p:nvPr/>
        </p:nvSpPr>
        <p:spPr bwMode="auto">
          <a:xfrm>
            <a:off x="5603875" y="407828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26" name="Freeform 12"/>
          <p:cNvSpPr>
            <a:spLocks/>
          </p:cNvSpPr>
          <p:nvPr/>
        </p:nvSpPr>
        <p:spPr bwMode="auto">
          <a:xfrm>
            <a:off x="5956300" y="46593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35" name="Rectangle 6"/>
          <p:cNvSpPr txBox="1">
            <a:spLocks noChangeArrowheads="1"/>
          </p:cNvSpPr>
          <p:nvPr/>
        </p:nvSpPr>
        <p:spPr bwMode="auto">
          <a:xfrm>
            <a:off x="5902325" y="1306811"/>
            <a:ext cx="2089150" cy="646331"/>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Surface drainage patterns</a:t>
            </a:r>
          </a:p>
        </p:txBody>
      </p:sp>
      <p:sp>
        <p:nvSpPr>
          <p:cNvPr id="140"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38" name="Rectangle 6"/>
          <p:cNvSpPr txBox="1">
            <a:spLocks noChangeArrowheads="1"/>
          </p:cNvSpPr>
          <p:nvPr/>
        </p:nvSpPr>
        <p:spPr bwMode="auto">
          <a:xfrm>
            <a:off x="7245350" y="5778412"/>
            <a:ext cx="1689100" cy="923330"/>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Sub-surface drainage patterns</a:t>
            </a:r>
          </a:p>
        </p:txBody>
      </p:sp>
      <p:pic>
        <p:nvPicPr>
          <p:cNvPr id="14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16907" y="2686050"/>
            <a:ext cx="432923" cy="723899"/>
          </a:xfrm>
          <a:prstGeom prst="rect">
            <a:avLst/>
          </a:prstGeom>
          <a:noFill/>
          <a:ln w="9525">
            <a:noFill/>
            <a:miter lim="800000"/>
            <a:headEnd/>
            <a:tailEnd/>
          </a:ln>
        </p:spPr>
      </p:pic>
      <p:pic>
        <p:nvPicPr>
          <p:cNvPr id="142"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50055" y="3305175"/>
            <a:ext cx="781050" cy="781050"/>
          </a:xfrm>
          <a:prstGeom prst="rect">
            <a:avLst/>
          </a:prstGeom>
          <a:noFill/>
          <a:ln w="9525">
            <a:noFill/>
            <a:miter lim="800000"/>
            <a:headEnd/>
            <a:tailEnd/>
          </a:ln>
        </p:spPr>
      </p:pic>
      <p:sp>
        <p:nvSpPr>
          <p:cNvPr id="107"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08" name="Rectangle 10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extLst>
      <p:ext uri="{BB962C8B-B14F-4D97-AF65-F5344CB8AC3E}">
        <p14:creationId xmlns:p14="http://schemas.microsoft.com/office/powerpoint/2010/main" val="3354915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228600" y="914400"/>
            <a:ext cx="8763000" cy="5562600"/>
          </a:xfrm>
          <a:noFill/>
        </p:spPr>
        <p:txBody>
          <a:bodyPr lIns="90488" tIns="44450" rIns="90488" bIns="44450"/>
          <a:lstStyle/>
          <a:p>
            <a:pPr eaLnBrk="1" hangingPunct="1">
              <a:buFontTx/>
              <a:buChar char="-"/>
            </a:pPr>
            <a:r>
              <a:rPr lang="en-US" sz="2800" b="1" dirty="0"/>
              <a:t>Act 89 of 2013 (transportation bill)</a:t>
            </a:r>
            <a:endParaRPr lang="en-US" sz="2800" b="1" dirty="0">
              <a:solidFill>
                <a:srgbClr val="FFFF00"/>
              </a:solidFill>
            </a:endParaRPr>
          </a:p>
          <a:p>
            <a:pPr marL="457200" lvl="1" indent="0" eaLnBrk="1" hangingPunct="1">
              <a:buNone/>
            </a:pPr>
            <a:endParaRPr lang="en-US" sz="1200" b="1" dirty="0" smtClean="0">
              <a:solidFill>
                <a:srgbClr val="FFFF00"/>
              </a:solidFill>
            </a:endParaRPr>
          </a:p>
          <a:p>
            <a:pPr lvl="1" eaLnBrk="1" hangingPunct="1">
              <a:buFontTx/>
              <a:buChar char="-"/>
            </a:pPr>
            <a:r>
              <a:rPr lang="en-US" b="1" dirty="0" smtClean="0">
                <a:solidFill>
                  <a:srgbClr val="FFFF00"/>
                </a:solidFill>
              </a:rPr>
              <a:t>7X Program Funding increase</a:t>
            </a:r>
          </a:p>
          <a:p>
            <a:pPr lvl="2" eaLnBrk="1" hangingPunct="1">
              <a:buFontTx/>
              <a:buChar char="-"/>
            </a:pPr>
            <a:r>
              <a:rPr lang="en-US" b="1" strike="sngStrike" dirty="0" smtClean="0"/>
              <a:t>$5M Annual Funding</a:t>
            </a:r>
            <a:r>
              <a:rPr lang="en-US" b="1" dirty="0" smtClean="0"/>
              <a:t>     $35M Annual Funding</a:t>
            </a:r>
          </a:p>
          <a:p>
            <a:pPr lvl="2" eaLnBrk="1" hangingPunct="1">
              <a:buFontTx/>
              <a:buChar char="-"/>
            </a:pPr>
            <a:r>
              <a:rPr lang="en-US" b="1" strike="sngStrike" dirty="0" smtClean="0"/>
              <a:t>$4M to SCC</a:t>
            </a:r>
            <a:r>
              <a:rPr lang="en-US" b="1" dirty="0" smtClean="0"/>
              <a:t>	    	$28M to SCC</a:t>
            </a:r>
          </a:p>
          <a:p>
            <a:pPr lvl="2" eaLnBrk="1" hangingPunct="1">
              <a:buFontTx/>
              <a:buChar char="-"/>
            </a:pPr>
            <a:r>
              <a:rPr lang="en-US" b="1" strike="sngStrike" dirty="0" smtClean="0"/>
              <a:t>$1M to Forestry</a:t>
            </a:r>
            <a:r>
              <a:rPr lang="en-US" b="1" dirty="0" smtClean="0"/>
              <a:t>     	$7M to Forestry</a:t>
            </a:r>
          </a:p>
          <a:p>
            <a:pPr lvl="1" eaLnBrk="1" hangingPunct="1">
              <a:buFontTx/>
              <a:buChar char="-"/>
            </a:pPr>
            <a:endParaRPr lang="en-US" sz="1200" b="1" dirty="0" smtClean="0">
              <a:solidFill>
                <a:srgbClr val="FFFF00"/>
              </a:solidFill>
            </a:endParaRPr>
          </a:p>
        </p:txBody>
      </p:sp>
      <p:sp>
        <p:nvSpPr>
          <p:cNvPr id="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8" name="Rectangle 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Future</a:t>
            </a:r>
            <a:endParaRPr lang="en-US" sz="2800" dirty="0"/>
          </a:p>
        </p:txBody>
      </p:sp>
    </p:spTree>
    <p:extLst>
      <p:ext uri="{BB962C8B-B14F-4D97-AF65-F5344CB8AC3E}">
        <p14:creationId xmlns:p14="http://schemas.microsoft.com/office/powerpoint/2010/main" val="255081114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228600" y="914400"/>
            <a:ext cx="8763000" cy="5562600"/>
          </a:xfrm>
          <a:noFill/>
        </p:spPr>
        <p:txBody>
          <a:bodyPr lIns="90488" tIns="44450" rIns="90488" bIns="44450"/>
          <a:lstStyle/>
          <a:p>
            <a:pPr eaLnBrk="1" hangingPunct="1">
              <a:buFontTx/>
              <a:buChar char="-"/>
            </a:pPr>
            <a:r>
              <a:rPr lang="en-US" sz="2800" b="1" dirty="0"/>
              <a:t>Act 89 of 2013 (transportation bill)</a:t>
            </a:r>
            <a:endParaRPr lang="en-US" sz="2800" b="1" dirty="0">
              <a:solidFill>
                <a:srgbClr val="FFFF00"/>
              </a:solidFill>
            </a:endParaRPr>
          </a:p>
          <a:p>
            <a:pPr marL="457200" lvl="1" indent="0" eaLnBrk="1" hangingPunct="1">
              <a:buNone/>
            </a:pPr>
            <a:endParaRPr lang="en-US" sz="1200" b="1" dirty="0" smtClean="0">
              <a:solidFill>
                <a:srgbClr val="FFFF00"/>
              </a:solidFill>
            </a:endParaRPr>
          </a:p>
          <a:p>
            <a:pPr lvl="1" eaLnBrk="1" hangingPunct="1">
              <a:buFontTx/>
              <a:buChar char="-"/>
            </a:pPr>
            <a:r>
              <a:rPr lang="en-US" b="1" dirty="0" smtClean="0">
                <a:solidFill>
                  <a:srgbClr val="FFFF00"/>
                </a:solidFill>
              </a:rPr>
              <a:t>7X Program Funding increase</a:t>
            </a:r>
          </a:p>
          <a:p>
            <a:pPr lvl="2" eaLnBrk="1" hangingPunct="1">
              <a:buFontTx/>
              <a:buChar char="-"/>
            </a:pPr>
            <a:r>
              <a:rPr lang="en-US" b="1" strike="sngStrike" dirty="0"/>
              <a:t>$5M Annual Funding</a:t>
            </a:r>
            <a:r>
              <a:rPr lang="en-US" b="1" dirty="0"/>
              <a:t>     $35M Annual Funding</a:t>
            </a:r>
          </a:p>
          <a:p>
            <a:pPr lvl="2" eaLnBrk="1" hangingPunct="1">
              <a:buFontTx/>
              <a:buChar char="-"/>
            </a:pPr>
            <a:r>
              <a:rPr lang="en-US" b="1" strike="sngStrike" dirty="0"/>
              <a:t>$4M to SCC</a:t>
            </a:r>
            <a:r>
              <a:rPr lang="en-US" b="1" dirty="0"/>
              <a:t>	    	$28M to SCC</a:t>
            </a:r>
          </a:p>
          <a:p>
            <a:pPr lvl="2" eaLnBrk="1" hangingPunct="1">
              <a:buFontTx/>
              <a:buChar char="-"/>
            </a:pPr>
            <a:r>
              <a:rPr lang="en-US" b="1" strike="sngStrike" dirty="0"/>
              <a:t>$1M to Forestry</a:t>
            </a:r>
            <a:r>
              <a:rPr lang="en-US" b="1" dirty="0"/>
              <a:t>     	$7M to Forestry</a:t>
            </a:r>
          </a:p>
          <a:p>
            <a:pPr lvl="1" eaLnBrk="1" hangingPunct="1">
              <a:buFontTx/>
              <a:buChar char="-"/>
            </a:pPr>
            <a:endParaRPr lang="en-US" sz="1200" b="1" dirty="0" smtClean="0">
              <a:solidFill>
                <a:srgbClr val="FFFF00"/>
              </a:solidFill>
            </a:endParaRPr>
          </a:p>
          <a:p>
            <a:pPr lvl="1" eaLnBrk="1" hangingPunct="1">
              <a:buFontTx/>
              <a:buChar char="-"/>
            </a:pPr>
            <a:r>
              <a:rPr lang="en-US" b="1" dirty="0" smtClean="0">
                <a:solidFill>
                  <a:srgbClr val="FFFF00"/>
                </a:solidFill>
              </a:rPr>
              <a:t>Low-volume Paved Roads</a:t>
            </a:r>
          </a:p>
          <a:p>
            <a:pPr lvl="2" eaLnBrk="1" hangingPunct="1">
              <a:buFontTx/>
              <a:buChar char="-"/>
            </a:pPr>
            <a:r>
              <a:rPr lang="en-US" b="1" dirty="0" smtClean="0"/>
              <a:t>Minimum $8M</a:t>
            </a:r>
            <a:r>
              <a:rPr lang="en-US" i="1" dirty="0" smtClean="0"/>
              <a:t> (of SCC $28M)</a:t>
            </a:r>
            <a:r>
              <a:rPr lang="en-US" b="1" dirty="0" smtClean="0"/>
              <a:t> for work on paved roads with less than 500 </a:t>
            </a:r>
            <a:r>
              <a:rPr lang="en-US" b="1" dirty="0" err="1" smtClean="0"/>
              <a:t>adt</a:t>
            </a:r>
            <a:r>
              <a:rPr lang="en-US" b="1" dirty="0" smtClean="0"/>
              <a:t>.</a:t>
            </a:r>
          </a:p>
          <a:p>
            <a:pPr lvl="1" eaLnBrk="1" hangingPunct="1">
              <a:buFontTx/>
              <a:buChar char="-"/>
            </a:pPr>
            <a:endParaRPr lang="en-US" sz="1200" b="1" dirty="0" smtClean="0"/>
          </a:p>
          <a:p>
            <a:pPr lvl="1" eaLnBrk="1" hangingPunct="1">
              <a:buFontTx/>
              <a:buChar char="-"/>
            </a:pPr>
            <a:r>
              <a:rPr lang="en-US" b="1" dirty="0">
                <a:solidFill>
                  <a:srgbClr val="FFFF00"/>
                </a:solidFill>
              </a:rPr>
              <a:t>E</a:t>
            </a:r>
            <a:r>
              <a:rPr lang="en-US" b="1" dirty="0" smtClean="0">
                <a:solidFill>
                  <a:srgbClr val="FFFF00"/>
                </a:solidFill>
              </a:rPr>
              <a:t>ffective </a:t>
            </a:r>
            <a:r>
              <a:rPr lang="en-US" b="1" dirty="0">
                <a:solidFill>
                  <a:srgbClr val="FFFF00"/>
                </a:solidFill>
              </a:rPr>
              <a:t>FY 2014-15</a:t>
            </a:r>
          </a:p>
          <a:p>
            <a:pPr lvl="2" eaLnBrk="1" hangingPunct="1">
              <a:buFontTx/>
              <a:buChar char="-"/>
            </a:pPr>
            <a:endParaRPr lang="en-US" b="1" dirty="0" smtClean="0"/>
          </a:p>
        </p:txBody>
      </p:sp>
      <p:sp>
        <p:nvSpPr>
          <p:cNvPr id="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8" name="Rectangle 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Future</a:t>
            </a:r>
            <a:endParaRPr lang="en-US" sz="2800" dirty="0"/>
          </a:p>
        </p:txBody>
      </p:sp>
    </p:spTree>
    <p:extLst>
      <p:ext uri="{BB962C8B-B14F-4D97-AF65-F5344CB8AC3E}">
        <p14:creationId xmlns:p14="http://schemas.microsoft.com/office/powerpoint/2010/main" val="255081114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8" name="Rectangle 7"/>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Future</a:t>
            </a:r>
            <a:endParaRPr lang="en-US" sz="2800" dirty="0"/>
          </a:p>
        </p:txBody>
      </p:sp>
      <p:sp>
        <p:nvSpPr>
          <p:cNvPr id="2" name="Content Placeholder 1"/>
          <p:cNvSpPr>
            <a:spLocks noGrp="1"/>
          </p:cNvSpPr>
          <p:nvPr>
            <p:ph idx="1"/>
          </p:nvPr>
        </p:nvSpPr>
        <p:spPr/>
        <p:txBody>
          <a:bodyPr/>
          <a:lstStyle/>
          <a:p>
            <a:endParaRPr lang="en-US"/>
          </a:p>
        </p:txBody>
      </p:sp>
      <p:pic>
        <p:nvPicPr>
          <p:cNvPr id="6" name="Picture 2"/>
          <p:cNvPicPr>
            <a:picLocks noChangeAspect="1" noChangeArrowheads="1"/>
          </p:cNvPicPr>
          <p:nvPr/>
        </p:nvPicPr>
        <p:blipFill>
          <a:blip r:embed="rId3" cstate="print"/>
          <a:srcRect/>
          <a:stretch>
            <a:fillRect/>
          </a:stretch>
        </p:blipFill>
        <p:spPr bwMode="auto">
          <a:xfrm>
            <a:off x="762000" y="776514"/>
            <a:ext cx="7425612" cy="6096000"/>
          </a:xfrm>
          <a:prstGeom prst="rect">
            <a:avLst/>
          </a:prstGeom>
          <a:noFill/>
          <a:ln w="9525">
            <a:noFill/>
            <a:miter lim="800000"/>
            <a:headEnd/>
            <a:tailEnd/>
          </a:ln>
        </p:spPr>
      </p:pic>
    </p:spTree>
    <p:extLst>
      <p:ext uri="{BB962C8B-B14F-4D97-AF65-F5344CB8AC3E}">
        <p14:creationId xmlns:p14="http://schemas.microsoft.com/office/powerpoint/2010/main" val="156048409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pPr algn="ctr"/>
            <a:endParaRPr lang="en-US" sz="2400">
              <a:solidFill>
                <a:srgbClr val="000000"/>
              </a:solidFill>
              <a:latin typeface="Arial" pitchFamily="34" charset="0"/>
            </a:endParaRPr>
          </a:p>
        </p:txBody>
      </p:sp>
      <p:sp>
        <p:nvSpPr>
          <p:cNvPr id="17412" name="Line 83"/>
          <p:cNvSpPr>
            <a:spLocks noChangeShapeType="1"/>
          </p:cNvSpPr>
          <p:nvPr/>
        </p:nvSpPr>
        <p:spPr bwMode="auto">
          <a:xfrm flipH="1" flipV="1">
            <a:off x="15214600" y="3778250"/>
            <a:ext cx="1066800" cy="1447800"/>
          </a:xfrm>
          <a:prstGeom prst="line">
            <a:avLst/>
          </a:prstGeom>
          <a:noFill/>
          <a:ln w="28575">
            <a:solidFill>
              <a:srgbClr val="000066"/>
            </a:solidFill>
            <a:round/>
            <a:headEnd/>
            <a:tailEnd type="triangle" w="med" len="med"/>
          </a:ln>
        </p:spPr>
        <p:txBody>
          <a:bodyPr/>
          <a:lstStyle/>
          <a:p>
            <a:endParaRPr lang="en-US"/>
          </a:p>
        </p:txBody>
      </p:sp>
      <p:sp>
        <p:nvSpPr>
          <p:cNvPr id="17413" name="Text Box 84"/>
          <p:cNvSpPr txBox="1">
            <a:spLocks noChangeArrowheads="1"/>
          </p:cNvSpPr>
          <p:nvPr/>
        </p:nvSpPr>
        <p:spPr bwMode="auto">
          <a:xfrm>
            <a:off x="15367000" y="5181600"/>
            <a:ext cx="2225675" cy="1187450"/>
          </a:xfrm>
          <a:prstGeom prst="rect">
            <a:avLst/>
          </a:prstGeom>
          <a:noFill/>
          <a:ln w="9525">
            <a:noFill/>
            <a:miter lim="800000"/>
            <a:headEnd/>
            <a:tailEnd/>
          </a:ln>
        </p:spPr>
        <p:txBody>
          <a:bodyPr>
            <a:spAutoFit/>
          </a:bodyPr>
          <a:lstStyle/>
          <a:p>
            <a:pPr algn="ctr"/>
            <a:r>
              <a:rPr lang="en-US" sz="2400">
                <a:solidFill>
                  <a:srgbClr val="000066"/>
                </a:solidFill>
                <a:latin typeface="Arial" pitchFamily="34" charset="0"/>
              </a:rPr>
              <a:t>SUBSURFACE DRAINAGE PATTERNS</a:t>
            </a:r>
          </a:p>
        </p:txBody>
      </p:sp>
      <p:sp>
        <p:nvSpPr>
          <p:cNvPr id="17417" name="Freeform 4"/>
          <p:cNvSpPr>
            <a:spLocks/>
          </p:cNvSpPr>
          <p:nvPr/>
        </p:nvSpPr>
        <p:spPr bwMode="auto">
          <a:xfrm>
            <a:off x="0" y="914400"/>
            <a:ext cx="8985728" cy="5421313"/>
          </a:xfrm>
          <a:custGeom>
            <a:avLst/>
            <a:gdLst>
              <a:gd name="T0" fmla="*/ 2147483647 w 12925"/>
              <a:gd name="T1" fmla="*/ 764886084 h 12672"/>
              <a:gd name="T2" fmla="*/ 0 w 12925"/>
              <a:gd name="T3" fmla="*/ 0 h 12672"/>
              <a:gd name="T4" fmla="*/ 0 w 12925"/>
              <a:gd name="T5" fmla="*/ 337910183 h 12672"/>
              <a:gd name="T6" fmla="*/ 0 w 12925"/>
              <a:gd name="T7" fmla="*/ 772982928 h 12672"/>
              <a:gd name="T8" fmla="*/ 0 w 12925"/>
              <a:gd name="T9" fmla="*/ 1380429326 h 12672"/>
              <a:gd name="T10" fmla="*/ 0 w 12925"/>
              <a:gd name="T11" fmla="*/ 1649786004 h 12672"/>
              <a:gd name="T12" fmla="*/ 1078531211 w 12925"/>
              <a:gd name="T13" fmla="*/ 1824858640 h 12672"/>
              <a:gd name="T14" fmla="*/ 2147483647 w 12925"/>
              <a:gd name="T15" fmla="*/ 2147483647 h 12672"/>
              <a:gd name="T16" fmla="*/ 2147483647 w 12925"/>
              <a:gd name="T17" fmla="*/ 2147483647 h 12672"/>
              <a:gd name="T18" fmla="*/ 2147483647 w 12925"/>
              <a:gd name="T19" fmla="*/ 767585173 h 12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25"/>
              <a:gd name="T31" fmla="*/ 0 h 12672"/>
              <a:gd name="T32" fmla="*/ 12925 w 12925"/>
              <a:gd name="T33" fmla="*/ 12672 h 12672"/>
              <a:gd name="connsiteX0" fmla="*/ 12925 w 12925"/>
              <a:gd name="connsiteY0" fmla="*/ 4251 h 12672"/>
              <a:gd name="connsiteX1" fmla="*/ 0 w 12925"/>
              <a:gd name="connsiteY1" fmla="*/ 0 h 12672"/>
              <a:gd name="connsiteX2" fmla="*/ 0 w 12925"/>
              <a:gd name="connsiteY2" fmla="*/ 1878 h 12672"/>
              <a:gd name="connsiteX3" fmla="*/ 0 w 12925"/>
              <a:gd name="connsiteY3" fmla="*/ 4296 h 12672"/>
              <a:gd name="connsiteX4" fmla="*/ 0 w 12925"/>
              <a:gd name="connsiteY4" fmla="*/ 7672 h 12672"/>
              <a:gd name="connsiteX5" fmla="*/ 0 w 12925"/>
              <a:gd name="connsiteY5" fmla="*/ 9169 h 12672"/>
              <a:gd name="connsiteX6" fmla="*/ 2925 w 12925"/>
              <a:gd name="connsiteY6" fmla="*/ 10142 h 12672"/>
              <a:gd name="connsiteX7" fmla="*/ 8292 w 12925"/>
              <a:gd name="connsiteY7" fmla="*/ 12672 h 12672"/>
              <a:gd name="connsiteX8" fmla="*/ 9079 w 12925"/>
              <a:gd name="connsiteY8" fmla="*/ 12578 h 12672"/>
              <a:gd name="connsiteX9" fmla="*/ 12886 w 12925"/>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9169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 name="connsiteX0" fmla="*/ 12912 w 12912"/>
              <a:gd name="connsiteY0" fmla="*/ 4467 h 12672"/>
              <a:gd name="connsiteX1" fmla="*/ 0 w 12912"/>
              <a:gd name="connsiteY1" fmla="*/ 0 h 12672"/>
              <a:gd name="connsiteX2" fmla="*/ 0 w 12912"/>
              <a:gd name="connsiteY2" fmla="*/ 1878 h 12672"/>
              <a:gd name="connsiteX3" fmla="*/ 0 w 12912"/>
              <a:gd name="connsiteY3" fmla="*/ 4296 h 12672"/>
              <a:gd name="connsiteX4" fmla="*/ 0 w 12912"/>
              <a:gd name="connsiteY4" fmla="*/ 7672 h 12672"/>
              <a:gd name="connsiteX5" fmla="*/ 0 w 12912"/>
              <a:gd name="connsiteY5" fmla="*/ 8996 h 12672"/>
              <a:gd name="connsiteX6" fmla="*/ 2925 w 12912"/>
              <a:gd name="connsiteY6" fmla="*/ 10142 h 12672"/>
              <a:gd name="connsiteX7" fmla="*/ 8292 w 12912"/>
              <a:gd name="connsiteY7" fmla="*/ 12672 h 12672"/>
              <a:gd name="connsiteX8" fmla="*/ 9079 w 12912"/>
              <a:gd name="connsiteY8" fmla="*/ 12578 h 12672"/>
              <a:gd name="connsiteX9" fmla="*/ 12886 w 12912"/>
              <a:gd name="connsiteY9" fmla="*/ 4482 h 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2" h="12672">
                <a:moveTo>
                  <a:pt x="12912" y="4467"/>
                </a:moveTo>
                <a:lnTo>
                  <a:pt x="0" y="0"/>
                </a:lnTo>
                <a:lnTo>
                  <a:pt x="0" y="1878"/>
                </a:lnTo>
                <a:lnTo>
                  <a:pt x="0" y="4296"/>
                </a:lnTo>
                <a:lnTo>
                  <a:pt x="0" y="7672"/>
                </a:lnTo>
                <a:lnTo>
                  <a:pt x="0" y="8996"/>
                </a:lnTo>
                <a:lnTo>
                  <a:pt x="2925" y="10142"/>
                </a:lnTo>
                <a:lnTo>
                  <a:pt x="8292" y="12672"/>
                </a:lnTo>
                <a:lnTo>
                  <a:pt x="9079" y="12578"/>
                </a:lnTo>
                <a:lnTo>
                  <a:pt x="12886" y="4482"/>
                </a:lnTo>
              </a:path>
            </a:pathLst>
          </a:custGeom>
          <a:solidFill>
            <a:srgbClr val="33CC33"/>
          </a:solidFill>
          <a:ln w="9525">
            <a:solidFill>
              <a:schemeClr val="tx1"/>
            </a:solidFill>
            <a:round/>
            <a:headEnd/>
            <a:tailEnd/>
          </a:ln>
        </p:spPr>
        <p:txBody>
          <a:bodyPr/>
          <a:lstStyle/>
          <a:p>
            <a:endParaRPr lang="en-US"/>
          </a:p>
        </p:txBody>
      </p:sp>
      <p:sp>
        <p:nvSpPr>
          <p:cNvPr id="17418" name="Freeform 5"/>
          <p:cNvSpPr>
            <a:spLocks/>
          </p:cNvSpPr>
          <p:nvPr/>
        </p:nvSpPr>
        <p:spPr bwMode="auto">
          <a:xfrm>
            <a:off x="0" y="4337031"/>
            <a:ext cx="6327775" cy="2341582"/>
          </a:xfrm>
          <a:custGeom>
            <a:avLst/>
            <a:gdLst>
              <a:gd name="T0" fmla="*/ 1724564005 w 15111"/>
              <a:gd name="T1" fmla="*/ 282701058 h 13487"/>
              <a:gd name="T2" fmla="*/ 914547191 w 15111"/>
              <a:gd name="T3" fmla="*/ 172383352 h 13487"/>
              <a:gd name="T4" fmla="*/ 0 w 15111"/>
              <a:gd name="T5" fmla="*/ 41377067 h 13487"/>
              <a:gd name="T6" fmla="*/ 0 w 15111"/>
              <a:gd name="T7" fmla="*/ 0 h 13487"/>
              <a:gd name="T8" fmla="*/ 75134402 w 15111"/>
              <a:gd name="T9" fmla="*/ 0 h 13487"/>
              <a:gd name="T10" fmla="*/ 244921920 w 15111"/>
              <a:gd name="T11" fmla="*/ 28968113 h 13487"/>
              <a:gd name="T12" fmla="*/ 303712542 w 15111"/>
              <a:gd name="T13" fmla="*/ 27584756 h 13487"/>
              <a:gd name="T14" fmla="*/ 352743818 w 15111"/>
              <a:gd name="T15" fmla="*/ 49656646 h 13487"/>
              <a:gd name="T16" fmla="*/ 437637631 w 15111"/>
              <a:gd name="T17" fmla="*/ 51019154 h 13487"/>
              <a:gd name="T18" fmla="*/ 551926669 w 15111"/>
              <a:gd name="T19" fmla="*/ 74474391 h 13487"/>
              <a:gd name="T20" fmla="*/ 663040773 w 15111"/>
              <a:gd name="T21" fmla="*/ 78603775 h 13487"/>
              <a:gd name="T22" fmla="*/ 770745570 w 15111"/>
              <a:gd name="T23" fmla="*/ 63427954 h 13487"/>
              <a:gd name="T24" fmla="*/ 826360915 w 15111"/>
              <a:gd name="T25" fmla="*/ 81349639 h 13487"/>
              <a:gd name="T26" fmla="*/ 872099985 w 15111"/>
              <a:gd name="T27" fmla="*/ 91012720 h 13487"/>
              <a:gd name="T28" fmla="*/ 878567125 w 15111"/>
              <a:gd name="T29" fmla="*/ 106188522 h 13487"/>
              <a:gd name="T30" fmla="*/ 922660263 w 15111"/>
              <a:gd name="T31" fmla="*/ 106649641 h 13487"/>
              <a:gd name="T32" fmla="*/ 1040829242 w 15111"/>
              <a:gd name="T33" fmla="*/ 139285846 h 13487"/>
              <a:gd name="T34" fmla="*/ 1217671570 w 15111"/>
              <a:gd name="T35" fmla="*/ 148927934 h 13487"/>
              <a:gd name="T36" fmla="*/ 1403920398 w 15111"/>
              <a:gd name="T37" fmla="*/ 164334259 h 13487"/>
              <a:gd name="T38" fmla="*/ 1540550216 w 15111"/>
              <a:gd name="T39" fmla="*/ 194895503 h 13487"/>
              <a:gd name="T40" fmla="*/ 1698344314 w 15111"/>
              <a:gd name="T41" fmla="*/ 216506265 h 13487"/>
              <a:gd name="T42" fmla="*/ 1776770215 w 15111"/>
              <a:gd name="T43" fmla="*/ 227531709 h 13487"/>
              <a:gd name="T44" fmla="*/ 1724564005 w 15111"/>
              <a:gd name="T45" fmla="*/ 238578145 h 13487"/>
              <a:gd name="T46" fmla="*/ 1724564005 w 15111"/>
              <a:gd name="T47" fmla="*/ 282701058 h 134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11"/>
              <a:gd name="T73" fmla="*/ 0 h 13487"/>
              <a:gd name="T74" fmla="*/ 15111 w 15111"/>
              <a:gd name="T75" fmla="*/ 13487 h 13487"/>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2083 w 15111"/>
              <a:gd name="connsiteY5" fmla="*/ 1954 h 14059"/>
              <a:gd name="connsiteX6" fmla="*/ 2583 w 15111"/>
              <a:gd name="connsiteY6" fmla="*/ 1888 h 14059"/>
              <a:gd name="connsiteX7" fmla="*/ 3000 w 15111"/>
              <a:gd name="connsiteY7" fmla="*/ 2941 h 14059"/>
              <a:gd name="connsiteX8" fmla="*/ 3722 w 15111"/>
              <a:gd name="connsiteY8" fmla="*/ 3006 h 14059"/>
              <a:gd name="connsiteX9" fmla="*/ 4694 w 15111"/>
              <a:gd name="connsiteY9" fmla="*/ 4125 h 14059"/>
              <a:gd name="connsiteX10" fmla="*/ 5639 w 15111"/>
              <a:gd name="connsiteY10" fmla="*/ 4322 h 14059"/>
              <a:gd name="connsiteX11" fmla="*/ 6555 w 15111"/>
              <a:gd name="connsiteY11" fmla="*/ 3598 h 14059"/>
              <a:gd name="connsiteX12" fmla="*/ 7028 w 15111"/>
              <a:gd name="connsiteY12" fmla="*/ 4453 h 14059"/>
              <a:gd name="connsiteX13" fmla="*/ 7417 w 15111"/>
              <a:gd name="connsiteY13" fmla="*/ 4914 h 14059"/>
              <a:gd name="connsiteX14" fmla="*/ 7472 w 15111"/>
              <a:gd name="connsiteY14" fmla="*/ 5638 h 14059"/>
              <a:gd name="connsiteX15" fmla="*/ 7847 w 15111"/>
              <a:gd name="connsiteY15" fmla="*/ 5660 h 14059"/>
              <a:gd name="connsiteX16" fmla="*/ 8852 w 15111"/>
              <a:gd name="connsiteY16" fmla="*/ 7217 h 14059"/>
              <a:gd name="connsiteX17" fmla="*/ 10356 w 15111"/>
              <a:gd name="connsiteY17" fmla="*/ 7677 h 14059"/>
              <a:gd name="connsiteX18" fmla="*/ 11940 w 15111"/>
              <a:gd name="connsiteY18" fmla="*/ 8412 h 14059"/>
              <a:gd name="connsiteX19" fmla="*/ 13102 w 15111"/>
              <a:gd name="connsiteY19" fmla="*/ 9870 h 14059"/>
              <a:gd name="connsiteX20" fmla="*/ 14444 w 15111"/>
              <a:gd name="connsiteY20" fmla="*/ 10901 h 14059"/>
              <a:gd name="connsiteX21" fmla="*/ 15111 w 15111"/>
              <a:gd name="connsiteY21" fmla="*/ 11427 h 14059"/>
              <a:gd name="connsiteX22" fmla="*/ 14667 w 15111"/>
              <a:gd name="connsiteY22" fmla="*/ 11954 h 14059"/>
              <a:gd name="connsiteX23" fmla="*/ 14667 w 15111"/>
              <a:gd name="connsiteY23" fmla="*/ 14059 h 14059"/>
              <a:gd name="connsiteX0" fmla="*/ 14667 w 15111"/>
              <a:gd name="connsiteY0" fmla="*/ 14059 h 14059"/>
              <a:gd name="connsiteX1" fmla="*/ 7778 w 15111"/>
              <a:gd name="connsiteY1" fmla="*/ 8796 h 14059"/>
              <a:gd name="connsiteX2" fmla="*/ 0 w 15111"/>
              <a:gd name="connsiteY2" fmla="*/ 2546 h 14059"/>
              <a:gd name="connsiteX3" fmla="*/ 0 w 15111"/>
              <a:gd name="connsiteY3" fmla="*/ 572 h 14059"/>
              <a:gd name="connsiteX4" fmla="*/ 0 w 15111"/>
              <a:gd name="connsiteY4" fmla="*/ 0 h 14059"/>
              <a:gd name="connsiteX5" fmla="*/ 1365 w 15111"/>
              <a:gd name="connsiteY5" fmla="*/ 839 h 14059"/>
              <a:gd name="connsiteX6" fmla="*/ 2083 w 15111"/>
              <a:gd name="connsiteY6" fmla="*/ 1954 h 14059"/>
              <a:gd name="connsiteX7" fmla="*/ 2583 w 15111"/>
              <a:gd name="connsiteY7" fmla="*/ 1888 h 14059"/>
              <a:gd name="connsiteX8" fmla="*/ 3000 w 15111"/>
              <a:gd name="connsiteY8" fmla="*/ 2941 h 14059"/>
              <a:gd name="connsiteX9" fmla="*/ 3722 w 15111"/>
              <a:gd name="connsiteY9" fmla="*/ 3006 h 14059"/>
              <a:gd name="connsiteX10" fmla="*/ 4694 w 15111"/>
              <a:gd name="connsiteY10" fmla="*/ 4125 h 14059"/>
              <a:gd name="connsiteX11" fmla="*/ 5639 w 15111"/>
              <a:gd name="connsiteY11" fmla="*/ 4322 h 14059"/>
              <a:gd name="connsiteX12" fmla="*/ 6555 w 15111"/>
              <a:gd name="connsiteY12" fmla="*/ 3598 h 14059"/>
              <a:gd name="connsiteX13" fmla="*/ 7028 w 15111"/>
              <a:gd name="connsiteY13" fmla="*/ 4453 h 14059"/>
              <a:gd name="connsiteX14" fmla="*/ 7417 w 15111"/>
              <a:gd name="connsiteY14" fmla="*/ 4914 h 14059"/>
              <a:gd name="connsiteX15" fmla="*/ 7472 w 15111"/>
              <a:gd name="connsiteY15" fmla="*/ 5638 h 14059"/>
              <a:gd name="connsiteX16" fmla="*/ 7847 w 15111"/>
              <a:gd name="connsiteY16" fmla="*/ 5660 h 14059"/>
              <a:gd name="connsiteX17" fmla="*/ 8852 w 15111"/>
              <a:gd name="connsiteY17" fmla="*/ 7217 h 14059"/>
              <a:gd name="connsiteX18" fmla="*/ 10356 w 15111"/>
              <a:gd name="connsiteY18" fmla="*/ 7677 h 14059"/>
              <a:gd name="connsiteX19" fmla="*/ 11940 w 15111"/>
              <a:gd name="connsiteY19" fmla="*/ 8412 h 14059"/>
              <a:gd name="connsiteX20" fmla="*/ 13102 w 15111"/>
              <a:gd name="connsiteY20" fmla="*/ 9870 h 14059"/>
              <a:gd name="connsiteX21" fmla="*/ 14444 w 15111"/>
              <a:gd name="connsiteY21" fmla="*/ 10901 h 14059"/>
              <a:gd name="connsiteX22" fmla="*/ 15111 w 15111"/>
              <a:gd name="connsiteY22" fmla="*/ 11427 h 14059"/>
              <a:gd name="connsiteX23" fmla="*/ 14667 w 15111"/>
              <a:gd name="connsiteY23" fmla="*/ 11954 h 14059"/>
              <a:gd name="connsiteX24" fmla="*/ 14667 w 15111"/>
              <a:gd name="connsiteY24" fmla="*/ 14059 h 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11" h="14059">
                <a:moveTo>
                  <a:pt x="14667" y="14059"/>
                </a:moveTo>
                <a:lnTo>
                  <a:pt x="7778" y="8796"/>
                </a:lnTo>
                <a:lnTo>
                  <a:pt x="0" y="2546"/>
                </a:lnTo>
                <a:lnTo>
                  <a:pt x="0" y="572"/>
                </a:lnTo>
                <a:lnTo>
                  <a:pt x="0" y="0"/>
                </a:lnTo>
                <a:lnTo>
                  <a:pt x="1365" y="839"/>
                </a:lnTo>
                <a:lnTo>
                  <a:pt x="2083" y="1954"/>
                </a:lnTo>
                <a:lnTo>
                  <a:pt x="2583" y="1888"/>
                </a:lnTo>
                <a:lnTo>
                  <a:pt x="3000" y="2941"/>
                </a:lnTo>
                <a:lnTo>
                  <a:pt x="3722" y="3006"/>
                </a:lnTo>
                <a:lnTo>
                  <a:pt x="4694" y="4125"/>
                </a:lnTo>
                <a:lnTo>
                  <a:pt x="5639" y="4322"/>
                </a:lnTo>
                <a:lnTo>
                  <a:pt x="6555" y="3598"/>
                </a:lnTo>
                <a:lnTo>
                  <a:pt x="7028" y="4453"/>
                </a:lnTo>
                <a:lnTo>
                  <a:pt x="7417" y="4914"/>
                </a:lnTo>
                <a:cubicBezTo>
                  <a:pt x="7435" y="5155"/>
                  <a:pt x="7454" y="5397"/>
                  <a:pt x="7472" y="5638"/>
                </a:cubicBezTo>
                <a:lnTo>
                  <a:pt x="7847" y="5660"/>
                </a:lnTo>
                <a:lnTo>
                  <a:pt x="8852" y="7217"/>
                </a:lnTo>
                <a:lnTo>
                  <a:pt x="10356" y="7677"/>
                </a:lnTo>
                <a:lnTo>
                  <a:pt x="11940" y="8412"/>
                </a:lnTo>
                <a:lnTo>
                  <a:pt x="13102" y="9870"/>
                </a:lnTo>
                <a:lnTo>
                  <a:pt x="14444" y="10901"/>
                </a:lnTo>
                <a:lnTo>
                  <a:pt x="15111" y="11427"/>
                </a:lnTo>
                <a:lnTo>
                  <a:pt x="14667" y="11954"/>
                </a:lnTo>
                <a:lnTo>
                  <a:pt x="14667" y="14059"/>
                </a:lnTo>
                <a:close/>
              </a:path>
            </a:pathLst>
          </a:custGeom>
          <a:solidFill>
            <a:srgbClr val="0066FF"/>
          </a:solidFill>
          <a:ln w="9525">
            <a:solidFill>
              <a:schemeClr val="tx1"/>
            </a:solidFill>
            <a:round/>
            <a:headEnd/>
            <a:tailEnd/>
          </a:ln>
        </p:spPr>
        <p:txBody>
          <a:bodyPr/>
          <a:lstStyle/>
          <a:p>
            <a:endParaRPr lang="en-US"/>
          </a:p>
        </p:txBody>
      </p:sp>
      <p:sp>
        <p:nvSpPr>
          <p:cNvPr id="17419" name="Line 6"/>
          <p:cNvSpPr>
            <a:spLocks noChangeShapeType="1"/>
          </p:cNvSpPr>
          <p:nvPr/>
        </p:nvSpPr>
        <p:spPr bwMode="auto">
          <a:xfrm>
            <a:off x="0" y="4450080"/>
            <a:ext cx="6175375" cy="1923733"/>
          </a:xfrm>
          <a:prstGeom prst="line">
            <a:avLst/>
          </a:prstGeom>
          <a:noFill/>
          <a:ln w="9525">
            <a:solidFill>
              <a:schemeClr val="tx1"/>
            </a:solidFill>
            <a:round/>
            <a:headEnd/>
            <a:tailEnd/>
          </a:ln>
        </p:spPr>
        <p:txBody>
          <a:bodyPr/>
          <a:lstStyle/>
          <a:p>
            <a:endParaRPr lang="en-US"/>
          </a:p>
        </p:txBody>
      </p:sp>
      <p:sp>
        <p:nvSpPr>
          <p:cNvPr id="17420" name="Freeform 7"/>
          <p:cNvSpPr>
            <a:spLocks/>
          </p:cNvSpPr>
          <p:nvPr/>
        </p:nvSpPr>
        <p:spPr bwMode="auto">
          <a:xfrm>
            <a:off x="6172200" y="2834639"/>
            <a:ext cx="2822575" cy="3843973"/>
          </a:xfrm>
          <a:custGeom>
            <a:avLst/>
            <a:gdLst>
              <a:gd name="T0" fmla="*/ 0 w 1776"/>
              <a:gd name="T1" fmla="*/ 3892550 h 2452"/>
              <a:gd name="T2" fmla="*/ 2819400 w 1776"/>
              <a:gd name="T3" fmla="*/ 2444750 h 2452"/>
              <a:gd name="T4" fmla="*/ 2816225 w 1776"/>
              <a:gd name="T5" fmla="*/ 0 h 2452"/>
              <a:gd name="T6" fmla="*/ 2233613 w 1776"/>
              <a:gd name="T7" fmla="*/ 290512 h 2452"/>
              <a:gd name="T8" fmla="*/ 1755775 w 1776"/>
              <a:gd name="T9" fmla="*/ 808037 h 2452"/>
              <a:gd name="T10" fmla="*/ 1398588 w 1776"/>
              <a:gd name="T11" fmla="*/ 1484312 h 2452"/>
              <a:gd name="T12" fmla="*/ 947738 w 1776"/>
              <a:gd name="T13" fmla="*/ 2332037 h 2452"/>
              <a:gd name="T14" fmla="*/ 762000 w 1776"/>
              <a:gd name="T15" fmla="*/ 2770187 h 2452"/>
              <a:gd name="T16" fmla="*/ 496888 w 1776"/>
              <a:gd name="T17" fmla="*/ 3206749 h 2452"/>
              <a:gd name="T18" fmla="*/ 152400 w 1776"/>
              <a:gd name="T19" fmla="*/ 3511550 h 2452"/>
              <a:gd name="T20" fmla="*/ 0 w 1776"/>
              <a:gd name="T21" fmla="*/ 3587750 h 2452"/>
              <a:gd name="T22" fmla="*/ 0 w 1776"/>
              <a:gd name="T23" fmla="*/ 3892550 h 24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6"/>
              <a:gd name="T37" fmla="*/ 0 h 2452"/>
              <a:gd name="T38" fmla="*/ 1776 w 1776"/>
              <a:gd name="T39" fmla="*/ 2452 h 2452"/>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762 w 10000"/>
              <a:gd name="connsiteY8" fmla="*/ 8238 h 10000"/>
              <a:gd name="connsiteX9" fmla="*/ 541 w 10000"/>
              <a:gd name="connsiteY9" fmla="*/ 9021 h 10000"/>
              <a:gd name="connsiteX10" fmla="*/ 0 w 10000"/>
              <a:gd name="connsiteY10" fmla="*/ 9217 h 10000"/>
              <a:gd name="connsiteX11" fmla="*/ 0 w 10000"/>
              <a:gd name="connsiteY11" fmla="*/ 10000 h 10000"/>
              <a:gd name="connsiteX0" fmla="*/ 0 w 10000"/>
              <a:gd name="connsiteY0" fmla="*/ 10000 h 10000"/>
              <a:gd name="connsiteX1" fmla="*/ 10000 w 10000"/>
              <a:gd name="connsiteY1" fmla="*/ 6281 h 10000"/>
              <a:gd name="connsiteX2" fmla="*/ 9989 w 10000"/>
              <a:gd name="connsiteY2" fmla="*/ 0 h 10000"/>
              <a:gd name="connsiteX3" fmla="*/ 7922 w 10000"/>
              <a:gd name="connsiteY3" fmla="*/ 746 h 10000"/>
              <a:gd name="connsiteX4" fmla="*/ 6227 w 10000"/>
              <a:gd name="connsiteY4" fmla="*/ 2076 h 10000"/>
              <a:gd name="connsiteX5" fmla="*/ 4961 w 10000"/>
              <a:gd name="connsiteY5" fmla="*/ 3813 h 10000"/>
              <a:gd name="connsiteX6" fmla="*/ 3361 w 10000"/>
              <a:gd name="connsiteY6" fmla="*/ 5991 h 10000"/>
              <a:gd name="connsiteX7" fmla="*/ 2136 w 10000"/>
              <a:gd name="connsiteY7" fmla="*/ 6998 h 10000"/>
              <a:gd name="connsiteX8" fmla="*/ 1060 w 10000"/>
              <a:gd name="connsiteY8" fmla="*/ 8119 h 10000"/>
              <a:gd name="connsiteX9" fmla="*/ 541 w 10000"/>
              <a:gd name="connsiteY9" fmla="*/ 9021 h 10000"/>
              <a:gd name="connsiteX10" fmla="*/ 0 w 10000"/>
              <a:gd name="connsiteY10" fmla="*/ 9217 h 10000"/>
              <a:gd name="connsiteX11" fmla="*/ 0 w 10000"/>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0" y="10000"/>
                </a:moveTo>
                <a:lnTo>
                  <a:pt x="10000" y="6281"/>
                </a:lnTo>
                <a:cubicBezTo>
                  <a:pt x="9996" y="4187"/>
                  <a:pt x="9993" y="2094"/>
                  <a:pt x="9989" y="0"/>
                </a:cubicBezTo>
                <a:lnTo>
                  <a:pt x="7922" y="746"/>
                </a:lnTo>
                <a:lnTo>
                  <a:pt x="6227" y="2076"/>
                </a:lnTo>
                <a:lnTo>
                  <a:pt x="4961" y="3813"/>
                </a:lnTo>
                <a:lnTo>
                  <a:pt x="3361" y="5991"/>
                </a:lnTo>
                <a:lnTo>
                  <a:pt x="2136" y="6998"/>
                </a:lnTo>
                <a:cubicBezTo>
                  <a:pt x="2011" y="7411"/>
                  <a:pt x="1185" y="7706"/>
                  <a:pt x="1060" y="8119"/>
                </a:cubicBezTo>
                <a:lnTo>
                  <a:pt x="541" y="9021"/>
                </a:lnTo>
                <a:lnTo>
                  <a:pt x="0" y="9217"/>
                </a:lnTo>
                <a:lnTo>
                  <a:pt x="0" y="10000"/>
                </a:lnTo>
                <a:close/>
              </a:path>
            </a:pathLst>
          </a:custGeom>
          <a:solidFill>
            <a:srgbClr val="996633"/>
          </a:solidFill>
          <a:ln w="9525">
            <a:solidFill>
              <a:schemeClr val="tx1"/>
            </a:solidFill>
            <a:round/>
            <a:headEnd/>
            <a:tailEnd/>
          </a:ln>
        </p:spPr>
        <p:txBody>
          <a:bodyPr/>
          <a:lstStyle/>
          <a:p>
            <a:endParaRPr lang="en-US"/>
          </a:p>
        </p:txBody>
      </p:sp>
      <p:sp>
        <p:nvSpPr>
          <p:cNvPr id="17421" name="Freeform 8"/>
          <p:cNvSpPr>
            <a:spLocks/>
          </p:cNvSpPr>
          <p:nvPr/>
        </p:nvSpPr>
        <p:spPr bwMode="auto">
          <a:xfrm>
            <a:off x="6473825" y="279876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2" name="Freeform 9"/>
          <p:cNvSpPr>
            <a:spLocks/>
          </p:cNvSpPr>
          <p:nvPr/>
        </p:nvSpPr>
        <p:spPr bwMode="auto">
          <a:xfrm>
            <a:off x="7089775" y="30972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3" name="Freeform 10"/>
          <p:cNvSpPr>
            <a:spLocks/>
          </p:cNvSpPr>
          <p:nvPr/>
        </p:nvSpPr>
        <p:spPr bwMode="auto">
          <a:xfrm>
            <a:off x="5227638" y="25638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4" name="Freeform 11"/>
          <p:cNvSpPr>
            <a:spLocks/>
          </p:cNvSpPr>
          <p:nvPr/>
        </p:nvSpPr>
        <p:spPr bwMode="auto">
          <a:xfrm>
            <a:off x="6632575" y="26400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5" name="Freeform 12"/>
          <p:cNvSpPr>
            <a:spLocks/>
          </p:cNvSpPr>
          <p:nvPr/>
        </p:nvSpPr>
        <p:spPr bwMode="auto">
          <a:xfrm>
            <a:off x="4575175" y="2868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26" name="Line 13"/>
          <p:cNvSpPr>
            <a:spLocks noChangeShapeType="1"/>
          </p:cNvSpPr>
          <p:nvPr/>
        </p:nvSpPr>
        <p:spPr bwMode="auto">
          <a:xfrm>
            <a:off x="3051175" y="5307013"/>
            <a:ext cx="228600" cy="76200"/>
          </a:xfrm>
          <a:prstGeom prst="line">
            <a:avLst/>
          </a:prstGeom>
          <a:noFill/>
          <a:ln w="9525">
            <a:solidFill>
              <a:schemeClr val="tx1"/>
            </a:solidFill>
            <a:round/>
            <a:headEnd/>
            <a:tailEnd/>
          </a:ln>
        </p:spPr>
        <p:txBody>
          <a:bodyPr/>
          <a:lstStyle/>
          <a:p>
            <a:endParaRPr lang="en-US"/>
          </a:p>
        </p:txBody>
      </p:sp>
      <p:sp>
        <p:nvSpPr>
          <p:cNvPr id="17427" name="Line 14"/>
          <p:cNvSpPr>
            <a:spLocks noChangeShapeType="1"/>
          </p:cNvSpPr>
          <p:nvPr/>
        </p:nvSpPr>
        <p:spPr bwMode="auto">
          <a:xfrm>
            <a:off x="5146675" y="5903913"/>
            <a:ext cx="228600" cy="76200"/>
          </a:xfrm>
          <a:prstGeom prst="line">
            <a:avLst/>
          </a:prstGeom>
          <a:noFill/>
          <a:ln w="9525">
            <a:solidFill>
              <a:schemeClr val="tx1"/>
            </a:solidFill>
            <a:round/>
            <a:headEnd/>
            <a:tailEnd/>
          </a:ln>
        </p:spPr>
        <p:txBody>
          <a:bodyPr/>
          <a:lstStyle/>
          <a:p>
            <a:endParaRPr lang="en-US"/>
          </a:p>
        </p:txBody>
      </p:sp>
      <p:sp>
        <p:nvSpPr>
          <p:cNvPr id="17428" name="Line 15"/>
          <p:cNvSpPr>
            <a:spLocks noChangeShapeType="1"/>
          </p:cNvSpPr>
          <p:nvPr/>
        </p:nvSpPr>
        <p:spPr bwMode="auto">
          <a:xfrm>
            <a:off x="4879975" y="5840413"/>
            <a:ext cx="228600" cy="76200"/>
          </a:xfrm>
          <a:prstGeom prst="line">
            <a:avLst/>
          </a:prstGeom>
          <a:noFill/>
          <a:ln w="9525">
            <a:solidFill>
              <a:schemeClr val="tx1"/>
            </a:solidFill>
            <a:round/>
            <a:headEnd/>
            <a:tailEnd/>
          </a:ln>
        </p:spPr>
        <p:txBody>
          <a:bodyPr/>
          <a:lstStyle/>
          <a:p>
            <a:endParaRPr lang="en-US"/>
          </a:p>
        </p:txBody>
      </p:sp>
      <p:sp>
        <p:nvSpPr>
          <p:cNvPr id="17429" name="Line 16"/>
          <p:cNvSpPr>
            <a:spLocks noChangeShapeType="1"/>
          </p:cNvSpPr>
          <p:nvPr/>
        </p:nvSpPr>
        <p:spPr bwMode="auto">
          <a:xfrm>
            <a:off x="5413375" y="6081713"/>
            <a:ext cx="457200" cy="139700"/>
          </a:xfrm>
          <a:prstGeom prst="line">
            <a:avLst/>
          </a:prstGeom>
          <a:noFill/>
          <a:ln w="9525">
            <a:solidFill>
              <a:schemeClr val="tx1"/>
            </a:solidFill>
            <a:round/>
            <a:headEnd/>
            <a:tailEnd/>
          </a:ln>
        </p:spPr>
        <p:txBody>
          <a:bodyPr/>
          <a:lstStyle/>
          <a:p>
            <a:endParaRPr lang="en-US"/>
          </a:p>
        </p:txBody>
      </p:sp>
      <p:sp>
        <p:nvSpPr>
          <p:cNvPr id="17430" name="Line 17"/>
          <p:cNvSpPr>
            <a:spLocks noChangeShapeType="1"/>
          </p:cNvSpPr>
          <p:nvPr/>
        </p:nvSpPr>
        <p:spPr bwMode="auto">
          <a:xfrm>
            <a:off x="4117975" y="5916613"/>
            <a:ext cx="228600" cy="76200"/>
          </a:xfrm>
          <a:prstGeom prst="line">
            <a:avLst/>
          </a:prstGeom>
          <a:noFill/>
          <a:ln w="9525">
            <a:solidFill>
              <a:schemeClr val="tx1"/>
            </a:solidFill>
            <a:round/>
            <a:headEnd/>
            <a:tailEnd/>
          </a:ln>
        </p:spPr>
        <p:txBody>
          <a:bodyPr/>
          <a:lstStyle/>
          <a:p>
            <a:endParaRPr lang="en-US"/>
          </a:p>
        </p:txBody>
      </p:sp>
      <p:sp>
        <p:nvSpPr>
          <p:cNvPr id="17431" name="Line 18"/>
          <p:cNvSpPr>
            <a:spLocks noChangeShapeType="1"/>
          </p:cNvSpPr>
          <p:nvPr/>
        </p:nvSpPr>
        <p:spPr bwMode="auto">
          <a:xfrm>
            <a:off x="3355975" y="5611813"/>
            <a:ext cx="228600" cy="76200"/>
          </a:xfrm>
          <a:prstGeom prst="line">
            <a:avLst/>
          </a:prstGeom>
          <a:noFill/>
          <a:ln w="9525">
            <a:solidFill>
              <a:schemeClr val="tx1"/>
            </a:solidFill>
            <a:round/>
            <a:headEnd/>
            <a:tailEnd/>
          </a:ln>
        </p:spPr>
        <p:txBody>
          <a:bodyPr/>
          <a:lstStyle/>
          <a:p>
            <a:endParaRPr lang="en-US"/>
          </a:p>
        </p:txBody>
      </p:sp>
      <p:sp>
        <p:nvSpPr>
          <p:cNvPr id="17432" name="Line 19"/>
          <p:cNvSpPr>
            <a:spLocks noChangeShapeType="1"/>
          </p:cNvSpPr>
          <p:nvPr/>
        </p:nvSpPr>
        <p:spPr bwMode="auto">
          <a:xfrm>
            <a:off x="4879975" y="6069013"/>
            <a:ext cx="228600" cy="76200"/>
          </a:xfrm>
          <a:prstGeom prst="line">
            <a:avLst/>
          </a:prstGeom>
          <a:noFill/>
          <a:ln w="9525">
            <a:solidFill>
              <a:schemeClr val="tx1"/>
            </a:solidFill>
            <a:round/>
            <a:headEnd/>
            <a:tailEnd/>
          </a:ln>
        </p:spPr>
        <p:txBody>
          <a:bodyPr/>
          <a:lstStyle/>
          <a:p>
            <a:endParaRPr lang="en-US"/>
          </a:p>
        </p:txBody>
      </p:sp>
      <p:sp>
        <p:nvSpPr>
          <p:cNvPr id="17433" name="Line 20"/>
          <p:cNvSpPr>
            <a:spLocks noChangeShapeType="1"/>
          </p:cNvSpPr>
          <p:nvPr/>
        </p:nvSpPr>
        <p:spPr bwMode="auto">
          <a:xfrm>
            <a:off x="3889375" y="5764213"/>
            <a:ext cx="533400" cy="152400"/>
          </a:xfrm>
          <a:prstGeom prst="line">
            <a:avLst/>
          </a:prstGeom>
          <a:noFill/>
          <a:ln w="9525">
            <a:solidFill>
              <a:schemeClr val="tx1"/>
            </a:solidFill>
            <a:round/>
            <a:headEnd/>
            <a:tailEnd/>
          </a:ln>
        </p:spPr>
        <p:txBody>
          <a:bodyPr/>
          <a:lstStyle/>
          <a:p>
            <a:endParaRPr lang="en-US"/>
          </a:p>
        </p:txBody>
      </p:sp>
      <p:sp>
        <p:nvSpPr>
          <p:cNvPr id="17434" name="Line 21"/>
          <p:cNvSpPr>
            <a:spLocks noChangeShapeType="1"/>
          </p:cNvSpPr>
          <p:nvPr/>
        </p:nvSpPr>
        <p:spPr bwMode="auto">
          <a:xfrm>
            <a:off x="3736975" y="5535613"/>
            <a:ext cx="228600" cy="76200"/>
          </a:xfrm>
          <a:prstGeom prst="line">
            <a:avLst/>
          </a:prstGeom>
          <a:noFill/>
          <a:ln w="9525">
            <a:solidFill>
              <a:schemeClr val="tx1"/>
            </a:solidFill>
            <a:round/>
            <a:headEnd/>
            <a:tailEnd/>
          </a:ln>
        </p:spPr>
        <p:txBody>
          <a:bodyPr/>
          <a:lstStyle/>
          <a:p>
            <a:endParaRPr lang="en-US"/>
          </a:p>
        </p:txBody>
      </p:sp>
      <p:sp>
        <p:nvSpPr>
          <p:cNvPr id="17435" name="Line 22"/>
          <p:cNvSpPr>
            <a:spLocks noChangeShapeType="1"/>
          </p:cNvSpPr>
          <p:nvPr/>
        </p:nvSpPr>
        <p:spPr bwMode="auto">
          <a:xfrm>
            <a:off x="5413375" y="6373813"/>
            <a:ext cx="533400" cy="152400"/>
          </a:xfrm>
          <a:prstGeom prst="line">
            <a:avLst/>
          </a:prstGeom>
          <a:noFill/>
          <a:ln w="9525">
            <a:solidFill>
              <a:schemeClr val="tx1"/>
            </a:solidFill>
            <a:round/>
            <a:headEnd/>
            <a:tailEnd/>
          </a:ln>
        </p:spPr>
        <p:txBody>
          <a:bodyPr/>
          <a:lstStyle/>
          <a:p>
            <a:endParaRPr lang="en-US"/>
          </a:p>
        </p:txBody>
      </p:sp>
      <p:sp>
        <p:nvSpPr>
          <p:cNvPr id="17436" name="Line 23"/>
          <p:cNvSpPr>
            <a:spLocks noChangeShapeType="1"/>
          </p:cNvSpPr>
          <p:nvPr/>
        </p:nvSpPr>
        <p:spPr bwMode="auto">
          <a:xfrm>
            <a:off x="4575175" y="6069013"/>
            <a:ext cx="228600" cy="76200"/>
          </a:xfrm>
          <a:prstGeom prst="line">
            <a:avLst/>
          </a:prstGeom>
          <a:noFill/>
          <a:ln w="9525">
            <a:solidFill>
              <a:schemeClr val="tx1"/>
            </a:solidFill>
            <a:round/>
            <a:headEnd/>
            <a:tailEnd/>
          </a:ln>
        </p:spPr>
        <p:txBody>
          <a:bodyPr/>
          <a:lstStyle/>
          <a:p>
            <a:endParaRPr lang="en-US"/>
          </a:p>
        </p:txBody>
      </p:sp>
      <p:sp>
        <p:nvSpPr>
          <p:cNvPr id="17437" name="Line 24"/>
          <p:cNvSpPr>
            <a:spLocks noChangeShapeType="1"/>
          </p:cNvSpPr>
          <p:nvPr/>
        </p:nvSpPr>
        <p:spPr bwMode="auto">
          <a:xfrm>
            <a:off x="2974975" y="5383213"/>
            <a:ext cx="228600" cy="76200"/>
          </a:xfrm>
          <a:prstGeom prst="line">
            <a:avLst/>
          </a:prstGeom>
          <a:noFill/>
          <a:ln w="9525">
            <a:solidFill>
              <a:schemeClr val="tx1"/>
            </a:solidFill>
            <a:round/>
            <a:headEnd/>
            <a:tailEnd/>
          </a:ln>
        </p:spPr>
        <p:txBody>
          <a:bodyPr/>
          <a:lstStyle/>
          <a:p>
            <a:endParaRPr lang="en-US"/>
          </a:p>
        </p:txBody>
      </p:sp>
      <p:sp>
        <p:nvSpPr>
          <p:cNvPr id="17438" name="Freeform 25"/>
          <p:cNvSpPr>
            <a:spLocks/>
          </p:cNvSpPr>
          <p:nvPr/>
        </p:nvSpPr>
        <p:spPr bwMode="auto">
          <a:xfrm>
            <a:off x="5718175" y="3259138"/>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39" name="Freeform 26"/>
          <p:cNvSpPr>
            <a:spLocks/>
          </p:cNvSpPr>
          <p:nvPr/>
        </p:nvSpPr>
        <p:spPr bwMode="auto">
          <a:xfrm>
            <a:off x="6251575" y="24876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0" name="Freeform 27"/>
          <p:cNvSpPr>
            <a:spLocks/>
          </p:cNvSpPr>
          <p:nvPr/>
        </p:nvSpPr>
        <p:spPr bwMode="auto">
          <a:xfrm>
            <a:off x="6403975" y="3597275"/>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1" name="Freeform 28"/>
          <p:cNvSpPr>
            <a:spLocks/>
          </p:cNvSpPr>
          <p:nvPr/>
        </p:nvSpPr>
        <p:spPr bwMode="auto">
          <a:xfrm>
            <a:off x="5184775" y="25638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42" name="Freeform 30"/>
          <p:cNvSpPr>
            <a:spLocks/>
          </p:cNvSpPr>
          <p:nvPr/>
        </p:nvSpPr>
        <p:spPr bwMode="auto">
          <a:xfrm>
            <a:off x="0" y="1893455"/>
            <a:ext cx="7299325" cy="3261158"/>
          </a:xfrm>
          <a:custGeom>
            <a:avLst/>
            <a:gdLst>
              <a:gd name="T0" fmla="*/ 1831088940 w 20356"/>
              <a:gd name="T1" fmla="*/ 404562449 h 21806"/>
              <a:gd name="T2" fmla="*/ 1849346586 w 20356"/>
              <a:gd name="T3" fmla="*/ 404995042 h 21806"/>
              <a:gd name="T4" fmla="*/ 1864760599 w 20356"/>
              <a:gd name="T5" fmla="*/ 397169129 h 21806"/>
              <a:gd name="T6" fmla="*/ 1867604231 w 20356"/>
              <a:gd name="T7" fmla="*/ 359280837 h 21806"/>
              <a:gd name="T8" fmla="*/ 1688697722 w 20356"/>
              <a:gd name="T9" fmla="*/ 337063298 h 21806"/>
              <a:gd name="T10" fmla="*/ 1550251482 w 20356"/>
              <a:gd name="T11" fmla="*/ 305702863 h 21806"/>
              <a:gd name="T12" fmla="*/ 1434832970 w 20356"/>
              <a:gd name="T13" fmla="*/ 284802101 h 21806"/>
              <a:gd name="T14" fmla="*/ 1296386730 w 20356"/>
              <a:gd name="T15" fmla="*/ 274361150 h 21806"/>
              <a:gd name="T16" fmla="*/ 1149224522 w 20356"/>
              <a:gd name="T17" fmla="*/ 232541110 h 21806"/>
              <a:gd name="T18" fmla="*/ 952977550 w 20356"/>
              <a:gd name="T19" fmla="*/ 184211866 h 21806"/>
              <a:gd name="T20" fmla="*/ 736637355 w 20356"/>
              <a:gd name="T21" fmla="*/ 152851431 h 21806"/>
              <a:gd name="T22" fmla="*/ 626999854 w 20356"/>
              <a:gd name="T23" fmla="*/ 113665049 h 21806"/>
              <a:gd name="T24" fmla="*/ 456809011 w 20356"/>
              <a:gd name="T25" fmla="*/ 77093602 h 21806"/>
              <a:gd name="T26" fmla="*/ 321206707 w 20356"/>
              <a:gd name="T27" fmla="*/ 67950689 h 21806"/>
              <a:gd name="T28" fmla="*/ 220193169 w 20356"/>
              <a:gd name="T29" fmla="*/ 35273400 h 21806"/>
              <a:gd name="T30" fmla="*/ 96151034 w 20356"/>
              <a:gd name="T31" fmla="*/ 19602646 h 21806"/>
              <a:gd name="T32" fmla="*/ 3853505 w 20356"/>
              <a:gd name="T33" fmla="*/ 0 h 21806"/>
              <a:gd name="T34" fmla="*/ 3853505 w 20356"/>
              <a:gd name="T35" fmla="*/ 20900702 h 21806"/>
              <a:gd name="T36" fmla="*/ 950133312 w 20356"/>
              <a:gd name="T37" fmla="*/ 232559901 h 21806"/>
              <a:gd name="T38" fmla="*/ 1804115023 w 20356"/>
              <a:gd name="T39" fmla="*/ 410224845 h 218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356"/>
              <a:gd name="T61" fmla="*/ 0 h 21806"/>
              <a:gd name="T62" fmla="*/ 20356 w 20356"/>
              <a:gd name="T63" fmla="*/ 21806 h 218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356" h="21806">
                <a:moveTo>
                  <a:pt x="19958" y="21505"/>
                </a:moveTo>
                <a:lnTo>
                  <a:pt x="20157" y="21528"/>
                </a:lnTo>
                <a:lnTo>
                  <a:pt x="20325" y="21112"/>
                </a:lnTo>
                <a:cubicBezTo>
                  <a:pt x="20335" y="20441"/>
                  <a:pt x="20346" y="19769"/>
                  <a:pt x="20356" y="19098"/>
                </a:cubicBezTo>
                <a:lnTo>
                  <a:pt x="18406" y="17917"/>
                </a:lnTo>
                <a:lnTo>
                  <a:pt x="16897" y="16250"/>
                </a:lnTo>
                <a:lnTo>
                  <a:pt x="15639" y="15139"/>
                </a:lnTo>
                <a:lnTo>
                  <a:pt x="14130" y="14584"/>
                </a:lnTo>
                <a:lnTo>
                  <a:pt x="12526" y="12361"/>
                </a:lnTo>
                <a:lnTo>
                  <a:pt x="10387" y="9792"/>
                </a:lnTo>
                <a:lnTo>
                  <a:pt x="8029" y="8125"/>
                </a:lnTo>
                <a:lnTo>
                  <a:pt x="6834" y="6042"/>
                </a:lnTo>
                <a:lnTo>
                  <a:pt x="4979" y="4098"/>
                </a:lnTo>
                <a:lnTo>
                  <a:pt x="3501" y="3612"/>
                </a:lnTo>
                <a:lnTo>
                  <a:pt x="2400" y="1875"/>
                </a:lnTo>
                <a:lnTo>
                  <a:pt x="1048" y="1042"/>
                </a:lnTo>
                <a:lnTo>
                  <a:pt x="42" y="0"/>
                </a:lnTo>
                <a:cubicBezTo>
                  <a:pt x="0" y="185"/>
                  <a:pt x="84" y="926"/>
                  <a:pt x="42" y="1111"/>
                </a:cubicBezTo>
                <a:lnTo>
                  <a:pt x="10356" y="12362"/>
                </a:lnTo>
                <a:lnTo>
                  <a:pt x="19664" y="21806"/>
                </a:lnTo>
              </a:path>
            </a:pathLst>
          </a:custGeom>
          <a:solidFill>
            <a:srgbClr val="CC9900"/>
          </a:solidFill>
          <a:ln w="9525">
            <a:solidFill>
              <a:schemeClr val="tx1"/>
            </a:solidFill>
            <a:round/>
            <a:headEnd/>
            <a:tailEnd/>
          </a:ln>
        </p:spPr>
        <p:txBody>
          <a:bodyPr/>
          <a:lstStyle/>
          <a:p>
            <a:endParaRPr lang="en-US"/>
          </a:p>
        </p:txBody>
      </p:sp>
      <p:sp>
        <p:nvSpPr>
          <p:cNvPr id="146" name="Line 31"/>
          <p:cNvSpPr>
            <a:spLocks noChangeShapeType="1"/>
          </p:cNvSpPr>
          <p:nvPr/>
        </p:nvSpPr>
        <p:spPr bwMode="auto">
          <a:xfrm flipH="1" flipV="1">
            <a:off x="0" y="2118592"/>
            <a:ext cx="5578764" cy="2407226"/>
          </a:xfrm>
          <a:prstGeom prst="line">
            <a:avLst/>
          </a:pr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7445" name="Freeform 75"/>
          <p:cNvSpPr>
            <a:spLocks/>
          </p:cNvSpPr>
          <p:nvPr/>
        </p:nvSpPr>
        <p:spPr bwMode="auto">
          <a:xfrm>
            <a:off x="6186488" y="3219450"/>
            <a:ext cx="2817551" cy="3452813"/>
          </a:xfrm>
          <a:custGeom>
            <a:avLst/>
            <a:gdLst>
              <a:gd name="T0" fmla="*/ 127000 w 1773"/>
              <a:gd name="T1" fmla="*/ 2935287 h 2080"/>
              <a:gd name="T2" fmla="*/ 655638 w 1773"/>
              <a:gd name="T3" fmla="*/ 2654300 h 2080"/>
              <a:gd name="T4" fmla="*/ 1041400 w 1773"/>
              <a:gd name="T5" fmla="*/ 2197100 h 2080"/>
              <a:gd name="T6" fmla="*/ 1674813 w 1773"/>
              <a:gd name="T7" fmla="*/ 1203325 h 2080"/>
              <a:gd name="T8" fmla="*/ 2228851 w 1773"/>
              <a:gd name="T9" fmla="*/ 384175 h 2080"/>
              <a:gd name="T10" fmla="*/ 2814638 w 1773"/>
              <a:gd name="T11" fmla="*/ 0 h 2080"/>
              <a:gd name="T12" fmla="*/ 2809876 w 1773"/>
              <a:gd name="T13" fmla="*/ 1860550 h 2080"/>
              <a:gd name="T14" fmla="*/ 0 w 1773"/>
              <a:gd name="T15" fmla="*/ 3302000 h 2080"/>
              <a:gd name="T16" fmla="*/ 127000 w 1773"/>
              <a:gd name="T17" fmla="*/ 2935287 h 2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3"/>
              <a:gd name="T28" fmla="*/ 0 h 2080"/>
              <a:gd name="T29" fmla="*/ 1773 w 1773"/>
              <a:gd name="T30" fmla="*/ 2080 h 2080"/>
              <a:gd name="connsiteX0" fmla="*/ 451 w 10000"/>
              <a:gd name="connsiteY0" fmla="*/ 8889 h 10000"/>
              <a:gd name="connsiteX1" fmla="*/ 2329 w 10000"/>
              <a:gd name="connsiteY1" fmla="*/ 8038 h 10000"/>
              <a:gd name="connsiteX2" fmla="*/ 3700 w 10000"/>
              <a:gd name="connsiteY2" fmla="*/ 6654 h 10000"/>
              <a:gd name="connsiteX3" fmla="*/ 5950 w 10000"/>
              <a:gd name="connsiteY3" fmla="*/ 3644 h 10000"/>
              <a:gd name="connsiteX4" fmla="*/ 7919 w 10000"/>
              <a:gd name="connsiteY4" fmla="*/ 1163 h 10000"/>
              <a:gd name="connsiteX5" fmla="*/ 10000 w 10000"/>
              <a:gd name="connsiteY5" fmla="*/ 0 h 10000"/>
              <a:gd name="connsiteX6" fmla="*/ 9983 w 10000"/>
              <a:gd name="connsiteY6" fmla="*/ 5834 h 10000"/>
              <a:gd name="connsiteX7" fmla="*/ 0 w 10000"/>
              <a:gd name="connsiteY7" fmla="*/ 10000 h 10000"/>
              <a:gd name="connsiteX8" fmla="*/ 451 w 10000"/>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0 w 10016"/>
              <a:gd name="connsiteY7" fmla="*/ 10000 h 10000"/>
              <a:gd name="connsiteX8" fmla="*/ 451 w 10016"/>
              <a:gd name="connsiteY8"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0 w 10016"/>
              <a:gd name="connsiteY8" fmla="*/ 10000 h 10000"/>
              <a:gd name="connsiteX9" fmla="*/ 451 w 10016"/>
              <a:gd name="connsiteY9"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0 w 10016"/>
              <a:gd name="connsiteY9" fmla="*/ 10000 h 10000"/>
              <a:gd name="connsiteX10" fmla="*/ 451 w 10016"/>
              <a:gd name="connsiteY10"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0 w 10016"/>
              <a:gd name="connsiteY10" fmla="*/ 10000 h 10000"/>
              <a:gd name="connsiteX11" fmla="*/ 451 w 10016"/>
              <a:gd name="connsiteY11" fmla="*/ 8889 h 10000"/>
              <a:gd name="connsiteX0" fmla="*/ 451 w 10016"/>
              <a:gd name="connsiteY0" fmla="*/ 8889 h 10000"/>
              <a:gd name="connsiteX1" fmla="*/ 2329 w 10016"/>
              <a:gd name="connsiteY1" fmla="*/ 8038 h 10000"/>
              <a:gd name="connsiteX2" fmla="*/ 3700 w 10016"/>
              <a:gd name="connsiteY2" fmla="*/ 6654 h 10000"/>
              <a:gd name="connsiteX3" fmla="*/ 5950 w 10016"/>
              <a:gd name="connsiteY3" fmla="*/ 3644 h 10000"/>
              <a:gd name="connsiteX4" fmla="*/ 7919 w 10016"/>
              <a:gd name="connsiteY4" fmla="*/ 1163 h 10000"/>
              <a:gd name="connsiteX5" fmla="*/ 10000 w 10016"/>
              <a:gd name="connsiteY5" fmla="*/ 0 h 10000"/>
              <a:gd name="connsiteX6" fmla="*/ 10010 w 10016"/>
              <a:gd name="connsiteY6" fmla="*/ 3164 h 10000"/>
              <a:gd name="connsiteX7" fmla="*/ 8699 w 10016"/>
              <a:gd name="connsiteY7" fmla="*/ 3785 h 10000"/>
              <a:gd name="connsiteX8" fmla="*/ 6613 w 10016"/>
              <a:gd name="connsiteY8" fmla="*/ 5661 h 10000"/>
              <a:gd name="connsiteX9" fmla="*/ 5448 w 10016"/>
              <a:gd name="connsiteY9" fmla="*/ 7294 h 10000"/>
              <a:gd name="connsiteX10" fmla="*/ 3687 w 10016"/>
              <a:gd name="connsiteY10" fmla="*/ 8441 h 10000"/>
              <a:gd name="connsiteX11" fmla="*/ 0 w 10016"/>
              <a:gd name="connsiteY11" fmla="*/ 10000 h 10000"/>
              <a:gd name="connsiteX12" fmla="*/ 451 w 10016"/>
              <a:gd name="connsiteY12" fmla="*/ 88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6" h="10000">
                <a:moveTo>
                  <a:pt x="451" y="8889"/>
                </a:moveTo>
                <a:lnTo>
                  <a:pt x="2329" y="8038"/>
                </a:lnTo>
                <a:lnTo>
                  <a:pt x="3700" y="6654"/>
                </a:lnTo>
                <a:lnTo>
                  <a:pt x="5950" y="3644"/>
                </a:lnTo>
                <a:lnTo>
                  <a:pt x="7919" y="1163"/>
                </a:lnTo>
                <a:lnTo>
                  <a:pt x="10000" y="0"/>
                </a:lnTo>
                <a:cubicBezTo>
                  <a:pt x="9994" y="1878"/>
                  <a:pt x="10016" y="1286"/>
                  <a:pt x="10010" y="3164"/>
                </a:cubicBezTo>
                <a:lnTo>
                  <a:pt x="8699" y="3785"/>
                </a:lnTo>
                <a:lnTo>
                  <a:pt x="6613" y="5661"/>
                </a:lnTo>
                <a:lnTo>
                  <a:pt x="5448" y="7294"/>
                </a:lnTo>
                <a:lnTo>
                  <a:pt x="3687" y="8441"/>
                </a:lnTo>
                <a:lnTo>
                  <a:pt x="0" y="10000"/>
                </a:lnTo>
                <a:lnTo>
                  <a:pt x="451" y="8889"/>
                </a:lnTo>
                <a:close/>
              </a:path>
            </a:pathLst>
          </a:custGeom>
          <a:solidFill>
            <a:srgbClr val="3366FF">
              <a:alpha val="50195"/>
            </a:srgbClr>
          </a:solidFill>
          <a:ln w="9525">
            <a:solidFill>
              <a:schemeClr val="tx1"/>
            </a:solidFill>
            <a:round/>
            <a:headEnd/>
            <a:tailEnd/>
          </a:ln>
        </p:spPr>
        <p:txBody>
          <a:bodyPr/>
          <a:lstStyle/>
          <a:p>
            <a:endParaRPr lang="en-US"/>
          </a:p>
        </p:txBody>
      </p:sp>
      <p:sp>
        <p:nvSpPr>
          <p:cNvPr id="17446" name="Freeform 76"/>
          <p:cNvSpPr>
            <a:spLocks/>
          </p:cNvSpPr>
          <p:nvPr/>
        </p:nvSpPr>
        <p:spPr bwMode="auto">
          <a:xfrm>
            <a:off x="6143625" y="6243638"/>
            <a:ext cx="174625" cy="431800"/>
          </a:xfrm>
          <a:custGeom>
            <a:avLst/>
            <a:gdLst>
              <a:gd name="T0" fmla="*/ 0 w 90"/>
              <a:gd name="T1" fmla="*/ 76200 h 240"/>
              <a:gd name="T2" fmla="*/ 0 w 90"/>
              <a:gd name="T3" fmla="*/ 381000 h 240"/>
              <a:gd name="T4" fmla="*/ 85725 w 90"/>
              <a:gd name="T5" fmla="*/ 295275 h 240"/>
              <a:gd name="T6" fmla="*/ 142875 w 90"/>
              <a:gd name="T7" fmla="*/ 0 h 240"/>
              <a:gd name="T8" fmla="*/ 0 w 90"/>
              <a:gd name="T9" fmla="*/ 76200 h 240"/>
              <a:gd name="T10" fmla="*/ 0 60000 65536"/>
              <a:gd name="T11" fmla="*/ 0 60000 65536"/>
              <a:gd name="T12" fmla="*/ 0 60000 65536"/>
              <a:gd name="T13" fmla="*/ 0 60000 65536"/>
              <a:gd name="T14" fmla="*/ 0 60000 65536"/>
              <a:gd name="T15" fmla="*/ 0 w 90"/>
              <a:gd name="T16" fmla="*/ 0 h 240"/>
              <a:gd name="T17" fmla="*/ 90 w 90"/>
              <a:gd name="T18" fmla="*/ 240 h 240"/>
            </a:gdLst>
            <a:ahLst/>
            <a:cxnLst>
              <a:cxn ang="T10">
                <a:pos x="T0" y="T1"/>
              </a:cxn>
              <a:cxn ang="T11">
                <a:pos x="T2" y="T3"/>
              </a:cxn>
              <a:cxn ang="T12">
                <a:pos x="T4" y="T5"/>
              </a:cxn>
              <a:cxn ang="T13">
                <a:pos x="T6" y="T7"/>
              </a:cxn>
              <a:cxn ang="T14">
                <a:pos x="T8" y="T9"/>
              </a:cxn>
            </a:cxnLst>
            <a:rect l="T15" t="T16" r="T17" b="T18"/>
            <a:pathLst>
              <a:path w="90" h="240">
                <a:moveTo>
                  <a:pt x="0" y="48"/>
                </a:moveTo>
                <a:lnTo>
                  <a:pt x="0" y="240"/>
                </a:lnTo>
                <a:lnTo>
                  <a:pt x="54" y="186"/>
                </a:lnTo>
                <a:lnTo>
                  <a:pt x="90" y="0"/>
                </a:lnTo>
                <a:lnTo>
                  <a:pt x="0" y="48"/>
                </a:lnTo>
                <a:close/>
              </a:path>
            </a:pathLst>
          </a:custGeom>
          <a:solidFill>
            <a:srgbClr val="0066FF"/>
          </a:solidFill>
          <a:ln w="9525" cap="flat" cmpd="sng">
            <a:solidFill>
              <a:schemeClr val="tx1"/>
            </a:solidFill>
            <a:prstDash val="solid"/>
            <a:round/>
            <a:headEnd type="none" w="med" len="med"/>
            <a:tailEnd type="none" w="med" len="med"/>
          </a:ln>
        </p:spPr>
        <p:txBody>
          <a:bodyPr/>
          <a:lstStyle/>
          <a:p>
            <a:endParaRPr lang="en-US"/>
          </a:p>
        </p:txBody>
      </p:sp>
      <p:sp>
        <p:nvSpPr>
          <p:cNvPr id="17447" name="Freeform 77"/>
          <p:cNvSpPr>
            <a:spLocks/>
          </p:cNvSpPr>
          <p:nvPr/>
        </p:nvSpPr>
        <p:spPr bwMode="auto">
          <a:xfrm>
            <a:off x="7594600" y="4021138"/>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8" name="Freeform 78"/>
          <p:cNvSpPr>
            <a:spLocks/>
          </p:cNvSpPr>
          <p:nvPr/>
        </p:nvSpPr>
        <p:spPr bwMode="auto">
          <a:xfrm>
            <a:off x="8308975" y="3071813"/>
            <a:ext cx="133350" cy="784225"/>
          </a:xfrm>
          <a:custGeom>
            <a:avLst/>
            <a:gdLst>
              <a:gd name="T0" fmla="*/ 133350 w 84"/>
              <a:gd name="T1" fmla="*/ 0 h 494"/>
              <a:gd name="T2" fmla="*/ 92075 w 84"/>
              <a:gd name="T3" fmla="*/ 330200 h 494"/>
              <a:gd name="T4" fmla="*/ 0 w 84"/>
              <a:gd name="T5" fmla="*/ 784225 h 494"/>
              <a:gd name="T6" fmla="*/ 0 60000 65536"/>
              <a:gd name="T7" fmla="*/ 0 60000 65536"/>
              <a:gd name="T8" fmla="*/ 0 60000 65536"/>
              <a:gd name="T9" fmla="*/ 0 w 84"/>
              <a:gd name="T10" fmla="*/ 0 h 494"/>
              <a:gd name="T11" fmla="*/ 84 w 84"/>
              <a:gd name="T12" fmla="*/ 494 h 494"/>
            </a:gdLst>
            <a:ahLst/>
            <a:cxnLst>
              <a:cxn ang="T6">
                <a:pos x="T0" y="T1"/>
              </a:cxn>
              <a:cxn ang="T7">
                <a:pos x="T2" y="T3"/>
              </a:cxn>
              <a:cxn ang="T8">
                <a:pos x="T4" y="T5"/>
              </a:cxn>
            </a:cxnLst>
            <a:rect l="T9" t="T10" r="T11" b="T12"/>
            <a:pathLst>
              <a:path w="84" h="494">
                <a:moveTo>
                  <a:pt x="84" y="0"/>
                </a:moveTo>
                <a:lnTo>
                  <a:pt x="58" y="208"/>
                </a:lnTo>
                <a:lnTo>
                  <a:pt x="0" y="494"/>
                </a:lnTo>
              </a:path>
            </a:pathLst>
          </a:custGeom>
          <a:noFill/>
          <a:ln w="19050" cap="flat" cmpd="sng">
            <a:solidFill>
              <a:srgbClr val="000066"/>
            </a:solidFill>
            <a:prstDash val="dash"/>
            <a:round/>
            <a:headEnd type="none" w="med" len="med"/>
            <a:tailEnd type="triangle" w="med" len="med"/>
          </a:ln>
        </p:spPr>
        <p:txBody>
          <a:bodyPr/>
          <a:lstStyle/>
          <a:p>
            <a:endParaRPr lang="en-US"/>
          </a:p>
        </p:txBody>
      </p:sp>
      <p:sp>
        <p:nvSpPr>
          <p:cNvPr id="17449" name="Freeform 33"/>
          <p:cNvSpPr>
            <a:spLocks/>
          </p:cNvSpPr>
          <p:nvPr/>
        </p:nvSpPr>
        <p:spPr bwMode="auto">
          <a:xfrm>
            <a:off x="3476625" y="4175270"/>
            <a:ext cx="1017732" cy="1368280"/>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804">
                <a:moveTo>
                  <a:pt x="3160" y="10536"/>
                </a:moveTo>
                <a:lnTo>
                  <a:pt x="4167" y="8661"/>
                </a:lnTo>
                <a:lnTo>
                  <a:pt x="7500" y="4375"/>
                </a:lnTo>
                <a:lnTo>
                  <a:pt x="9167" y="2947"/>
                </a:lnTo>
                <a:lnTo>
                  <a:pt x="10000" y="804"/>
                </a:lnTo>
                <a:lnTo>
                  <a:pt x="8646" y="0"/>
                </a:lnTo>
                <a:lnTo>
                  <a:pt x="5000" y="2947"/>
                </a:lnTo>
                <a:lnTo>
                  <a:pt x="2500" y="6518"/>
                </a:lnTo>
                <a:lnTo>
                  <a:pt x="0" y="9375"/>
                </a:lnTo>
                <a:lnTo>
                  <a:pt x="1667" y="10804"/>
                </a:lnTo>
                <a:lnTo>
                  <a:pt x="3160" y="10536"/>
                </a:lnTo>
                <a:close/>
              </a:path>
            </a:pathLst>
          </a:custGeom>
          <a:solidFill>
            <a:srgbClr val="CC9900"/>
          </a:solidFill>
          <a:ln w="9525">
            <a:solidFill>
              <a:schemeClr val="tx1"/>
            </a:solidFill>
            <a:round/>
            <a:headEnd/>
            <a:tailEnd/>
          </a:ln>
        </p:spPr>
        <p:txBody>
          <a:bodyPr/>
          <a:lstStyle/>
          <a:p>
            <a:endParaRPr lang="en-US"/>
          </a:p>
        </p:txBody>
      </p:sp>
      <p:sp>
        <p:nvSpPr>
          <p:cNvPr id="17450" name="Freeform 34"/>
          <p:cNvSpPr>
            <a:spLocks/>
          </p:cNvSpPr>
          <p:nvPr/>
        </p:nvSpPr>
        <p:spPr bwMode="auto">
          <a:xfrm>
            <a:off x="768985" y="3230880"/>
            <a:ext cx="1327150" cy="1487488"/>
          </a:xfrm>
          <a:custGeom>
            <a:avLst/>
            <a:gdLst>
              <a:gd name="T0" fmla="*/ 44630058 w 10296"/>
              <a:gd name="T1" fmla="*/ 188097329 h 10331"/>
              <a:gd name="T2" fmla="*/ 67410342 w 10296"/>
              <a:gd name="T3" fmla="*/ 175057229 h 10331"/>
              <a:gd name="T4" fmla="*/ 112987425 w 10296"/>
              <a:gd name="T5" fmla="*/ 96795571 h 10331"/>
              <a:gd name="T6" fmla="*/ 135767742 w 10296"/>
              <a:gd name="T7" fmla="*/ 70715352 h 10331"/>
              <a:gd name="T8" fmla="*/ 171076286 w 10296"/>
              <a:gd name="T9" fmla="*/ 0 h 10331"/>
              <a:gd name="T10" fmla="*/ 135086475 w 10296"/>
              <a:gd name="T11" fmla="*/ 6903551 h 10331"/>
              <a:gd name="T12" fmla="*/ 78808685 w 10296"/>
              <a:gd name="T13" fmla="*/ 70715352 h 10331"/>
              <a:gd name="T14" fmla="*/ 44630058 w 10296"/>
              <a:gd name="T15" fmla="*/ 135916015 h 10331"/>
              <a:gd name="T16" fmla="*/ 0 w 10296"/>
              <a:gd name="T17" fmla="*/ 199499768 h 10331"/>
              <a:gd name="T18" fmla="*/ 33231594 w 10296"/>
              <a:gd name="T19" fmla="*/ 214177673 h 10331"/>
              <a:gd name="T20" fmla="*/ 44630058 w 10296"/>
              <a:gd name="T21" fmla="*/ 188097329 h 103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96"/>
              <a:gd name="T34" fmla="*/ 0 h 10331"/>
              <a:gd name="T35" fmla="*/ 10296 w 10296"/>
              <a:gd name="T36" fmla="*/ 10331 h 103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96" h="10331">
                <a:moveTo>
                  <a:pt x="2686" y="9073"/>
                </a:moveTo>
                <a:lnTo>
                  <a:pt x="4057" y="8444"/>
                </a:lnTo>
                <a:lnTo>
                  <a:pt x="6800" y="4669"/>
                </a:lnTo>
                <a:lnTo>
                  <a:pt x="8171" y="3411"/>
                </a:lnTo>
                <a:lnTo>
                  <a:pt x="10296" y="0"/>
                </a:lnTo>
                <a:lnTo>
                  <a:pt x="8130" y="333"/>
                </a:lnTo>
                <a:lnTo>
                  <a:pt x="4743" y="3411"/>
                </a:lnTo>
                <a:lnTo>
                  <a:pt x="2686" y="6556"/>
                </a:lnTo>
                <a:lnTo>
                  <a:pt x="0" y="9623"/>
                </a:lnTo>
                <a:lnTo>
                  <a:pt x="2000" y="10331"/>
                </a:lnTo>
                <a:lnTo>
                  <a:pt x="2686" y="9073"/>
                </a:lnTo>
                <a:close/>
              </a:path>
            </a:pathLst>
          </a:custGeom>
          <a:solidFill>
            <a:srgbClr val="CC9900"/>
          </a:solidFill>
          <a:ln w="9525">
            <a:solidFill>
              <a:schemeClr val="tx1"/>
            </a:solidFill>
            <a:round/>
            <a:headEnd/>
            <a:tailEnd/>
          </a:ln>
        </p:spPr>
        <p:txBody>
          <a:bodyPr/>
          <a:lstStyle/>
          <a:p>
            <a:endParaRPr lang="en-US"/>
          </a:p>
        </p:txBody>
      </p:sp>
      <p:sp>
        <p:nvSpPr>
          <p:cNvPr id="17451" name="Freeform 36"/>
          <p:cNvSpPr>
            <a:spLocks/>
          </p:cNvSpPr>
          <p:nvPr/>
        </p:nvSpPr>
        <p:spPr bwMode="auto">
          <a:xfrm>
            <a:off x="3581400" y="4243531"/>
            <a:ext cx="878033" cy="1233343"/>
          </a:xfrm>
          <a:custGeom>
            <a:avLst/>
            <a:gdLst>
              <a:gd name="T0" fmla="*/ 727075 w 434"/>
              <a:gd name="T1" fmla="*/ 0 h 576"/>
              <a:gd name="T2" fmla="*/ 447302 w 434"/>
              <a:gd name="T3" fmla="*/ 336021 h 576"/>
              <a:gd name="T4" fmla="*/ 308253 w 434"/>
              <a:gd name="T5" fmla="*/ 626539 h 576"/>
              <a:gd name="T6" fmla="*/ 0 w 434"/>
              <a:gd name="T7" fmla="*/ 1008063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a:p>
        </p:txBody>
      </p:sp>
      <p:sp>
        <p:nvSpPr>
          <p:cNvPr id="17452" name="Freeform 37"/>
          <p:cNvSpPr>
            <a:spLocks/>
          </p:cNvSpPr>
          <p:nvPr/>
        </p:nvSpPr>
        <p:spPr bwMode="auto">
          <a:xfrm>
            <a:off x="849948" y="3245168"/>
            <a:ext cx="1211262" cy="1389062"/>
          </a:xfrm>
          <a:custGeom>
            <a:avLst/>
            <a:gdLst>
              <a:gd name="T0" fmla="*/ 1211262 w 434"/>
              <a:gd name="T1" fmla="*/ 0 h 576"/>
              <a:gd name="T2" fmla="*/ 745177 w 434"/>
              <a:gd name="T3" fmla="*/ 463021 h 576"/>
              <a:gd name="T4" fmla="*/ 513530 w 434"/>
              <a:gd name="T5" fmla="*/ 863341 h 576"/>
              <a:gd name="T6" fmla="*/ 0 w 434"/>
              <a:gd name="T7" fmla="*/ 1389062 h 576"/>
              <a:gd name="T8" fmla="*/ 0 60000 65536"/>
              <a:gd name="T9" fmla="*/ 0 60000 65536"/>
              <a:gd name="T10" fmla="*/ 0 60000 65536"/>
              <a:gd name="T11" fmla="*/ 0 60000 65536"/>
              <a:gd name="T12" fmla="*/ 0 w 434"/>
              <a:gd name="T13" fmla="*/ 0 h 576"/>
              <a:gd name="T14" fmla="*/ 434 w 434"/>
              <a:gd name="T15" fmla="*/ 576 h 576"/>
            </a:gdLst>
            <a:ahLst/>
            <a:cxnLst>
              <a:cxn ang="T8">
                <a:pos x="T0" y="T1"/>
              </a:cxn>
              <a:cxn ang="T9">
                <a:pos x="T2" y="T3"/>
              </a:cxn>
              <a:cxn ang="T10">
                <a:pos x="T4" y="T5"/>
              </a:cxn>
              <a:cxn ang="T11">
                <a:pos x="T6" y="T7"/>
              </a:cxn>
            </a:cxnLst>
            <a:rect l="T12" t="T13" r="T14" b="T15"/>
            <a:pathLst>
              <a:path w="434" h="576">
                <a:moveTo>
                  <a:pt x="434" y="0"/>
                </a:moveTo>
                <a:lnTo>
                  <a:pt x="267" y="192"/>
                </a:lnTo>
                <a:lnTo>
                  <a:pt x="184" y="358"/>
                </a:lnTo>
                <a:lnTo>
                  <a:pt x="0" y="576"/>
                </a:lnTo>
              </a:path>
            </a:pathLst>
          </a:custGeom>
          <a:noFill/>
          <a:ln w="76200" cmpd="sng">
            <a:solidFill>
              <a:srgbClr val="0000FF"/>
            </a:solidFill>
            <a:round/>
            <a:headEnd type="none" w="med" len="med"/>
            <a:tailEnd type="triangle" w="med" len="med"/>
          </a:ln>
        </p:spPr>
        <p:txBody>
          <a:bodyPr/>
          <a:lstStyle/>
          <a:p>
            <a:endParaRPr lang="en-US"/>
          </a:p>
        </p:txBody>
      </p:sp>
      <p:sp>
        <p:nvSpPr>
          <p:cNvPr id="17453" name="Freeform 38"/>
          <p:cNvSpPr>
            <a:spLocks/>
          </p:cNvSpPr>
          <p:nvPr/>
        </p:nvSpPr>
        <p:spPr bwMode="auto">
          <a:xfrm>
            <a:off x="5032375" y="5049838"/>
            <a:ext cx="438150" cy="476250"/>
          </a:xfrm>
          <a:custGeom>
            <a:avLst/>
            <a:gdLst>
              <a:gd name="T0" fmla="*/ 438150 w 336"/>
              <a:gd name="T1" fmla="*/ 0 h 426"/>
              <a:gd name="T2" fmla="*/ 329916 w 336"/>
              <a:gd name="T3" fmla="*/ 182227 h 426"/>
              <a:gd name="T4" fmla="*/ 165610 w 336"/>
              <a:gd name="T5" fmla="*/ 377870 h 426"/>
              <a:gd name="T6" fmla="*/ 0 w 336"/>
              <a:gd name="T7" fmla="*/ 47625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4" name="Freeform 39"/>
          <p:cNvSpPr>
            <a:spLocks/>
          </p:cNvSpPr>
          <p:nvPr/>
        </p:nvSpPr>
        <p:spPr bwMode="auto">
          <a:xfrm>
            <a:off x="4422775" y="49926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55" name="Freeform 42"/>
          <p:cNvSpPr>
            <a:spLocks/>
          </p:cNvSpPr>
          <p:nvPr/>
        </p:nvSpPr>
        <p:spPr bwMode="auto">
          <a:xfrm>
            <a:off x="1450975" y="26114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57" name="Line 83"/>
          <p:cNvSpPr>
            <a:spLocks noChangeShapeType="1"/>
          </p:cNvSpPr>
          <p:nvPr/>
        </p:nvSpPr>
        <p:spPr bwMode="auto">
          <a:xfrm flipH="1" flipV="1">
            <a:off x="10477500" y="3711575"/>
            <a:ext cx="1066800" cy="1447800"/>
          </a:xfrm>
          <a:prstGeom prst="line">
            <a:avLst/>
          </a:prstGeom>
          <a:noFill/>
          <a:ln w="28575">
            <a:solidFill>
              <a:srgbClr val="000066"/>
            </a:solidFill>
            <a:round/>
            <a:headEnd/>
            <a:tailEnd type="triangle" w="med" len="med"/>
          </a:ln>
        </p:spPr>
        <p:txBody>
          <a:bodyPr/>
          <a:lstStyle/>
          <a:p>
            <a:endParaRPr lang="en-US"/>
          </a:p>
        </p:txBody>
      </p:sp>
      <p:sp>
        <p:nvSpPr>
          <p:cNvPr id="17458" name="Text Box 84"/>
          <p:cNvSpPr txBox="1">
            <a:spLocks noChangeArrowheads="1"/>
          </p:cNvSpPr>
          <p:nvPr/>
        </p:nvSpPr>
        <p:spPr bwMode="auto">
          <a:xfrm>
            <a:off x="10629900" y="5114925"/>
            <a:ext cx="2400300" cy="1200150"/>
          </a:xfrm>
          <a:prstGeom prst="rect">
            <a:avLst/>
          </a:prstGeom>
          <a:noFill/>
          <a:ln w="9525">
            <a:noFill/>
            <a:miter lim="800000"/>
            <a:headEnd/>
            <a:tailEnd/>
          </a:ln>
        </p:spPr>
        <p:txBody>
          <a:bodyPr>
            <a:spAutoFit/>
          </a:bodyPr>
          <a:lstStyle/>
          <a:p>
            <a:pPr algn="ctr"/>
            <a:r>
              <a:rPr lang="en-US" sz="2400" dirty="0">
                <a:solidFill>
                  <a:srgbClr val="000066"/>
                </a:solidFill>
                <a:latin typeface="Arial" pitchFamily="34" charset="0"/>
              </a:rPr>
              <a:t>SUBSURFACE DRAINAGE PATTERNS</a:t>
            </a:r>
          </a:p>
        </p:txBody>
      </p:sp>
      <p:sp>
        <p:nvSpPr>
          <p:cNvPr id="17459" name="Line 24"/>
          <p:cNvSpPr>
            <a:spLocks noChangeShapeType="1"/>
          </p:cNvSpPr>
          <p:nvPr/>
        </p:nvSpPr>
        <p:spPr bwMode="auto">
          <a:xfrm>
            <a:off x="2327275" y="5240338"/>
            <a:ext cx="228600" cy="76200"/>
          </a:xfrm>
          <a:prstGeom prst="line">
            <a:avLst/>
          </a:prstGeom>
          <a:noFill/>
          <a:ln w="9525">
            <a:solidFill>
              <a:schemeClr val="tx1"/>
            </a:solidFill>
            <a:round/>
            <a:headEnd/>
            <a:tailEnd/>
          </a:ln>
        </p:spPr>
        <p:txBody>
          <a:bodyPr/>
          <a:lstStyle/>
          <a:p>
            <a:endParaRPr lang="en-US"/>
          </a:p>
        </p:txBody>
      </p:sp>
      <p:sp>
        <p:nvSpPr>
          <p:cNvPr id="17460" name="Line 24"/>
          <p:cNvSpPr>
            <a:spLocks noChangeShapeType="1"/>
          </p:cNvSpPr>
          <p:nvPr/>
        </p:nvSpPr>
        <p:spPr bwMode="auto">
          <a:xfrm>
            <a:off x="995680" y="4718368"/>
            <a:ext cx="228600" cy="76200"/>
          </a:xfrm>
          <a:prstGeom prst="line">
            <a:avLst/>
          </a:prstGeom>
          <a:noFill/>
          <a:ln w="9525">
            <a:solidFill>
              <a:schemeClr val="tx1"/>
            </a:solidFill>
            <a:round/>
            <a:headEnd/>
            <a:tailEnd/>
          </a:ln>
        </p:spPr>
        <p:txBody>
          <a:bodyPr/>
          <a:lstStyle/>
          <a:p>
            <a:endParaRPr lang="en-US"/>
          </a:p>
        </p:txBody>
      </p:sp>
      <p:sp>
        <p:nvSpPr>
          <p:cNvPr id="17461" name="Line 24"/>
          <p:cNvSpPr>
            <a:spLocks noChangeShapeType="1"/>
          </p:cNvSpPr>
          <p:nvPr/>
        </p:nvSpPr>
        <p:spPr bwMode="auto">
          <a:xfrm>
            <a:off x="1157605" y="4994593"/>
            <a:ext cx="228600" cy="76200"/>
          </a:xfrm>
          <a:prstGeom prst="line">
            <a:avLst/>
          </a:prstGeom>
          <a:noFill/>
          <a:ln w="9525">
            <a:solidFill>
              <a:schemeClr val="tx1"/>
            </a:solidFill>
            <a:round/>
            <a:headEnd/>
            <a:tailEnd/>
          </a:ln>
        </p:spPr>
        <p:txBody>
          <a:bodyPr/>
          <a:lstStyle/>
          <a:p>
            <a:endParaRPr lang="en-US"/>
          </a:p>
        </p:txBody>
      </p:sp>
      <p:sp>
        <p:nvSpPr>
          <p:cNvPr id="17462" name="Line 24"/>
          <p:cNvSpPr>
            <a:spLocks noChangeShapeType="1"/>
          </p:cNvSpPr>
          <p:nvPr/>
        </p:nvSpPr>
        <p:spPr bwMode="auto">
          <a:xfrm>
            <a:off x="1984375" y="5154613"/>
            <a:ext cx="228600" cy="76200"/>
          </a:xfrm>
          <a:prstGeom prst="line">
            <a:avLst/>
          </a:prstGeom>
          <a:noFill/>
          <a:ln w="9525">
            <a:solidFill>
              <a:schemeClr val="tx1"/>
            </a:solidFill>
            <a:round/>
            <a:headEnd/>
            <a:tailEnd/>
          </a:ln>
        </p:spPr>
        <p:txBody>
          <a:bodyPr/>
          <a:lstStyle/>
          <a:p>
            <a:endParaRPr lang="en-US"/>
          </a:p>
        </p:txBody>
      </p:sp>
      <p:sp>
        <p:nvSpPr>
          <p:cNvPr id="17463" name="Line 24"/>
          <p:cNvSpPr>
            <a:spLocks noChangeShapeType="1"/>
          </p:cNvSpPr>
          <p:nvPr/>
        </p:nvSpPr>
        <p:spPr bwMode="auto">
          <a:xfrm>
            <a:off x="2613025" y="5402263"/>
            <a:ext cx="228600" cy="76200"/>
          </a:xfrm>
          <a:prstGeom prst="line">
            <a:avLst/>
          </a:prstGeom>
          <a:noFill/>
          <a:ln w="9525">
            <a:solidFill>
              <a:schemeClr val="tx1"/>
            </a:solidFill>
            <a:round/>
            <a:headEnd/>
            <a:tailEnd/>
          </a:ln>
        </p:spPr>
        <p:txBody>
          <a:bodyPr/>
          <a:lstStyle/>
          <a:p>
            <a:endParaRPr lang="en-US"/>
          </a:p>
        </p:txBody>
      </p:sp>
      <p:sp>
        <p:nvSpPr>
          <p:cNvPr id="17464" name="Line 24"/>
          <p:cNvSpPr>
            <a:spLocks noChangeShapeType="1"/>
          </p:cNvSpPr>
          <p:nvPr/>
        </p:nvSpPr>
        <p:spPr bwMode="auto">
          <a:xfrm>
            <a:off x="795655" y="4813618"/>
            <a:ext cx="228600" cy="76200"/>
          </a:xfrm>
          <a:prstGeom prst="line">
            <a:avLst/>
          </a:prstGeom>
          <a:noFill/>
          <a:ln w="9525">
            <a:solidFill>
              <a:schemeClr val="tx1"/>
            </a:solidFill>
            <a:round/>
            <a:headEnd/>
            <a:tailEnd/>
          </a:ln>
        </p:spPr>
        <p:txBody>
          <a:bodyPr/>
          <a:lstStyle/>
          <a:p>
            <a:endParaRPr lang="en-US"/>
          </a:p>
        </p:txBody>
      </p:sp>
      <p:sp>
        <p:nvSpPr>
          <p:cNvPr id="17465" name="Freeform 8"/>
          <p:cNvSpPr>
            <a:spLocks/>
          </p:cNvSpPr>
          <p:nvPr/>
        </p:nvSpPr>
        <p:spPr bwMode="auto">
          <a:xfrm>
            <a:off x="3165475" y="1998663"/>
            <a:ext cx="793750" cy="812800"/>
          </a:xfrm>
          <a:custGeom>
            <a:avLst/>
            <a:gdLst>
              <a:gd name="T0" fmla="*/ 793750 w 618"/>
              <a:gd name="T1" fmla="*/ 0 h 618"/>
              <a:gd name="T2" fmla="*/ 535589 w 618"/>
              <a:gd name="T3" fmla="*/ 131521 h 618"/>
              <a:gd name="T4" fmla="*/ 328803 w 618"/>
              <a:gd name="T5" fmla="*/ 385357 h 618"/>
              <a:gd name="T6" fmla="*/ 160548 w 618"/>
              <a:gd name="T7" fmla="*/ 648399 h 618"/>
              <a:gd name="T8" fmla="*/ 0 w 618"/>
              <a:gd name="T9" fmla="*/ 812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6" name="Freeform 9"/>
          <p:cNvSpPr>
            <a:spLocks/>
          </p:cNvSpPr>
          <p:nvPr/>
        </p:nvSpPr>
        <p:spPr bwMode="auto">
          <a:xfrm>
            <a:off x="3594100" y="2297113"/>
            <a:ext cx="981075" cy="981075"/>
          </a:xfrm>
          <a:custGeom>
            <a:avLst/>
            <a:gdLst>
              <a:gd name="T0" fmla="*/ 981075 w 618"/>
              <a:gd name="T1" fmla="*/ 0 h 618"/>
              <a:gd name="T2" fmla="*/ 661987 w 618"/>
              <a:gd name="T3" fmla="*/ 158750 h 618"/>
              <a:gd name="T4" fmla="*/ 406400 w 618"/>
              <a:gd name="T5" fmla="*/ 465138 h 618"/>
              <a:gd name="T6" fmla="*/ 198437 w 618"/>
              <a:gd name="T7" fmla="*/ 782637 h 618"/>
              <a:gd name="T8" fmla="*/ 0 w 618"/>
              <a:gd name="T9" fmla="*/ 9810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7" name="Freeform 10"/>
          <p:cNvSpPr>
            <a:spLocks/>
          </p:cNvSpPr>
          <p:nvPr/>
        </p:nvSpPr>
        <p:spPr bwMode="auto">
          <a:xfrm>
            <a:off x="2060575" y="1763713"/>
            <a:ext cx="652463" cy="685800"/>
          </a:xfrm>
          <a:custGeom>
            <a:avLst/>
            <a:gdLst>
              <a:gd name="T0" fmla="*/ 652463 w 618"/>
              <a:gd name="T1" fmla="*/ 0 h 618"/>
              <a:gd name="T2" fmla="*/ 440254 w 618"/>
              <a:gd name="T3" fmla="*/ 110971 h 618"/>
              <a:gd name="T4" fmla="*/ 270276 w 618"/>
              <a:gd name="T5" fmla="*/ 325145 h 618"/>
              <a:gd name="T6" fmla="*/ 131971 w 618"/>
              <a:gd name="T7" fmla="*/ 547086 h 618"/>
              <a:gd name="T8" fmla="*/ 0 w 618"/>
              <a:gd name="T9" fmla="*/ 6858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8" name="Freeform 11"/>
          <p:cNvSpPr>
            <a:spLocks/>
          </p:cNvSpPr>
          <p:nvPr/>
        </p:nvSpPr>
        <p:spPr bwMode="auto">
          <a:xfrm>
            <a:off x="3136900" y="18399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69" name="Freeform 25"/>
          <p:cNvSpPr>
            <a:spLocks/>
          </p:cNvSpPr>
          <p:nvPr/>
        </p:nvSpPr>
        <p:spPr bwMode="auto">
          <a:xfrm>
            <a:off x="2384425" y="2154238"/>
            <a:ext cx="285750" cy="428625"/>
          </a:xfrm>
          <a:custGeom>
            <a:avLst/>
            <a:gdLst>
              <a:gd name="T0" fmla="*/ 285750 w 618"/>
              <a:gd name="T1" fmla="*/ 0 h 618"/>
              <a:gd name="T2" fmla="*/ 192812 w 618"/>
              <a:gd name="T3" fmla="*/ 69357 h 618"/>
              <a:gd name="T4" fmla="*/ 118369 w 618"/>
              <a:gd name="T5" fmla="*/ 203215 h 618"/>
              <a:gd name="T6" fmla="*/ 57797 w 618"/>
              <a:gd name="T7" fmla="*/ 341929 h 618"/>
              <a:gd name="T8" fmla="*/ 0 w 618"/>
              <a:gd name="T9" fmla="*/ 42862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0" name="Freeform 26"/>
          <p:cNvSpPr>
            <a:spLocks/>
          </p:cNvSpPr>
          <p:nvPr/>
        </p:nvSpPr>
        <p:spPr bwMode="auto">
          <a:xfrm>
            <a:off x="2755900" y="168751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1" name="Freeform 27"/>
          <p:cNvSpPr>
            <a:spLocks/>
          </p:cNvSpPr>
          <p:nvPr/>
        </p:nvSpPr>
        <p:spPr bwMode="auto">
          <a:xfrm>
            <a:off x="3470275" y="23256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2" name="Freeform 28"/>
          <p:cNvSpPr>
            <a:spLocks/>
          </p:cNvSpPr>
          <p:nvPr/>
        </p:nvSpPr>
        <p:spPr bwMode="auto">
          <a:xfrm>
            <a:off x="1812925" y="176371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73" name="Freeform 27"/>
          <p:cNvSpPr>
            <a:spLocks/>
          </p:cNvSpPr>
          <p:nvPr/>
        </p:nvSpPr>
        <p:spPr bwMode="auto">
          <a:xfrm>
            <a:off x="4203700" y="2554288"/>
            <a:ext cx="495300" cy="576262"/>
          </a:xfrm>
          <a:custGeom>
            <a:avLst/>
            <a:gdLst>
              <a:gd name="T0" fmla="*/ 495300 w 618"/>
              <a:gd name="T1" fmla="*/ 0 h 618"/>
              <a:gd name="T2" fmla="*/ 334207 w 618"/>
              <a:gd name="T3" fmla="*/ 93246 h 618"/>
              <a:gd name="T4" fmla="*/ 205173 w 618"/>
              <a:gd name="T5" fmla="*/ 273212 h 618"/>
              <a:gd name="T6" fmla="*/ 100182 w 618"/>
              <a:gd name="T7" fmla="*/ 459704 h 618"/>
              <a:gd name="T8" fmla="*/ 0 w 618"/>
              <a:gd name="T9" fmla="*/ 576262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492" name="Freeform 42"/>
          <p:cNvSpPr>
            <a:spLocks/>
          </p:cNvSpPr>
          <p:nvPr/>
        </p:nvSpPr>
        <p:spPr bwMode="auto">
          <a:xfrm>
            <a:off x="2374900" y="3011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3" name="Freeform 42"/>
          <p:cNvSpPr>
            <a:spLocks/>
          </p:cNvSpPr>
          <p:nvPr/>
        </p:nvSpPr>
        <p:spPr bwMode="auto">
          <a:xfrm>
            <a:off x="3308350" y="339248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4" name="Freeform 42"/>
          <p:cNvSpPr>
            <a:spLocks/>
          </p:cNvSpPr>
          <p:nvPr/>
        </p:nvSpPr>
        <p:spPr bwMode="auto">
          <a:xfrm>
            <a:off x="4422775" y="38592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5" name="Freeform 42"/>
          <p:cNvSpPr>
            <a:spLocks/>
          </p:cNvSpPr>
          <p:nvPr/>
        </p:nvSpPr>
        <p:spPr bwMode="auto">
          <a:xfrm>
            <a:off x="5461000" y="4325938"/>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6" name="Freeform 42"/>
          <p:cNvSpPr>
            <a:spLocks/>
          </p:cNvSpPr>
          <p:nvPr/>
        </p:nvSpPr>
        <p:spPr bwMode="auto">
          <a:xfrm>
            <a:off x="6661150" y="4849813"/>
            <a:ext cx="485775" cy="22860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497" name="Freeform 39"/>
          <p:cNvSpPr>
            <a:spLocks/>
          </p:cNvSpPr>
          <p:nvPr/>
        </p:nvSpPr>
        <p:spPr bwMode="auto">
          <a:xfrm>
            <a:off x="3184525" y="474503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8" name="Freeform 39"/>
          <p:cNvSpPr>
            <a:spLocks/>
          </p:cNvSpPr>
          <p:nvPr/>
        </p:nvSpPr>
        <p:spPr bwMode="auto">
          <a:xfrm>
            <a:off x="2746375" y="3963988"/>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499" name="Freeform 39"/>
          <p:cNvSpPr>
            <a:spLocks/>
          </p:cNvSpPr>
          <p:nvPr/>
        </p:nvSpPr>
        <p:spPr bwMode="auto">
          <a:xfrm>
            <a:off x="1260475" y="324961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0" name="Freeform 39"/>
          <p:cNvSpPr>
            <a:spLocks/>
          </p:cNvSpPr>
          <p:nvPr/>
        </p:nvSpPr>
        <p:spPr bwMode="auto">
          <a:xfrm>
            <a:off x="6165850" y="57451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sp>
        <p:nvSpPr>
          <p:cNvPr id="17503" name="Freeform 28"/>
          <p:cNvSpPr>
            <a:spLocks/>
          </p:cNvSpPr>
          <p:nvPr/>
        </p:nvSpPr>
        <p:spPr bwMode="auto">
          <a:xfrm>
            <a:off x="1298575" y="1582738"/>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7504" name="Freeform 28"/>
          <p:cNvSpPr>
            <a:spLocks/>
          </p:cNvSpPr>
          <p:nvPr/>
        </p:nvSpPr>
        <p:spPr bwMode="auto">
          <a:xfrm>
            <a:off x="941387" y="2916238"/>
            <a:ext cx="409576" cy="571500"/>
          </a:xfrm>
          <a:custGeom>
            <a:avLst/>
            <a:gdLst>
              <a:gd name="T0" fmla="*/ 409576 w 618"/>
              <a:gd name="T1" fmla="*/ 0 h 618"/>
              <a:gd name="T2" fmla="*/ 276364 w 618"/>
              <a:gd name="T3" fmla="*/ 92476 h 618"/>
              <a:gd name="T4" fmla="*/ 169663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pic>
        <p:nvPicPr>
          <p:cNvPr id="17505"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1388029" flipH="1">
            <a:off x="314324" y="1938337"/>
            <a:ext cx="827088" cy="484187"/>
          </a:xfrm>
          <a:prstGeom prst="rect">
            <a:avLst/>
          </a:prstGeom>
          <a:noFill/>
          <a:ln w="9525">
            <a:noFill/>
            <a:miter lim="800000"/>
            <a:headEnd/>
            <a:tailEnd/>
          </a:ln>
        </p:spPr>
      </p:pic>
      <p:cxnSp>
        <p:nvCxnSpPr>
          <p:cNvPr id="17506" name="Straight Connector 232"/>
          <p:cNvCxnSpPr>
            <a:cxnSpLocks noChangeShapeType="1"/>
          </p:cNvCxnSpPr>
          <p:nvPr/>
        </p:nvCxnSpPr>
        <p:spPr bwMode="auto">
          <a:xfrm flipV="1">
            <a:off x="2092960" y="2975293"/>
            <a:ext cx="88900" cy="195262"/>
          </a:xfrm>
          <a:prstGeom prst="line">
            <a:avLst/>
          </a:prstGeom>
          <a:noFill/>
          <a:ln w="171450" algn="ctr">
            <a:solidFill>
              <a:schemeClr val="tx1"/>
            </a:solidFill>
            <a:round/>
            <a:headEnd/>
            <a:tailEnd/>
          </a:ln>
        </p:spPr>
      </p:cxnSp>
      <p:sp>
        <p:nvSpPr>
          <p:cNvPr id="17507" name="Oval 233"/>
          <p:cNvSpPr>
            <a:spLocks noChangeArrowheads="1"/>
          </p:cNvSpPr>
          <p:nvPr/>
        </p:nvSpPr>
        <p:spPr bwMode="auto">
          <a:xfrm>
            <a:off x="2013585" y="3089593"/>
            <a:ext cx="171450" cy="161925"/>
          </a:xfrm>
          <a:prstGeom prst="ellipse">
            <a:avLst/>
          </a:prstGeom>
          <a:solidFill>
            <a:srgbClr val="FFFF00"/>
          </a:solidFill>
          <a:ln w="12700" algn="ctr">
            <a:solidFill>
              <a:schemeClr val="tx1"/>
            </a:solidFill>
            <a:round/>
            <a:headEnd/>
            <a:tailEnd/>
          </a:ln>
        </p:spPr>
        <p:txBody>
          <a:bodyPr wrap="none"/>
          <a:lstStyle/>
          <a:p>
            <a:endParaRPr lang="en-US">
              <a:solidFill>
                <a:srgbClr val="000000"/>
              </a:solidFill>
              <a:latin typeface="Arial" pitchFamily="34" charset="0"/>
            </a:endParaRPr>
          </a:p>
        </p:txBody>
      </p:sp>
      <p:cxnSp>
        <p:nvCxnSpPr>
          <p:cNvPr id="17508" name="Straight Connector 234"/>
          <p:cNvCxnSpPr>
            <a:cxnSpLocks noChangeShapeType="1"/>
          </p:cNvCxnSpPr>
          <p:nvPr/>
        </p:nvCxnSpPr>
        <p:spPr bwMode="auto">
          <a:xfrm flipV="1">
            <a:off x="4473720" y="4010170"/>
            <a:ext cx="88900" cy="195262"/>
          </a:xfrm>
          <a:prstGeom prst="line">
            <a:avLst/>
          </a:prstGeom>
          <a:noFill/>
          <a:ln w="171450" algn="ctr">
            <a:solidFill>
              <a:schemeClr val="tx1"/>
            </a:solidFill>
            <a:round/>
            <a:headEnd/>
            <a:tailEnd/>
          </a:ln>
        </p:spPr>
      </p:cxnSp>
      <p:sp>
        <p:nvSpPr>
          <p:cNvPr id="17509" name="Oval 235"/>
          <p:cNvSpPr>
            <a:spLocks noChangeArrowheads="1"/>
          </p:cNvSpPr>
          <p:nvPr/>
        </p:nvSpPr>
        <p:spPr bwMode="auto">
          <a:xfrm>
            <a:off x="4392757" y="4124470"/>
            <a:ext cx="171450" cy="161925"/>
          </a:xfrm>
          <a:prstGeom prst="ellipse">
            <a:avLst/>
          </a:prstGeom>
          <a:solidFill>
            <a:srgbClr val="FFFF00"/>
          </a:solidFill>
          <a:ln w="12700" algn="ctr">
            <a:solidFill>
              <a:schemeClr val="tx1"/>
            </a:solidFill>
            <a:round/>
            <a:headEnd/>
            <a:tailEnd/>
          </a:ln>
        </p:spPr>
        <p:txBody>
          <a:bodyPr wrap="none"/>
          <a:lstStyle/>
          <a:p>
            <a:endParaRPr lang="en-US">
              <a:solidFill>
                <a:srgbClr val="000000"/>
              </a:solidFill>
              <a:latin typeface="Arial" pitchFamily="34" charset="0"/>
            </a:endParaRPr>
          </a:p>
        </p:txBody>
      </p:sp>
      <p:pic>
        <p:nvPicPr>
          <p:cNvPr id="174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13297" y="1385454"/>
            <a:ext cx="745344" cy="1007225"/>
          </a:xfrm>
          <a:prstGeom prst="rect">
            <a:avLst/>
          </a:prstGeom>
          <a:noFill/>
          <a:ln w="9525">
            <a:noFill/>
            <a:miter lim="800000"/>
            <a:headEnd/>
            <a:tailEnd/>
          </a:ln>
        </p:spPr>
      </p:pic>
      <p:pic>
        <p:nvPicPr>
          <p:cNvPr id="1741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11730" y="1409700"/>
            <a:ext cx="781050" cy="781050"/>
          </a:xfrm>
          <a:prstGeom prst="rect">
            <a:avLst/>
          </a:prstGeom>
          <a:noFill/>
          <a:ln w="9525">
            <a:noFill/>
            <a:miter lim="800000"/>
            <a:headEnd/>
            <a:tailEnd/>
          </a:ln>
        </p:spPr>
      </p:pic>
      <p:pic>
        <p:nvPicPr>
          <p:cNvPr id="152"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78217" y="1431174"/>
            <a:ext cx="745344" cy="1007225"/>
          </a:xfrm>
          <a:prstGeom prst="rect">
            <a:avLst/>
          </a:prstGeom>
          <a:noFill/>
          <a:ln w="9525">
            <a:noFill/>
            <a:miter lim="800000"/>
            <a:headEnd/>
            <a:tailEnd/>
          </a:ln>
        </p:spPr>
      </p:pic>
      <p:pic>
        <p:nvPicPr>
          <p:cNvPr id="15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35117" y="4014354"/>
            <a:ext cx="745344" cy="1007225"/>
          </a:xfrm>
          <a:prstGeom prst="rect">
            <a:avLst/>
          </a:prstGeom>
          <a:noFill/>
          <a:ln w="9525">
            <a:noFill/>
            <a:miter lim="800000"/>
            <a:headEnd/>
            <a:tailEnd/>
          </a:ln>
        </p:spPr>
      </p:pic>
      <p:pic>
        <p:nvPicPr>
          <p:cNvPr id="15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9590" y="1158240"/>
            <a:ext cx="781050" cy="781050"/>
          </a:xfrm>
          <a:prstGeom prst="rect">
            <a:avLst/>
          </a:prstGeom>
          <a:noFill/>
          <a:ln w="9525">
            <a:noFill/>
            <a:miter lim="800000"/>
            <a:headEnd/>
            <a:tailEnd/>
          </a:ln>
        </p:spPr>
      </p:pic>
      <p:pic>
        <p:nvPicPr>
          <p:cNvPr id="156"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83030" y="3870960"/>
            <a:ext cx="1017270" cy="1017270"/>
          </a:xfrm>
          <a:prstGeom prst="rect">
            <a:avLst/>
          </a:prstGeom>
          <a:noFill/>
          <a:ln w="9525">
            <a:noFill/>
            <a:miter lim="800000"/>
            <a:headEnd/>
            <a:tailEnd/>
          </a:ln>
        </p:spPr>
      </p:pic>
      <p:pic>
        <p:nvPicPr>
          <p:cNvPr id="157"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3830" y="784860"/>
            <a:ext cx="521970" cy="521970"/>
          </a:xfrm>
          <a:prstGeom prst="rect">
            <a:avLst/>
          </a:prstGeom>
          <a:noFill/>
          <a:ln w="9525">
            <a:noFill/>
            <a:miter lim="800000"/>
            <a:headEnd/>
            <a:tailEnd/>
          </a:ln>
        </p:spPr>
      </p:pic>
      <p:pic>
        <p:nvPicPr>
          <p:cNvPr id="158"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83430" y="4541520"/>
            <a:ext cx="781050" cy="781050"/>
          </a:xfrm>
          <a:prstGeom prst="rect">
            <a:avLst/>
          </a:prstGeom>
          <a:noFill/>
          <a:ln w="9525">
            <a:noFill/>
            <a:miter lim="800000"/>
            <a:headEnd/>
            <a:tailEnd/>
          </a:ln>
        </p:spPr>
      </p:pic>
      <p:pic>
        <p:nvPicPr>
          <p:cNvPr id="159"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76010" y="4991100"/>
            <a:ext cx="590550" cy="590550"/>
          </a:xfrm>
          <a:prstGeom prst="rect">
            <a:avLst/>
          </a:prstGeom>
          <a:noFill/>
          <a:ln w="9525">
            <a:noFill/>
            <a:miter lim="800000"/>
            <a:headEnd/>
            <a:tailEnd/>
          </a:ln>
        </p:spPr>
      </p:pic>
      <p:pic>
        <p:nvPicPr>
          <p:cNvPr id="160"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07857" y="1981200"/>
            <a:ext cx="432923" cy="723899"/>
          </a:xfrm>
          <a:prstGeom prst="rect">
            <a:avLst/>
          </a:prstGeom>
          <a:noFill/>
          <a:ln w="9525">
            <a:noFill/>
            <a:miter lim="800000"/>
            <a:headEnd/>
            <a:tailEnd/>
          </a:ln>
        </p:spPr>
      </p:pic>
      <p:pic>
        <p:nvPicPr>
          <p:cNvPr id="16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67977" y="3314700"/>
            <a:ext cx="569636" cy="952499"/>
          </a:xfrm>
          <a:prstGeom prst="rect">
            <a:avLst/>
          </a:prstGeom>
          <a:noFill/>
          <a:ln w="9525">
            <a:noFill/>
            <a:miter lim="800000"/>
            <a:headEnd/>
            <a:tailEnd/>
          </a:ln>
        </p:spPr>
      </p:pic>
      <p:pic>
        <p:nvPicPr>
          <p:cNvPr id="162"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375910" y="2240280"/>
            <a:ext cx="590550" cy="590550"/>
          </a:xfrm>
          <a:prstGeom prst="rect">
            <a:avLst/>
          </a:prstGeom>
          <a:noFill/>
          <a:ln w="9525">
            <a:noFill/>
            <a:miter lim="800000"/>
            <a:headEnd/>
            <a:tailEnd/>
          </a:ln>
        </p:spPr>
      </p:pic>
      <p:pic>
        <p:nvPicPr>
          <p:cNvPr id="16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2597035"/>
            <a:ext cx="469044" cy="633846"/>
          </a:xfrm>
          <a:prstGeom prst="rect">
            <a:avLst/>
          </a:prstGeom>
          <a:noFill/>
          <a:ln w="9525">
            <a:noFill/>
            <a:miter lim="800000"/>
            <a:headEnd/>
            <a:tailEnd/>
          </a:ln>
        </p:spPr>
      </p:pic>
      <p:pic>
        <p:nvPicPr>
          <p:cNvPr id="16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6157" y="2628900"/>
            <a:ext cx="432923" cy="723899"/>
          </a:xfrm>
          <a:prstGeom prst="rect">
            <a:avLst/>
          </a:prstGeom>
          <a:noFill/>
          <a:ln w="9525">
            <a:noFill/>
            <a:miter lim="800000"/>
            <a:headEnd/>
            <a:tailEnd/>
          </a:ln>
        </p:spPr>
      </p:pic>
      <p:pic>
        <p:nvPicPr>
          <p:cNvPr id="16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1040" y="2475115"/>
            <a:ext cx="469044" cy="633846"/>
          </a:xfrm>
          <a:prstGeom prst="rect">
            <a:avLst/>
          </a:prstGeom>
          <a:noFill/>
          <a:ln w="9525">
            <a:noFill/>
            <a:miter lim="800000"/>
            <a:headEnd/>
            <a:tailEnd/>
          </a:ln>
        </p:spPr>
      </p:pic>
      <p:sp>
        <p:nvSpPr>
          <p:cNvPr id="166" name="Line 24"/>
          <p:cNvSpPr>
            <a:spLocks noChangeShapeType="1"/>
          </p:cNvSpPr>
          <p:nvPr/>
        </p:nvSpPr>
        <p:spPr bwMode="auto">
          <a:xfrm>
            <a:off x="1468120" y="4870768"/>
            <a:ext cx="228600" cy="76200"/>
          </a:xfrm>
          <a:prstGeom prst="line">
            <a:avLst/>
          </a:prstGeom>
          <a:noFill/>
          <a:ln w="9525">
            <a:solidFill>
              <a:schemeClr val="tx1"/>
            </a:solidFill>
            <a:round/>
            <a:headEnd/>
            <a:tailEnd/>
          </a:ln>
        </p:spPr>
        <p:txBody>
          <a:bodyPr/>
          <a:lstStyle/>
          <a:p>
            <a:endParaRPr lang="en-US"/>
          </a:p>
        </p:txBody>
      </p:sp>
      <p:sp>
        <p:nvSpPr>
          <p:cNvPr id="167" name="Line 24"/>
          <p:cNvSpPr>
            <a:spLocks noChangeShapeType="1"/>
          </p:cNvSpPr>
          <p:nvPr/>
        </p:nvSpPr>
        <p:spPr bwMode="auto">
          <a:xfrm>
            <a:off x="1630045" y="5146993"/>
            <a:ext cx="228600" cy="76200"/>
          </a:xfrm>
          <a:prstGeom prst="line">
            <a:avLst/>
          </a:prstGeom>
          <a:noFill/>
          <a:ln w="9525">
            <a:solidFill>
              <a:schemeClr val="tx1"/>
            </a:solidFill>
            <a:round/>
            <a:headEnd/>
            <a:tailEnd/>
          </a:ln>
        </p:spPr>
        <p:txBody>
          <a:bodyPr/>
          <a:lstStyle/>
          <a:p>
            <a:endParaRPr lang="en-US"/>
          </a:p>
        </p:txBody>
      </p:sp>
      <p:sp>
        <p:nvSpPr>
          <p:cNvPr id="168" name="Line 24"/>
          <p:cNvSpPr>
            <a:spLocks noChangeShapeType="1"/>
          </p:cNvSpPr>
          <p:nvPr/>
        </p:nvSpPr>
        <p:spPr bwMode="auto">
          <a:xfrm>
            <a:off x="1268095" y="4966018"/>
            <a:ext cx="228600" cy="76200"/>
          </a:xfrm>
          <a:prstGeom prst="line">
            <a:avLst/>
          </a:prstGeom>
          <a:noFill/>
          <a:ln w="9525">
            <a:solidFill>
              <a:schemeClr val="tx1"/>
            </a:solidFill>
            <a:round/>
            <a:headEnd/>
            <a:tailEnd/>
          </a:ln>
        </p:spPr>
        <p:txBody>
          <a:bodyPr/>
          <a:lstStyle/>
          <a:p>
            <a:endParaRPr lang="en-US"/>
          </a:p>
        </p:txBody>
      </p:sp>
      <p:sp>
        <p:nvSpPr>
          <p:cNvPr id="169" name="Line 24"/>
          <p:cNvSpPr>
            <a:spLocks noChangeShapeType="1"/>
          </p:cNvSpPr>
          <p:nvPr/>
        </p:nvSpPr>
        <p:spPr bwMode="auto">
          <a:xfrm>
            <a:off x="200025" y="4466908"/>
            <a:ext cx="228600" cy="76200"/>
          </a:xfrm>
          <a:prstGeom prst="line">
            <a:avLst/>
          </a:prstGeom>
          <a:noFill/>
          <a:ln w="9525">
            <a:solidFill>
              <a:schemeClr val="tx1"/>
            </a:solidFill>
            <a:round/>
            <a:headEnd/>
            <a:tailEnd/>
          </a:ln>
        </p:spPr>
        <p:txBody>
          <a:bodyPr/>
          <a:lstStyle/>
          <a:p>
            <a:endParaRPr lang="en-US"/>
          </a:p>
        </p:txBody>
      </p:sp>
      <p:sp>
        <p:nvSpPr>
          <p:cNvPr id="170" name="Line 24"/>
          <p:cNvSpPr>
            <a:spLocks noChangeShapeType="1"/>
          </p:cNvSpPr>
          <p:nvPr/>
        </p:nvSpPr>
        <p:spPr bwMode="auto">
          <a:xfrm>
            <a:off x="361950" y="4743133"/>
            <a:ext cx="228600" cy="76200"/>
          </a:xfrm>
          <a:prstGeom prst="line">
            <a:avLst/>
          </a:prstGeom>
          <a:noFill/>
          <a:ln w="9525">
            <a:solidFill>
              <a:schemeClr val="tx1"/>
            </a:solidFill>
            <a:round/>
            <a:headEnd/>
            <a:tailEnd/>
          </a:ln>
        </p:spPr>
        <p:txBody>
          <a:bodyPr/>
          <a:lstStyle/>
          <a:p>
            <a:endParaRPr lang="en-US"/>
          </a:p>
        </p:txBody>
      </p:sp>
      <p:sp>
        <p:nvSpPr>
          <p:cNvPr id="171" name="Line 24"/>
          <p:cNvSpPr>
            <a:spLocks noChangeShapeType="1"/>
          </p:cNvSpPr>
          <p:nvPr/>
        </p:nvSpPr>
        <p:spPr bwMode="auto">
          <a:xfrm>
            <a:off x="0" y="4562158"/>
            <a:ext cx="228600" cy="76200"/>
          </a:xfrm>
          <a:prstGeom prst="line">
            <a:avLst/>
          </a:prstGeom>
          <a:noFill/>
          <a:ln w="9525">
            <a:solidFill>
              <a:schemeClr val="tx1"/>
            </a:solidFill>
            <a:round/>
            <a:headEnd/>
            <a:tailEnd/>
          </a:ln>
        </p:spPr>
        <p:txBody>
          <a:bodyPr/>
          <a:lstStyle/>
          <a:p>
            <a:endParaRPr lang="en-US"/>
          </a:p>
        </p:txBody>
      </p:sp>
      <p:sp>
        <p:nvSpPr>
          <p:cNvPr id="172" name="Freeform 33"/>
          <p:cNvSpPr>
            <a:spLocks/>
          </p:cNvSpPr>
          <p:nvPr/>
        </p:nvSpPr>
        <p:spPr bwMode="auto">
          <a:xfrm>
            <a:off x="5419725" y="4687200"/>
            <a:ext cx="837155" cy="1481872"/>
          </a:xfrm>
          <a:custGeom>
            <a:avLst/>
            <a:gdLst>
              <a:gd name="T0" fmla="*/ 26421589 w 10000"/>
              <a:gd name="T1" fmla="*/ 119901547 h 10804"/>
              <a:gd name="T2" fmla="*/ 34841472 w 10000"/>
              <a:gd name="T3" fmla="*/ 98563707 h 10804"/>
              <a:gd name="T4" fmla="*/ 62709550 w 10000"/>
              <a:gd name="T5" fmla="*/ 49788243 h 10804"/>
              <a:gd name="T6" fmla="*/ 76647836 w 10000"/>
              <a:gd name="T7" fmla="*/ 33537369 h 10804"/>
              <a:gd name="T8" fmla="*/ 83612726 w 10000"/>
              <a:gd name="T9" fmla="*/ 9149687 h 10804"/>
              <a:gd name="T10" fmla="*/ 72291544 w 10000"/>
              <a:gd name="T11" fmla="*/ 0 h 10804"/>
              <a:gd name="T12" fmla="*/ 41806363 w 10000"/>
              <a:gd name="T13" fmla="*/ 33537369 h 10804"/>
              <a:gd name="T14" fmla="*/ 20903182 w 10000"/>
              <a:gd name="T15" fmla="*/ 74175929 h 10804"/>
              <a:gd name="T16" fmla="*/ 0 w 10000"/>
              <a:gd name="T17" fmla="*/ 106689091 h 10804"/>
              <a:gd name="T18" fmla="*/ 13938199 w 10000"/>
              <a:gd name="T19" fmla="*/ 122951406 h 10804"/>
              <a:gd name="T20" fmla="*/ 26421589 w 10000"/>
              <a:gd name="T21" fmla="*/ 119901547 h 108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804"/>
              <a:gd name="T35" fmla="*/ 10000 w 10000"/>
              <a:gd name="T36" fmla="*/ 10804 h 10804"/>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000 w 10000"/>
              <a:gd name="connsiteY6" fmla="*/ 4350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2500 w 10000"/>
              <a:gd name="connsiteY7" fmla="*/ 7921 h 12207"/>
              <a:gd name="connsiteX8" fmla="*/ 0 w 10000"/>
              <a:gd name="connsiteY8" fmla="*/ 10778 h 12207"/>
              <a:gd name="connsiteX9" fmla="*/ 1667 w 10000"/>
              <a:gd name="connsiteY9" fmla="*/ 12207 h 12207"/>
              <a:gd name="connsiteX10" fmla="*/ 3160 w 10000"/>
              <a:gd name="connsiteY10" fmla="*/ 11939 h 12207"/>
              <a:gd name="connsiteX0" fmla="*/ 3160 w 10000"/>
              <a:gd name="connsiteY0" fmla="*/ 11939 h 12207"/>
              <a:gd name="connsiteX1" fmla="*/ 4167 w 10000"/>
              <a:gd name="connsiteY1" fmla="*/ 10064 h 12207"/>
              <a:gd name="connsiteX2" fmla="*/ 7500 w 10000"/>
              <a:gd name="connsiteY2" fmla="*/ 5778 h 12207"/>
              <a:gd name="connsiteX3" fmla="*/ 9167 w 10000"/>
              <a:gd name="connsiteY3" fmla="*/ 4350 h 12207"/>
              <a:gd name="connsiteX4" fmla="*/ 10000 w 10000"/>
              <a:gd name="connsiteY4" fmla="*/ 2207 h 12207"/>
              <a:gd name="connsiteX5" fmla="*/ 5901 w 10000"/>
              <a:gd name="connsiteY5" fmla="*/ 0 h 12207"/>
              <a:gd name="connsiteX6" fmla="*/ 5890 w 10000"/>
              <a:gd name="connsiteY6" fmla="*/ 5509 h 12207"/>
              <a:gd name="connsiteX7" fmla="*/ 4874 w 10000"/>
              <a:gd name="connsiteY7" fmla="*/ 8165 h 12207"/>
              <a:gd name="connsiteX8" fmla="*/ 0 w 10000"/>
              <a:gd name="connsiteY8" fmla="*/ 10778 h 12207"/>
              <a:gd name="connsiteX9" fmla="*/ 1667 w 10000"/>
              <a:gd name="connsiteY9" fmla="*/ 12207 h 12207"/>
              <a:gd name="connsiteX10" fmla="*/ 3160 w 10000"/>
              <a:gd name="connsiteY10" fmla="*/ 11939 h 12207"/>
              <a:gd name="connsiteX0" fmla="*/ 1493 w 8333"/>
              <a:gd name="connsiteY0" fmla="*/ 11939 h 12207"/>
              <a:gd name="connsiteX1" fmla="*/ 2500 w 8333"/>
              <a:gd name="connsiteY1" fmla="*/ 10064 h 12207"/>
              <a:gd name="connsiteX2" fmla="*/ 5833 w 8333"/>
              <a:gd name="connsiteY2" fmla="*/ 5778 h 12207"/>
              <a:gd name="connsiteX3" fmla="*/ 7500 w 8333"/>
              <a:gd name="connsiteY3" fmla="*/ 4350 h 12207"/>
              <a:gd name="connsiteX4" fmla="*/ 8333 w 8333"/>
              <a:gd name="connsiteY4" fmla="*/ 2207 h 12207"/>
              <a:gd name="connsiteX5" fmla="*/ 4234 w 8333"/>
              <a:gd name="connsiteY5" fmla="*/ 0 h 12207"/>
              <a:gd name="connsiteX6" fmla="*/ 4223 w 8333"/>
              <a:gd name="connsiteY6" fmla="*/ 5509 h 12207"/>
              <a:gd name="connsiteX7" fmla="*/ 3207 w 8333"/>
              <a:gd name="connsiteY7" fmla="*/ 8165 h 12207"/>
              <a:gd name="connsiteX8" fmla="*/ 484 w 8333"/>
              <a:gd name="connsiteY8" fmla="*/ 9436 h 12207"/>
              <a:gd name="connsiteX9" fmla="*/ 0 w 8333"/>
              <a:gd name="connsiteY9" fmla="*/ 12207 h 12207"/>
              <a:gd name="connsiteX10" fmla="*/ 1493 w 8333"/>
              <a:gd name="connsiteY10" fmla="*/ 11939 h 12207"/>
              <a:gd name="connsiteX0" fmla="*/ 7667 w 10000"/>
              <a:gd name="connsiteY0" fmla="*/ 8530 h 10000"/>
              <a:gd name="connsiteX1" fmla="*/ 3000 w 10000"/>
              <a:gd name="connsiteY1" fmla="*/ 8244 h 10000"/>
              <a:gd name="connsiteX2" fmla="*/ 7000 w 10000"/>
              <a:gd name="connsiteY2" fmla="*/ 4733 h 10000"/>
              <a:gd name="connsiteX3" fmla="*/ 9000 w 10000"/>
              <a:gd name="connsiteY3" fmla="*/ 3564 h 10000"/>
              <a:gd name="connsiteX4" fmla="*/ 10000 w 10000"/>
              <a:gd name="connsiteY4" fmla="*/ 1808 h 10000"/>
              <a:gd name="connsiteX5" fmla="*/ 5081 w 10000"/>
              <a:gd name="connsiteY5" fmla="*/ 0 h 10000"/>
              <a:gd name="connsiteX6" fmla="*/ 5068 w 10000"/>
              <a:gd name="connsiteY6" fmla="*/ 4513 h 10000"/>
              <a:gd name="connsiteX7" fmla="*/ 3849 w 10000"/>
              <a:gd name="connsiteY7" fmla="*/ 6689 h 10000"/>
              <a:gd name="connsiteX8" fmla="*/ 581 w 10000"/>
              <a:gd name="connsiteY8" fmla="*/ 7730 h 10000"/>
              <a:gd name="connsiteX9" fmla="*/ 0 w 10000"/>
              <a:gd name="connsiteY9" fmla="*/ 10000 h 10000"/>
              <a:gd name="connsiteX10" fmla="*/ 7667 w 10000"/>
              <a:gd name="connsiteY10" fmla="*/ 8530 h 10000"/>
              <a:gd name="connsiteX0" fmla="*/ 7667 w 9000"/>
              <a:gd name="connsiteY0" fmla="*/ 9221 h 10691"/>
              <a:gd name="connsiteX1" fmla="*/ 3000 w 9000"/>
              <a:gd name="connsiteY1" fmla="*/ 8935 h 10691"/>
              <a:gd name="connsiteX2" fmla="*/ 7000 w 9000"/>
              <a:gd name="connsiteY2" fmla="*/ 5424 h 10691"/>
              <a:gd name="connsiteX3" fmla="*/ 9000 w 9000"/>
              <a:gd name="connsiteY3" fmla="*/ 4255 h 10691"/>
              <a:gd name="connsiteX4" fmla="*/ 7062 w 9000"/>
              <a:gd name="connsiteY4" fmla="*/ 0 h 10691"/>
              <a:gd name="connsiteX5" fmla="*/ 5081 w 9000"/>
              <a:gd name="connsiteY5" fmla="*/ 691 h 10691"/>
              <a:gd name="connsiteX6" fmla="*/ 5068 w 9000"/>
              <a:gd name="connsiteY6" fmla="*/ 5204 h 10691"/>
              <a:gd name="connsiteX7" fmla="*/ 3849 w 9000"/>
              <a:gd name="connsiteY7" fmla="*/ 7380 h 10691"/>
              <a:gd name="connsiteX8" fmla="*/ 581 w 9000"/>
              <a:gd name="connsiteY8" fmla="*/ 8421 h 10691"/>
              <a:gd name="connsiteX9" fmla="*/ 0 w 9000"/>
              <a:gd name="connsiteY9" fmla="*/ 10691 h 10691"/>
              <a:gd name="connsiteX10" fmla="*/ 7667 w 9000"/>
              <a:gd name="connsiteY10" fmla="*/ 9221 h 10691"/>
              <a:gd name="connsiteX0" fmla="*/ 8519 w 10053"/>
              <a:gd name="connsiteY0" fmla="*/ 8625 h 10000"/>
              <a:gd name="connsiteX1" fmla="*/ 3333 w 10053"/>
              <a:gd name="connsiteY1" fmla="*/ 8357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519 w 10053"/>
              <a:gd name="connsiteY0" fmla="*/ 8625 h 10000"/>
              <a:gd name="connsiteX1" fmla="*/ 8855 w 10053"/>
              <a:gd name="connsiteY1" fmla="*/ 7569 h 10000"/>
              <a:gd name="connsiteX2" fmla="*/ 3333 w 10053"/>
              <a:gd name="connsiteY2" fmla="*/ 8357 h 10000"/>
              <a:gd name="connsiteX3" fmla="*/ 10053 w 10053"/>
              <a:gd name="connsiteY3" fmla="*/ 6242 h 10000"/>
              <a:gd name="connsiteX4" fmla="*/ 10000 w 10053"/>
              <a:gd name="connsiteY4" fmla="*/ 3980 h 10000"/>
              <a:gd name="connsiteX5" fmla="*/ 7847 w 10053"/>
              <a:gd name="connsiteY5" fmla="*/ 0 h 10000"/>
              <a:gd name="connsiteX6" fmla="*/ 5646 w 10053"/>
              <a:gd name="connsiteY6" fmla="*/ 646 h 10000"/>
              <a:gd name="connsiteX7" fmla="*/ 5631 w 10053"/>
              <a:gd name="connsiteY7" fmla="*/ 4868 h 10000"/>
              <a:gd name="connsiteX8" fmla="*/ 4277 w 10053"/>
              <a:gd name="connsiteY8" fmla="*/ 6903 h 10000"/>
              <a:gd name="connsiteX9" fmla="*/ 646 w 10053"/>
              <a:gd name="connsiteY9" fmla="*/ 7877 h 10000"/>
              <a:gd name="connsiteX10" fmla="*/ 0 w 10053"/>
              <a:gd name="connsiteY10" fmla="*/ 10000 h 10000"/>
              <a:gd name="connsiteX11" fmla="*/ 8519 w 10053"/>
              <a:gd name="connsiteY11" fmla="*/ 8625 h 10000"/>
              <a:gd name="connsiteX0" fmla="*/ 8519 w 10053"/>
              <a:gd name="connsiteY0" fmla="*/ 8625 h 10000"/>
              <a:gd name="connsiteX1" fmla="*/ 8855 w 10053"/>
              <a:gd name="connsiteY1" fmla="*/ 7569 h 10000"/>
              <a:gd name="connsiteX2" fmla="*/ 10053 w 10053"/>
              <a:gd name="connsiteY2" fmla="*/ 6242 h 10000"/>
              <a:gd name="connsiteX3" fmla="*/ 10000 w 10053"/>
              <a:gd name="connsiteY3" fmla="*/ 3980 h 10000"/>
              <a:gd name="connsiteX4" fmla="*/ 7847 w 10053"/>
              <a:gd name="connsiteY4" fmla="*/ 0 h 10000"/>
              <a:gd name="connsiteX5" fmla="*/ 5646 w 10053"/>
              <a:gd name="connsiteY5" fmla="*/ 646 h 10000"/>
              <a:gd name="connsiteX6" fmla="*/ 5631 w 10053"/>
              <a:gd name="connsiteY6" fmla="*/ 4868 h 10000"/>
              <a:gd name="connsiteX7" fmla="*/ 4277 w 10053"/>
              <a:gd name="connsiteY7" fmla="*/ 6903 h 10000"/>
              <a:gd name="connsiteX8" fmla="*/ 646 w 10053"/>
              <a:gd name="connsiteY8" fmla="*/ 7877 h 10000"/>
              <a:gd name="connsiteX9" fmla="*/ 0 w 10053"/>
              <a:gd name="connsiteY9" fmla="*/ 10000 h 10000"/>
              <a:gd name="connsiteX10" fmla="*/ 8519 w 10053"/>
              <a:gd name="connsiteY10" fmla="*/ 8625 h 10000"/>
              <a:gd name="connsiteX0" fmla="*/ 8088 w 9622"/>
              <a:gd name="connsiteY0" fmla="*/ 8625 h 8625"/>
              <a:gd name="connsiteX1" fmla="*/ 8424 w 9622"/>
              <a:gd name="connsiteY1" fmla="*/ 7569 h 8625"/>
              <a:gd name="connsiteX2" fmla="*/ 9622 w 9622"/>
              <a:gd name="connsiteY2" fmla="*/ 6242 h 8625"/>
              <a:gd name="connsiteX3" fmla="*/ 9569 w 9622"/>
              <a:gd name="connsiteY3" fmla="*/ 3980 h 8625"/>
              <a:gd name="connsiteX4" fmla="*/ 7416 w 9622"/>
              <a:gd name="connsiteY4" fmla="*/ 0 h 8625"/>
              <a:gd name="connsiteX5" fmla="*/ 5215 w 9622"/>
              <a:gd name="connsiteY5" fmla="*/ 646 h 8625"/>
              <a:gd name="connsiteX6" fmla="*/ 5200 w 9622"/>
              <a:gd name="connsiteY6" fmla="*/ 4868 h 8625"/>
              <a:gd name="connsiteX7" fmla="*/ 3846 w 9622"/>
              <a:gd name="connsiteY7" fmla="*/ 6903 h 8625"/>
              <a:gd name="connsiteX8" fmla="*/ 215 w 9622"/>
              <a:gd name="connsiteY8" fmla="*/ 7877 h 8625"/>
              <a:gd name="connsiteX9" fmla="*/ 3031 w 9622"/>
              <a:gd name="connsiteY9" fmla="*/ 8364 h 8625"/>
              <a:gd name="connsiteX10" fmla="*/ 8088 w 9622"/>
              <a:gd name="connsiteY10" fmla="*/ 8625 h 8625"/>
              <a:gd name="connsiteX0" fmla="*/ 7723 w 10000"/>
              <a:gd name="connsiteY0" fmla="*/ 10542 h 10542"/>
              <a:gd name="connsiteX1" fmla="*/ 8755 w 10000"/>
              <a:gd name="connsiteY1" fmla="*/ 8776 h 10542"/>
              <a:gd name="connsiteX2" fmla="*/ 10000 w 10000"/>
              <a:gd name="connsiteY2" fmla="*/ 7237 h 10542"/>
              <a:gd name="connsiteX3" fmla="*/ 9945 w 10000"/>
              <a:gd name="connsiteY3" fmla="*/ 4614 h 10542"/>
              <a:gd name="connsiteX4" fmla="*/ 7707 w 10000"/>
              <a:gd name="connsiteY4" fmla="*/ 0 h 10542"/>
              <a:gd name="connsiteX5" fmla="*/ 5420 w 10000"/>
              <a:gd name="connsiteY5" fmla="*/ 749 h 10542"/>
              <a:gd name="connsiteX6" fmla="*/ 5404 w 10000"/>
              <a:gd name="connsiteY6" fmla="*/ 5644 h 10542"/>
              <a:gd name="connsiteX7" fmla="*/ 3997 w 10000"/>
              <a:gd name="connsiteY7" fmla="*/ 8003 h 10542"/>
              <a:gd name="connsiteX8" fmla="*/ 223 w 10000"/>
              <a:gd name="connsiteY8" fmla="*/ 9133 h 10542"/>
              <a:gd name="connsiteX9" fmla="*/ 3150 w 10000"/>
              <a:gd name="connsiteY9" fmla="*/ 9697 h 10542"/>
              <a:gd name="connsiteX10" fmla="*/ 7723 w 10000"/>
              <a:gd name="connsiteY10" fmla="*/ 10542 h 1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542">
                <a:moveTo>
                  <a:pt x="7723" y="10542"/>
                </a:moveTo>
                <a:cubicBezTo>
                  <a:pt x="7839" y="10134"/>
                  <a:pt x="8639" y="9184"/>
                  <a:pt x="8755" y="8776"/>
                </a:cubicBezTo>
                <a:lnTo>
                  <a:pt x="10000" y="7237"/>
                </a:lnTo>
                <a:cubicBezTo>
                  <a:pt x="9981" y="6363"/>
                  <a:pt x="9964" y="5489"/>
                  <a:pt x="9945" y="4614"/>
                </a:cubicBezTo>
                <a:lnTo>
                  <a:pt x="7707" y="0"/>
                </a:lnTo>
                <a:lnTo>
                  <a:pt x="5420" y="749"/>
                </a:lnTo>
                <a:cubicBezTo>
                  <a:pt x="5414" y="2380"/>
                  <a:pt x="5411" y="4013"/>
                  <a:pt x="5404" y="5644"/>
                </a:cubicBezTo>
                <a:lnTo>
                  <a:pt x="3997" y="8003"/>
                </a:lnTo>
                <a:lnTo>
                  <a:pt x="223" y="9133"/>
                </a:lnTo>
                <a:cubicBezTo>
                  <a:pt x="0" y="9954"/>
                  <a:pt x="3372" y="8877"/>
                  <a:pt x="3150" y="9697"/>
                </a:cubicBezTo>
                <a:lnTo>
                  <a:pt x="7723" y="10542"/>
                </a:lnTo>
                <a:close/>
              </a:path>
            </a:pathLst>
          </a:custGeom>
          <a:solidFill>
            <a:srgbClr val="CC9900"/>
          </a:solidFill>
          <a:ln w="9525">
            <a:solidFill>
              <a:schemeClr val="tx1"/>
            </a:solidFill>
            <a:round/>
            <a:headEnd/>
            <a:tailEnd/>
          </a:ln>
        </p:spPr>
        <p:txBody>
          <a:bodyPr/>
          <a:lstStyle/>
          <a:p>
            <a:endParaRPr lang="en-US"/>
          </a:p>
        </p:txBody>
      </p:sp>
      <p:sp>
        <p:nvSpPr>
          <p:cNvPr id="133" name="Freeform 132"/>
          <p:cNvSpPr/>
          <p:nvPr/>
        </p:nvSpPr>
        <p:spPr>
          <a:xfrm>
            <a:off x="5149121" y="4345275"/>
            <a:ext cx="975977" cy="1820719"/>
          </a:xfrm>
          <a:custGeom>
            <a:avLst/>
            <a:gdLst>
              <a:gd name="connsiteX0" fmla="*/ 147782 w 569576"/>
              <a:gd name="connsiteY0" fmla="*/ 0 h 1588654"/>
              <a:gd name="connsiteX1" fmla="*/ 480291 w 569576"/>
              <a:gd name="connsiteY1" fmla="*/ 480290 h 1588654"/>
              <a:gd name="connsiteX2" fmla="*/ 489528 w 569576"/>
              <a:gd name="connsiteY2" fmla="*/ 1173018 h 1588654"/>
              <a:gd name="connsiteX3" fmla="*/ 0 w 569576"/>
              <a:gd name="connsiteY3" fmla="*/ 1588654 h 1588654"/>
              <a:gd name="connsiteX0" fmla="*/ 240140 w 661934"/>
              <a:gd name="connsiteY0" fmla="*/ 126230 h 1714884"/>
              <a:gd name="connsiteX1" fmla="*/ 55418 w 661934"/>
              <a:gd name="connsiteY1" fmla="*/ 80048 h 1714884"/>
              <a:gd name="connsiteX2" fmla="*/ 572649 w 661934"/>
              <a:gd name="connsiteY2" fmla="*/ 606520 h 1714884"/>
              <a:gd name="connsiteX3" fmla="*/ 581886 w 661934"/>
              <a:gd name="connsiteY3" fmla="*/ 1299248 h 1714884"/>
              <a:gd name="connsiteX4" fmla="*/ 92358 w 661934"/>
              <a:gd name="connsiteY4" fmla="*/ 1714884 h 1714884"/>
              <a:gd name="connsiteX0" fmla="*/ 1538 w 1032932"/>
              <a:gd name="connsiteY0" fmla="*/ 41564 h 1731818"/>
              <a:gd name="connsiteX1" fmla="*/ 426416 w 1032932"/>
              <a:gd name="connsiteY1" fmla="*/ 96982 h 1731818"/>
              <a:gd name="connsiteX2" fmla="*/ 943647 w 1032932"/>
              <a:gd name="connsiteY2" fmla="*/ 623454 h 1731818"/>
              <a:gd name="connsiteX3" fmla="*/ 952884 w 1032932"/>
              <a:gd name="connsiteY3" fmla="*/ 1316182 h 1731818"/>
              <a:gd name="connsiteX4" fmla="*/ 463356 w 1032932"/>
              <a:gd name="connsiteY4" fmla="*/ 1731818 h 1731818"/>
              <a:gd name="connsiteX0" fmla="*/ 1538 w 1032932"/>
              <a:gd name="connsiteY0" fmla="*/ 0 h 1690254"/>
              <a:gd name="connsiteX1" fmla="*/ 805107 w 1032932"/>
              <a:gd name="connsiteY1" fmla="*/ 249382 h 1690254"/>
              <a:gd name="connsiteX2" fmla="*/ 943647 w 1032932"/>
              <a:gd name="connsiteY2" fmla="*/ 581890 h 1690254"/>
              <a:gd name="connsiteX3" fmla="*/ 952884 w 1032932"/>
              <a:gd name="connsiteY3" fmla="*/ 1274618 h 1690254"/>
              <a:gd name="connsiteX4" fmla="*/ 463356 w 1032932"/>
              <a:gd name="connsiteY4" fmla="*/ 1690254 h 1690254"/>
              <a:gd name="connsiteX0" fmla="*/ 0 w 1031394"/>
              <a:gd name="connsiteY0" fmla="*/ 161637 h 1851891"/>
              <a:gd name="connsiteX1" fmla="*/ 184733 w 1031394"/>
              <a:gd name="connsiteY1" fmla="*/ 41564 h 1851891"/>
              <a:gd name="connsiteX2" fmla="*/ 803569 w 1031394"/>
              <a:gd name="connsiteY2" fmla="*/ 411019 h 1851891"/>
              <a:gd name="connsiteX3" fmla="*/ 942109 w 1031394"/>
              <a:gd name="connsiteY3" fmla="*/ 743527 h 1851891"/>
              <a:gd name="connsiteX4" fmla="*/ 951346 w 1031394"/>
              <a:gd name="connsiteY4" fmla="*/ 1436255 h 1851891"/>
              <a:gd name="connsiteX5" fmla="*/ 461818 w 1031394"/>
              <a:gd name="connsiteY5" fmla="*/ 1851891 h 1851891"/>
              <a:gd name="connsiteX0" fmla="*/ 0 w 1031394"/>
              <a:gd name="connsiteY0" fmla="*/ 0 h 1690254"/>
              <a:gd name="connsiteX1" fmla="*/ 803569 w 1031394"/>
              <a:gd name="connsiteY1" fmla="*/ 249382 h 1690254"/>
              <a:gd name="connsiteX2" fmla="*/ 942109 w 1031394"/>
              <a:gd name="connsiteY2" fmla="*/ 581890 h 1690254"/>
              <a:gd name="connsiteX3" fmla="*/ 951346 w 1031394"/>
              <a:gd name="connsiteY3" fmla="*/ 1274618 h 1690254"/>
              <a:gd name="connsiteX4" fmla="*/ 461818 w 1031394"/>
              <a:gd name="connsiteY4" fmla="*/ 1690254 h 1690254"/>
              <a:gd name="connsiteX0" fmla="*/ 0 w 975976"/>
              <a:gd name="connsiteY0" fmla="*/ 0 h 1782618"/>
              <a:gd name="connsiteX1" fmla="*/ 748151 w 975976"/>
              <a:gd name="connsiteY1" fmla="*/ 341746 h 1782618"/>
              <a:gd name="connsiteX2" fmla="*/ 886691 w 975976"/>
              <a:gd name="connsiteY2" fmla="*/ 674254 h 1782618"/>
              <a:gd name="connsiteX3" fmla="*/ 895928 w 975976"/>
              <a:gd name="connsiteY3" fmla="*/ 1366982 h 1782618"/>
              <a:gd name="connsiteX4" fmla="*/ 406400 w 975976"/>
              <a:gd name="connsiteY4" fmla="*/ 1782618 h 1782618"/>
              <a:gd name="connsiteX0" fmla="*/ 0 w 980739"/>
              <a:gd name="connsiteY0" fmla="*/ 0 h 1796906"/>
              <a:gd name="connsiteX1" fmla="*/ 752914 w 980739"/>
              <a:gd name="connsiteY1" fmla="*/ 356034 h 1796906"/>
              <a:gd name="connsiteX2" fmla="*/ 891454 w 980739"/>
              <a:gd name="connsiteY2" fmla="*/ 688542 h 1796906"/>
              <a:gd name="connsiteX3" fmla="*/ 900691 w 980739"/>
              <a:gd name="connsiteY3" fmla="*/ 1381270 h 1796906"/>
              <a:gd name="connsiteX4" fmla="*/ 411163 w 980739"/>
              <a:gd name="connsiteY4" fmla="*/ 1796906 h 1796906"/>
              <a:gd name="connsiteX0" fmla="*/ 0 w 975977"/>
              <a:gd name="connsiteY0" fmla="*/ 0 h 1820719"/>
              <a:gd name="connsiteX1" fmla="*/ 752914 w 975977"/>
              <a:gd name="connsiteY1" fmla="*/ 356034 h 1820719"/>
              <a:gd name="connsiteX2" fmla="*/ 891454 w 975977"/>
              <a:gd name="connsiteY2" fmla="*/ 688542 h 1820719"/>
              <a:gd name="connsiteX3" fmla="*/ 900691 w 975977"/>
              <a:gd name="connsiteY3" fmla="*/ 1381270 h 1820719"/>
              <a:gd name="connsiteX4" fmla="*/ 439738 w 975977"/>
              <a:gd name="connsiteY4" fmla="*/ 1820719 h 182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77" h="1820719">
                <a:moveTo>
                  <a:pt x="0" y="0"/>
                </a:moveTo>
                <a:cubicBezTo>
                  <a:pt x="167410" y="51955"/>
                  <a:pt x="604338" y="241277"/>
                  <a:pt x="752914" y="356034"/>
                </a:cubicBezTo>
                <a:cubicBezTo>
                  <a:pt x="901490" y="470791"/>
                  <a:pt x="866825" y="517669"/>
                  <a:pt x="891454" y="688542"/>
                </a:cubicBezTo>
                <a:cubicBezTo>
                  <a:pt x="916084" y="859415"/>
                  <a:pt x="975977" y="1192574"/>
                  <a:pt x="900691" y="1381270"/>
                </a:cubicBezTo>
                <a:cubicBezTo>
                  <a:pt x="825405" y="1569966"/>
                  <a:pt x="644478" y="1705264"/>
                  <a:pt x="439738" y="1820719"/>
                </a:cubicBezTo>
              </a:path>
            </a:pathLst>
          </a:cu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34" name="Freeform 133"/>
          <p:cNvSpPr/>
          <p:nvPr/>
        </p:nvSpPr>
        <p:spPr>
          <a:xfrm>
            <a:off x="5434013" y="5967413"/>
            <a:ext cx="528637" cy="285750"/>
          </a:xfrm>
          <a:custGeom>
            <a:avLst/>
            <a:gdLst>
              <a:gd name="connsiteX0" fmla="*/ 223837 w 504825"/>
              <a:gd name="connsiteY0" fmla="*/ 0 h 285750"/>
              <a:gd name="connsiteX1" fmla="*/ 0 w 504825"/>
              <a:gd name="connsiteY1" fmla="*/ 161925 h 285750"/>
              <a:gd name="connsiteX2" fmla="*/ 347662 w 504825"/>
              <a:gd name="connsiteY2" fmla="*/ 285750 h 285750"/>
              <a:gd name="connsiteX3" fmla="*/ 504825 w 504825"/>
              <a:gd name="connsiteY3" fmla="*/ 123825 h 285750"/>
              <a:gd name="connsiteX4" fmla="*/ 223837 w 504825"/>
              <a:gd name="connsiteY4" fmla="*/ 0 h 285750"/>
              <a:gd name="connsiteX0" fmla="*/ 223837 w 528637"/>
              <a:gd name="connsiteY0" fmla="*/ 0 h 285750"/>
              <a:gd name="connsiteX1" fmla="*/ 0 w 528637"/>
              <a:gd name="connsiteY1" fmla="*/ 161925 h 285750"/>
              <a:gd name="connsiteX2" fmla="*/ 347662 w 528637"/>
              <a:gd name="connsiteY2" fmla="*/ 285750 h 285750"/>
              <a:gd name="connsiteX3" fmla="*/ 528637 w 528637"/>
              <a:gd name="connsiteY3" fmla="*/ 114300 h 285750"/>
              <a:gd name="connsiteX4" fmla="*/ 223837 w 528637"/>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85750">
                <a:moveTo>
                  <a:pt x="223837" y="0"/>
                </a:moveTo>
                <a:lnTo>
                  <a:pt x="0" y="161925"/>
                </a:lnTo>
                <a:lnTo>
                  <a:pt x="347662" y="285750"/>
                </a:lnTo>
                <a:lnTo>
                  <a:pt x="528637" y="114300"/>
                </a:lnTo>
                <a:lnTo>
                  <a:pt x="223837" y="0"/>
                </a:lnTo>
                <a:close/>
              </a:path>
            </a:pathLst>
          </a:custGeom>
          <a:blipFill>
            <a:blip r:embed="rId9"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Line 31"/>
          <p:cNvSpPr>
            <a:spLocks noChangeShapeType="1"/>
          </p:cNvSpPr>
          <p:nvPr/>
        </p:nvSpPr>
        <p:spPr bwMode="auto">
          <a:xfrm flipH="1" flipV="1">
            <a:off x="5646420" y="4556992"/>
            <a:ext cx="1465580" cy="624608"/>
          </a:xfrm>
          <a:prstGeom prst="line">
            <a:avLst/>
          </a:prstGeom>
          <a:noFill/>
          <a:ln w="127000">
            <a:solidFill>
              <a:schemeClr val="bg1">
                <a:lumMod val="50000"/>
              </a:schemeClr>
            </a:solidFill>
            <a:round/>
            <a:headEnd/>
            <a:tailEnd/>
          </a:ln>
          <a:effectLst/>
        </p:spPr>
        <p:txBody>
          <a:bodyPr/>
          <a:lstStyle/>
          <a:p>
            <a:pPr>
              <a:defRPr/>
            </a:pPr>
            <a:endParaRPr lang="en-US">
              <a:solidFill>
                <a:srgbClr val="000000"/>
              </a:solidFill>
              <a:latin typeface="Arial" pitchFamily="34" charset="0"/>
            </a:endParaRPr>
          </a:p>
        </p:txBody>
      </p:sp>
      <p:sp>
        <p:nvSpPr>
          <p:cNvPr id="132" name="Oval 131"/>
          <p:cNvSpPr/>
          <p:nvPr/>
        </p:nvSpPr>
        <p:spPr>
          <a:xfrm>
            <a:off x="6911975" y="4610100"/>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a:off x="5524501" y="5276851"/>
            <a:ext cx="458788" cy="72390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409575 w 458788"/>
              <a:gd name="connsiteY0" fmla="*/ 0 h 723900"/>
              <a:gd name="connsiteX1" fmla="*/ 390525 w 458788"/>
              <a:gd name="connsiteY1" fmla="*/ 419100 h 723900"/>
              <a:gd name="connsiteX2" fmla="*/ 0 w 458788"/>
              <a:gd name="connsiteY2" fmla="*/ 723900 h 723900"/>
            </a:gdLst>
            <a:ahLst/>
            <a:cxnLst>
              <a:cxn ang="0">
                <a:pos x="connsiteX0" y="connsiteY0"/>
              </a:cxn>
              <a:cxn ang="0">
                <a:pos x="connsiteX1" y="connsiteY1"/>
              </a:cxn>
              <a:cxn ang="0">
                <a:pos x="connsiteX2" y="connsiteY2"/>
              </a:cxn>
            </a:cxnLst>
            <a:rect l="l" t="t" r="r" b="b"/>
            <a:pathLst>
              <a:path w="458788" h="723900">
                <a:moveTo>
                  <a:pt x="409575" y="0"/>
                </a:moveTo>
                <a:cubicBezTo>
                  <a:pt x="421481" y="154781"/>
                  <a:pt x="458788" y="298450"/>
                  <a:pt x="390525" y="419100"/>
                </a:cubicBezTo>
                <a:cubicBezTo>
                  <a:pt x="322263" y="539750"/>
                  <a:pt x="97631" y="659606"/>
                  <a:pt x="0" y="723900"/>
                </a:cubicBezTo>
              </a:path>
            </a:pathLst>
          </a:custGeom>
          <a:noFill/>
          <a:ln w="28575" cmpd="sng">
            <a:solidFill>
              <a:srgbClr val="0000FF"/>
            </a:solidFill>
            <a:round/>
            <a:headEnd type="none" w="med" len="med"/>
            <a:tailEnd type="triangle" w="med" len="med"/>
          </a:ln>
        </p:spPr>
        <p:txBody>
          <a:bodyPr/>
          <a:lstStyle/>
          <a:p>
            <a:endParaRPr lang="en-US">
              <a:latin typeface="Times New Roman" pitchFamily="18" charset="0"/>
            </a:endParaRPr>
          </a:p>
        </p:txBody>
      </p:sp>
      <p:sp>
        <p:nvSpPr>
          <p:cNvPr id="177" name="Freeform 176"/>
          <p:cNvSpPr/>
          <p:nvPr/>
        </p:nvSpPr>
        <p:spPr>
          <a:xfrm>
            <a:off x="5991225" y="5410201"/>
            <a:ext cx="173831" cy="742950"/>
          </a:xfrm>
          <a:custGeom>
            <a:avLst/>
            <a:gdLst>
              <a:gd name="connsiteX0" fmla="*/ 257175 w 280987"/>
              <a:gd name="connsiteY0" fmla="*/ 0 h 657225"/>
              <a:gd name="connsiteX1" fmla="*/ 238125 w 280987"/>
              <a:gd name="connsiteY1" fmla="*/ 419100 h 657225"/>
              <a:gd name="connsiteX2" fmla="*/ 0 w 280987"/>
              <a:gd name="connsiteY2" fmla="*/ 657225 h 657225"/>
              <a:gd name="connsiteX0" fmla="*/ 161925 w 173831"/>
              <a:gd name="connsiteY0" fmla="*/ 0 h 742950"/>
              <a:gd name="connsiteX1" fmla="*/ 142875 w 173831"/>
              <a:gd name="connsiteY1" fmla="*/ 419100 h 742950"/>
              <a:gd name="connsiteX2" fmla="*/ 0 w 173831"/>
              <a:gd name="connsiteY2" fmla="*/ 742950 h 742950"/>
            </a:gdLst>
            <a:ahLst/>
            <a:cxnLst>
              <a:cxn ang="0">
                <a:pos x="connsiteX0" y="connsiteY0"/>
              </a:cxn>
              <a:cxn ang="0">
                <a:pos x="connsiteX1" y="connsiteY1"/>
              </a:cxn>
              <a:cxn ang="0">
                <a:pos x="connsiteX2" y="connsiteY2"/>
              </a:cxn>
            </a:cxnLst>
            <a:rect l="l" t="t" r="r" b="b"/>
            <a:pathLst>
              <a:path w="173831" h="742950">
                <a:moveTo>
                  <a:pt x="161925" y="0"/>
                </a:moveTo>
                <a:cubicBezTo>
                  <a:pt x="173831" y="154781"/>
                  <a:pt x="169862" y="295275"/>
                  <a:pt x="142875" y="419100"/>
                </a:cubicBezTo>
                <a:cubicBezTo>
                  <a:pt x="115888" y="542925"/>
                  <a:pt x="97631" y="678656"/>
                  <a:pt x="0" y="742950"/>
                </a:cubicBezTo>
              </a:path>
            </a:pathLst>
          </a:custGeom>
          <a:noFill/>
          <a:ln w="28575" cmpd="sng">
            <a:solidFill>
              <a:srgbClr val="0000FF"/>
            </a:solidFill>
            <a:round/>
            <a:headEnd type="none" w="med" len="med"/>
            <a:tailEnd type="triangle" w="med" len="med"/>
          </a:ln>
        </p:spPr>
        <p:txBody>
          <a:bodyPr/>
          <a:lstStyle/>
          <a:p>
            <a:endParaRPr lang="en-US">
              <a:latin typeface="Times New Roman" pitchFamily="18" charset="0"/>
            </a:endParaRPr>
          </a:p>
        </p:txBody>
      </p:sp>
      <p:sp>
        <p:nvSpPr>
          <p:cNvPr id="178" name="Freeform 42"/>
          <p:cNvSpPr>
            <a:spLocks/>
          </p:cNvSpPr>
          <p:nvPr/>
        </p:nvSpPr>
        <p:spPr bwMode="auto">
          <a:xfrm flipH="1">
            <a:off x="5905500" y="4629150"/>
            <a:ext cx="45719" cy="209550"/>
          </a:xfrm>
          <a:custGeom>
            <a:avLst/>
            <a:gdLst>
              <a:gd name="T0" fmla="*/ 0 w 267"/>
              <a:gd name="T1" fmla="*/ 0 h 100"/>
              <a:gd name="T2" fmla="*/ 485775 w 267"/>
              <a:gd name="T3" fmla="*/ 228600 h 100"/>
              <a:gd name="T4" fmla="*/ 0 60000 65536"/>
              <a:gd name="T5" fmla="*/ 0 60000 65536"/>
              <a:gd name="T6" fmla="*/ 0 w 267"/>
              <a:gd name="T7" fmla="*/ 0 h 100"/>
              <a:gd name="T8" fmla="*/ 267 w 267"/>
              <a:gd name="T9" fmla="*/ 100 h 100"/>
            </a:gdLst>
            <a:ahLst/>
            <a:cxnLst>
              <a:cxn ang="T4">
                <a:pos x="T0" y="T1"/>
              </a:cxn>
              <a:cxn ang="T5">
                <a:pos x="T2" y="T3"/>
              </a:cxn>
            </a:cxnLst>
            <a:rect l="T6" t="T7" r="T8" b="T9"/>
            <a:pathLst>
              <a:path w="267" h="100">
                <a:moveTo>
                  <a:pt x="0" y="0"/>
                </a:moveTo>
                <a:lnTo>
                  <a:pt x="267" y="100"/>
                </a:lnTo>
              </a:path>
            </a:pathLst>
          </a:custGeom>
          <a:noFill/>
          <a:ln w="28575" cmpd="sng">
            <a:solidFill>
              <a:srgbClr val="0000FF"/>
            </a:solidFill>
            <a:round/>
            <a:headEnd type="none" w="med" len="med"/>
            <a:tailEnd type="triangle" w="med" len="med"/>
          </a:ln>
        </p:spPr>
        <p:txBody>
          <a:bodyPr/>
          <a:lstStyle/>
          <a:p>
            <a:endParaRPr lang="en-US"/>
          </a:p>
        </p:txBody>
      </p:sp>
      <p:sp>
        <p:nvSpPr>
          <p:cNvPr id="179" name="Freeform 28"/>
          <p:cNvSpPr>
            <a:spLocks/>
          </p:cNvSpPr>
          <p:nvPr/>
        </p:nvSpPr>
        <p:spPr bwMode="auto">
          <a:xfrm>
            <a:off x="279400" y="12493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0" name="Freeform 28"/>
          <p:cNvSpPr>
            <a:spLocks/>
          </p:cNvSpPr>
          <p:nvPr/>
        </p:nvSpPr>
        <p:spPr bwMode="auto">
          <a:xfrm>
            <a:off x="393700" y="2697163"/>
            <a:ext cx="409575" cy="571500"/>
          </a:xfrm>
          <a:custGeom>
            <a:avLst/>
            <a:gdLst>
              <a:gd name="T0" fmla="*/ 409575 w 618"/>
              <a:gd name="T1" fmla="*/ 0 h 618"/>
              <a:gd name="T2" fmla="*/ 276364 w 618"/>
              <a:gd name="T3" fmla="*/ 92476 h 618"/>
              <a:gd name="T4" fmla="*/ 169662 w 618"/>
              <a:gd name="T5" fmla="*/ 270954 h 618"/>
              <a:gd name="T6" fmla="*/ 82843 w 618"/>
              <a:gd name="T7" fmla="*/ 455905 h 618"/>
              <a:gd name="T8" fmla="*/ 0 w 618"/>
              <a:gd name="T9" fmla="*/ 571500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1" name="Freeform 39"/>
          <p:cNvSpPr>
            <a:spLocks/>
          </p:cNvSpPr>
          <p:nvPr/>
        </p:nvSpPr>
        <p:spPr bwMode="auto">
          <a:xfrm>
            <a:off x="231775" y="3878263"/>
            <a:ext cx="352425" cy="381000"/>
          </a:xfrm>
          <a:custGeom>
            <a:avLst/>
            <a:gdLst>
              <a:gd name="T0" fmla="*/ 352425 w 336"/>
              <a:gd name="T1" fmla="*/ 0 h 426"/>
              <a:gd name="T2" fmla="*/ 265368 w 336"/>
              <a:gd name="T3" fmla="*/ 145782 h 426"/>
              <a:gd name="T4" fmla="*/ 133208 w 336"/>
              <a:gd name="T5" fmla="*/ 302296 h 426"/>
              <a:gd name="T6" fmla="*/ 0 w 336"/>
              <a:gd name="T7" fmla="*/ 381000 h 426"/>
              <a:gd name="T8" fmla="*/ 0 60000 65536"/>
              <a:gd name="T9" fmla="*/ 0 60000 65536"/>
              <a:gd name="T10" fmla="*/ 0 60000 65536"/>
              <a:gd name="T11" fmla="*/ 0 60000 65536"/>
              <a:gd name="T12" fmla="*/ 0 w 336"/>
              <a:gd name="T13" fmla="*/ 0 h 426"/>
              <a:gd name="T14" fmla="*/ 336 w 336"/>
              <a:gd name="T15" fmla="*/ 426 h 426"/>
            </a:gdLst>
            <a:ahLst/>
            <a:cxnLst>
              <a:cxn ang="T8">
                <a:pos x="T0" y="T1"/>
              </a:cxn>
              <a:cxn ang="T9">
                <a:pos x="T2" y="T3"/>
              </a:cxn>
              <a:cxn ang="T10">
                <a:pos x="T4" y="T5"/>
              </a:cxn>
              <a:cxn ang="T11">
                <a:pos x="T6" y="T7"/>
              </a:cxn>
            </a:cxnLst>
            <a:rect l="T12" t="T13" r="T14" b="T15"/>
            <a:pathLst>
              <a:path w="336" h="426">
                <a:moveTo>
                  <a:pt x="336" y="0"/>
                </a:moveTo>
                <a:lnTo>
                  <a:pt x="253" y="163"/>
                </a:lnTo>
                <a:lnTo>
                  <a:pt x="127" y="338"/>
                </a:lnTo>
                <a:lnTo>
                  <a:pt x="0" y="426"/>
                </a:lnTo>
              </a:path>
            </a:pathLst>
          </a:custGeom>
          <a:noFill/>
          <a:ln w="9525">
            <a:solidFill>
              <a:srgbClr val="0000FF"/>
            </a:solidFill>
            <a:round/>
            <a:headEnd type="none" w="med" len="med"/>
            <a:tailEnd type="triangle" w="med" len="med"/>
          </a:ln>
        </p:spPr>
        <p:txBody>
          <a:bodyPr/>
          <a:lstStyle/>
          <a:p>
            <a:endParaRPr lang="en-US"/>
          </a:p>
        </p:txBody>
      </p:sp>
      <p:pic>
        <p:nvPicPr>
          <p:cNvPr id="15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4297" y="3259974"/>
            <a:ext cx="745344" cy="1007225"/>
          </a:xfrm>
          <a:prstGeom prst="rect">
            <a:avLst/>
          </a:prstGeom>
          <a:noFill/>
          <a:ln w="9525">
            <a:noFill/>
            <a:miter lim="800000"/>
            <a:headEnd/>
            <a:tailEnd/>
          </a:ln>
        </p:spPr>
      </p:pic>
      <p:sp>
        <p:nvSpPr>
          <p:cNvPr id="182" name="Freeform 26"/>
          <p:cNvSpPr>
            <a:spLocks/>
          </p:cNvSpPr>
          <p:nvPr/>
        </p:nvSpPr>
        <p:spPr bwMode="auto">
          <a:xfrm>
            <a:off x="2155825" y="3535363"/>
            <a:ext cx="533400" cy="676275"/>
          </a:xfrm>
          <a:custGeom>
            <a:avLst/>
            <a:gdLst>
              <a:gd name="T0" fmla="*/ 533400 w 618"/>
              <a:gd name="T1" fmla="*/ 0 h 618"/>
              <a:gd name="T2" fmla="*/ 359915 w 618"/>
              <a:gd name="T3" fmla="*/ 109430 h 618"/>
              <a:gd name="T4" fmla="*/ 220955 w 618"/>
              <a:gd name="T5" fmla="*/ 320629 h 618"/>
              <a:gd name="T6" fmla="*/ 107888 w 618"/>
              <a:gd name="T7" fmla="*/ 539488 h 618"/>
              <a:gd name="T8" fmla="*/ 0 w 618"/>
              <a:gd name="T9" fmla="*/ 676275 h 618"/>
              <a:gd name="T10" fmla="*/ 0 60000 65536"/>
              <a:gd name="T11" fmla="*/ 0 60000 65536"/>
              <a:gd name="T12" fmla="*/ 0 60000 65536"/>
              <a:gd name="T13" fmla="*/ 0 60000 65536"/>
              <a:gd name="T14" fmla="*/ 0 60000 65536"/>
              <a:gd name="T15" fmla="*/ 0 w 618"/>
              <a:gd name="T16" fmla="*/ 0 h 618"/>
              <a:gd name="T17" fmla="*/ 618 w 618"/>
              <a:gd name="T18" fmla="*/ 618 h 618"/>
            </a:gdLst>
            <a:ahLst/>
            <a:cxnLst>
              <a:cxn ang="T10">
                <a:pos x="T0" y="T1"/>
              </a:cxn>
              <a:cxn ang="T11">
                <a:pos x="T2" y="T3"/>
              </a:cxn>
              <a:cxn ang="T12">
                <a:pos x="T4" y="T5"/>
              </a:cxn>
              <a:cxn ang="T13">
                <a:pos x="T6" y="T7"/>
              </a:cxn>
              <a:cxn ang="T14">
                <a:pos x="T8" y="T9"/>
              </a:cxn>
            </a:cxnLst>
            <a:rect l="T15" t="T16" r="T17" b="T18"/>
            <a:pathLst>
              <a:path w="618" h="618">
                <a:moveTo>
                  <a:pt x="618" y="0"/>
                </a:moveTo>
                <a:lnTo>
                  <a:pt x="417" y="100"/>
                </a:lnTo>
                <a:lnTo>
                  <a:pt x="256" y="293"/>
                </a:lnTo>
                <a:lnTo>
                  <a:pt x="125" y="493"/>
                </a:lnTo>
                <a:lnTo>
                  <a:pt x="0" y="618"/>
                </a:lnTo>
              </a:path>
            </a:pathLst>
          </a:custGeom>
          <a:noFill/>
          <a:ln w="9525">
            <a:solidFill>
              <a:srgbClr val="0000FF"/>
            </a:solidFill>
            <a:round/>
            <a:headEnd type="none" w="med" len="med"/>
            <a:tailEnd type="triangle" w="med" len="med"/>
          </a:ln>
        </p:spPr>
        <p:txBody>
          <a:bodyPr/>
          <a:lstStyle/>
          <a:p>
            <a:endParaRPr lang="en-US"/>
          </a:p>
        </p:txBody>
      </p:sp>
      <p:sp>
        <p:nvSpPr>
          <p:cNvPr id="185" name="Freeform 69"/>
          <p:cNvSpPr>
            <a:spLocks/>
          </p:cNvSpPr>
          <p:nvPr/>
        </p:nvSpPr>
        <p:spPr bwMode="auto">
          <a:xfrm>
            <a:off x="6810375" y="1809750"/>
            <a:ext cx="542924" cy="1038225"/>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86" name="Rectangle 6"/>
          <p:cNvSpPr txBox="1">
            <a:spLocks noChangeArrowheads="1"/>
          </p:cNvSpPr>
          <p:nvPr/>
        </p:nvSpPr>
        <p:spPr bwMode="auto">
          <a:xfrm>
            <a:off x="5902325" y="1306811"/>
            <a:ext cx="2089150" cy="646331"/>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Surface drainage patterns</a:t>
            </a:r>
          </a:p>
        </p:txBody>
      </p:sp>
      <p:sp>
        <p:nvSpPr>
          <p:cNvPr id="187" name="Freeform 69"/>
          <p:cNvSpPr>
            <a:spLocks/>
          </p:cNvSpPr>
          <p:nvPr/>
        </p:nvSpPr>
        <p:spPr bwMode="auto">
          <a:xfrm flipH="1" flipV="1">
            <a:off x="7648574" y="4600575"/>
            <a:ext cx="561976" cy="1295400"/>
          </a:xfrm>
          <a:custGeom>
            <a:avLst/>
            <a:gdLst>
              <a:gd name="T0" fmla="*/ 0 w 560"/>
              <a:gd name="T1" fmla="*/ 0 h 267"/>
              <a:gd name="T2" fmla="*/ 296863 w 560"/>
              <a:gd name="T3" fmla="*/ 533400 h 267"/>
              <a:gd name="T4" fmla="*/ 0 60000 65536"/>
              <a:gd name="T5" fmla="*/ 0 60000 65536"/>
              <a:gd name="T6" fmla="*/ 0 w 560"/>
              <a:gd name="T7" fmla="*/ 0 h 267"/>
              <a:gd name="T8" fmla="*/ 560 w 560"/>
              <a:gd name="T9" fmla="*/ 267 h 267"/>
            </a:gdLst>
            <a:ahLst/>
            <a:cxnLst>
              <a:cxn ang="T4">
                <a:pos x="T0" y="T1"/>
              </a:cxn>
              <a:cxn ang="T5">
                <a:pos x="T2" y="T3"/>
              </a:cxn>
            </a:cxnLst>
            <a:rect l="T6" t="T7" r="T8" b="T9"/>
            <a:pathLst>
              <a:path w="560" h="267">
                <a:moveTo>
                  <a:pt x="0" y="0"/>
                </a:moveTo>
                <a:lnTo>
                  <a:pt x="560" y="267"/>
                </a:lnTo>
              </a:path>
            </a:pathLst>
          </a:custGeom>
          <a:noFill/>
          <a:ln w="76200" cmpd="sng">
            <a:solidFill>
              <a:schemeClr val="tx1"/>
            </a:solidFill>
            <a:round/>
            <a:headEnd type="none" w="med" len="med"/>
            <a:tailEnd type="triangle" w="med" len="med"/>
          </a:ln>
        </p:spPr>
        <p:txBody>
          <a:bodyPr/>
          <a:lstStyle/>
          <a:p>
            <a:endParaRPr lang="en-US"/>
          </a:p>
        </p:txBody>
      </p:sp>
      <p:sp>
        <p:nvSpPr>
          <p:cNvPr id="188" name="Rectangle 6"/>
          <p:cNvSpPr txBox="1">
            <a:spLocks noChangeArrowheads="1"/>
          </p:cNvSpPr>
          <p:nvPr/>
        </p:nvSpPr>
        <p:spPr bwMode="auto">
          <a:xfrm>
            <a:off x="7245350" y="5778412"/>
            <a:ext cx="1689100" cy="923330"/>
          </a:xfrm>
          <a:prstGeom prst="rect">
            <a:avLst/>
          </a:prstGeom>
          <a:solidFill>
            <a:srgbClr val="FFFFCC"/>
          </a:solidFill>
          <a:ln w="9525">
            <a:solidFill>
              <a:schemeClr val="tx1"/>
            </a:solidFill>
            <a:miter lim="800000"/>
            <a:headEnd/>
            <a:tailEnd/>
          </a:ln>
          <a:effectLst>
            <a:glow rad="228600">
              <a:schemeClr val="accent4">
                <a:satMod val="175000"/>
                <a:alpha val="40000"/>
              </a:schemeClr>
            </a:glow>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Sub-surface drainage patterns</a:t>
            </a:r>
          </a:p>
        </p:txBody>
      </p:sp>
      <p:sp>
        <p:nvSpPr>
          <p:cNvPr id="189" name="Oval 188"/>
          <p:cNvSpPr/>
          <p:nvPr/>
        </p:nvSpPr>
        <p:spPr>
          <a:xfrm>
            <a:off x="587375" y="42957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292475" y="5095875"/>
            <a:ext cx="64008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5368925" y="5695950"/>
            <a:ext cx="850900" cy="7067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26" name="Rectangle 125"/>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extLst>
      <p:ext uri="{BB962C8B-B14F-4D97-AF65-F5344CB8AC3E}">
        <p14:creationId xmlns:p14="http://schemas.microsoft.com/office/powerpoint/2010/main" val="3628473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oolittle creek ditch-basins"/>
          <p:cNvPicPr>
            <a:picLocks noChangeAspect="1" noChangeArrowheads="1"/>
          </p:cNvPicPr>
          <p:nvPr/>
        </p:nvPicPr>
        <p:blipFill>
          <a:blip r:embed="rId2" cstate="print"/>
          <a:srcRect/>
          <a:stretch>
            <a:fillRect/>
          </a:stretch>
        </p:blipFill>
        <p:spPr bwMode="auto">
          <a:xfrm>
            <a:off x="152400" y="0"/>
            <a:ext cx="5181600" cy="6705600"/>
          </a:xfrm>
          <a:prstGeom prst="rect">
            <a:avLst/>
          </a:prstGeom>
          <a:noFill/>
          <a:ln w="9525">
            <a:noFill/>
            <a:miter lim="800000"/>
            <a:headEnd/>
            <a:tailEnd/>
          </a:ln>
        </p:spPr>
      </p:pic>
      <p:sp>
        <p:nvSpPr>
          <p:cNvPr id="21507" name="Text Box 5"/>
          <p:cNvSpPr txBox="1">
            <a:spLocks noChangeArrowheads="1"/>
          </p:cNvSpPr>
          <p:nvPr/>
        </p:nvSpPr>
        <p:spPr bwMode="auto">
          <a:xfrm>
            <a:off x="5334000" y="457200"/>
            <a:ext cx="3729642" cy="3046988"/>
          </a:xfrm>
          <a:prstGeom prst="rect">
            <a:avLst/>
          </a:prstGeom>
          <a:noFill/>
          <a:ln w="9525">
            <a:noFill/>
            <a:miter lim="800000"/>
            <a:headEnd/>
            <a:tailEnd/>
          </a:ln>
        </p:spPr>
        <p:txBody>
          <a:bodyPr wrap="square">
            <a:spAutoFit/>
          </a:bodyPr>
          <a:lstStyle/>
          <a:p>
            <a:pPr algn="ctr"/>
            <a:r>
              <a:rPr lang="en-US" sz="2400" dirty="0" smtClean="0">
                <a:solidFill>
                  <a:srgbClr val="FFFF99"/>
                </a:solidFill>
                <a:latin typeface="Arial" charset="0"/>
              </a:rPr>
              <a:t>Some rural watersheds have &gt; ¼ of their area drained by road ditches into streams</a:t>
            </a:r>
          </a:p>
          <a:p>
            <a:pPr algn="ctr">
              <a:buFontTx/>
              <a:buChar char="-"/>
            </a:pPr>
            <a:r>
              <a:rPr lang="en-US" sz="2400" dirty="0" smtClean="0">
                <a:solidFill>
                  <a:srgbClr val="FFFF99"/>
                </a:solidFill>
              </a:rPr>
              <a:t>Sediment &amp; pollutants</a:t>
            </a:r>
          </a:p>
          <a:p>
            <a:pPr algn="ctr">
              <a:buFontTx/>
              <a:buChar char="-"/>
            </a:pPr>
            <a:r>
              <a:rPr lang="en-US" sz="2400" dirty="0" smtClean="0">
                <a:solidFill>
                  <a:srgbClr val="FFFF99"/>
                </a:solidFill>
                <a:latin typeface="Arial" charset="0"/>
              </a:rPr>
              <a:t>Increased flood flows</a:t>
            </a:r>
          </a:p>
          <a:p>
            <a:pPr algn="ctr">
              <a:buFontTx/>
              <a:buChar char="-"/>
            </a:pPr>
            <a:r>
              <a:rPr lang="en-US" sz="2400" dirty="0" smtClean="0">
                <a:solidFill>
                  <a:srgbClr val="FFFF99"/>
                </a:solidFill>
              </a:rPr>
              <a:t>Decreased infiltration</a:t>
            </a:r>
            <a:endParaRPr lang="en-US" sz="2400" dirty="0" smtClean="0">
              <a:solidFill>
                <a:srgbClr val="FFFF99"/>
              </a:solidFill>
              <a:latin typeface="Arial" charset="0"/>
            </a:endParaRPr>
          </a:p>
          <a:p>
            <a:pPr algn="ctr"/>
            <a:endParaRPr lang="en-US" sz="2400" dirty="0" smtClean="0">
              <a:solidFill>
                <a:srgbClr val="FFFF99"/>
              </a:solidFill>
              <a:latin typeface="Arial" charset="0"/>
            </a:endParaRPr>
          </a:p>
        </p:txBody>
      </p:sp>
      <p:sp>
        <p:nvSpPr>
          <p:cNvPr id="21508" name="Rectangle 6"/>
          <p:cNvSpPr>
            <a:spLocks noChangeArrowheads="1"/>
          </p:cNvSpPr>
          <p:nvPr/>
        </p:nvSpPr>
        <p:spPr bwMode="auto">
          <a:xfrm>
            <a:off x="5867400" y="4051300"/>
            <a:ext cx="609600" cy="381000"/>
          </a:xfrm>
          <a:prstGeom prst="rect">
            <a:avLst/>
          </a:prstGeom>
          <a:solidFill>
            <a:srgbClr val="FF9900"/>
          </a:solidFill>
          <a:ln w="9525">
            <a:solidFill>
              <a:schemeClr val="tx1"/>
            </a:solidFill>
            <a:miter lim="800000"/>
            <a:headEnd/>
            <a:tailEnd/>
          </a:ln>
        </p:spPr>
        <p:txBody>
          <a:bodyPr wrap="none" anchor="ctr"/>
          <a:lstStyle/>
          <a:p>
            <a:endParaRPr lang="en-US" smtClean="0">
              <a:solidFill>
                <a:srgbClr val="000000"/>
              </a:solidFill>
              <a:latin typeface="Arial" charset="0"/>
            </a:endParaRPr>
          </a:p>
        </p:txBody>
      </p:sp>
      <p:sp>
        <p:nvSpPr>
          <p:cNvPr id="21509" name="Text Box 7"/>
          <p:cNvSpPr txBox="1">
            <a:spLocks noChangeArrowheads="1"/>
          </p:cNvSpPr>
          <p:nvPr/>
        </p:nvSpPr>
        <p:spPr bwMode="auto">
          <a:xfrm>
            <a:off x="6689725" y="3935413"/>
            <a:ext cx="1771650" cy="641350"/>
          </a:xfrm>
          <a:prstGeom prst="rect">
            <a:avLst/>
          </a:prstGeom>
          <a:noFill/>
          <a:ln w="9525">
            <a:noFill/>
            <a:miter lim="800000"/>
            <a:headEnd/>
            <a:tailEnd/>
          </a:ln>
        </p:spPr>
        <p:txBody>
          <a:bodyPr wrap="none">
            <a:spAutoFit/>
          </a:bodyPr>
          <a:lstStyle/>
          <a:p>
            <a:r>
              <a:rPr lang="en-US" b="1" smtClean="0">
                <a:solidFill>
                  <a:srgbClr val="FFFFFF"/>
                </a:solidFill>
                <a:latin typeface="Arial" charset="0"/>
              </a:rPr>
              <a:t>Ditch drainage</a:t>
            </a:r>
          </a:p>
          <a:p>
            <a:r>
              <a:rPr lang="en-US" b="1" smtClean="0">
                <a:solidFill>
                  <a:srgbClr val="FFFFFF"/>
                </a:solidFill>
                <a:latin typeface="Arial" charset="0"/>
              </a:rPr>
              <a:t>basins</a:t>
            </a:r>
          </a:p>
        </p:txBody>
      </p:sp>
      <p:sp>
        <p:nvSpPr>
          <p:cNvPr id="21517" name="Text Box 15"/>
          <p:cNvSpPr txBox="1">
            <a:spLocks noChangeArrowheads="1"/>
          </p:cNvSpPr>
          <p:nvPr/>
        </p:nvSpPr>
        <p:spPr bwMode="auto">
          <a:xfrm>
            <a:off x="6689725" y="4664075"/>
            <a:ext cx="958850" cy="366713"/>
          </a:xfrm>
          <a:prstGeom prst="rect">
            <a:avLst/>
          </a:prstGeom>
          <a:noFill/>
          <a:ln w="9525">
            <a:noFill/>
            <a:miter lim="800000"/>
            <a:headEnd/>
            <a:tailEnd/>
          </a:ln>
        </p:spPr>
        <p:txBody>
          <a:bodyPr wrap="none">
            <a:spAutoFit/>
          </a:bodyPr>
          <a:lstStyle/>
          <a:p>
            <a:r>
              <a:rPr lang="en-US" b="1" smtClean="0">
                <a:solidFill>
                  <a:srgbClr val="FFFFFF"/>
                </a:solidFill>
                <a:latin typeface="Arial" charset="0"/>
              </a:rPr>
              <a:t>Stream</a:t>
            </a:r>
          </a:p>
        </p:txBody>
      </p:sp>
      <p:sp>
        <p:nvSpPr>
          <p:cNvPr id="21518" name="Text Box 16"/>
          <p:cNvSpPr txBox="1">
            <a:spLocks noChangeArrowheads="1"/>
          </p:cNvSpPr>
          <p:nvPr/>
        </p:nvSpPr>
        <p:spPr bwMode="auto">
          <a:xfrm>
            <a:off x="6689725" y="5119688"/>
            <a:ext cx="1619250" cy="366712"/>
          </a:xfrm>
          <a:prstGeom prst="rect">
            <a:avLst/>
          </a:prstGeom>
          <a:noFill/>
          <a:ln w="9525">
            <a:noFill/>
            <a:miter lim="800000"/>
            <a:headEnd/>
            <a:tailEnd/>
          </a:ln>
        </p:spPr>
        <p:txBody>
          <a:bodyPr wrap="none">
            <a:spAutoFit/>
          </a:bodyPr>
          <a:lstStyle/>
          <a:p>
            <a:r>
              <a:rPr lang="en-US" b="1" smtClean="0">
                <a:solidFill>
                  <a:srgbClr val="FFFFFF"/>
                </a:solidFill>
                <a:latin typeface="Arial" charset="0"/>
              </a:rPr>
              <a:t>Road ditches</a:t>
            </a:r>
          </a:p>
        </p:txBody>
      </p:sp>
      <p:sp>
        <p:nvSpPr>
          <p:cNvPr id="21520" name="Line 18"/>
          <p:cNvSpPr>
            <a:spLocks noChangeShapeType="1"/>
          </p:cNvSpPr>
          <p:nvPr/>
        </p:nvSpPr>
        <p:spPr bwMode="auto">
          <a:xfrm>
            <a:off x="5943600" y="4889500"/>
            <a:ext cx="685800" cy="0"/>
          </a:xfrm>
          <a:prstGeom prst="line">
            <a:avLst/>
          </a:prstGeom>
          <a:noFill/>
          <a:ln w="38100">
            <a:solidFill>
              <a:schemeClr val="accent2"/>
            </a:solidFill>
            <a:round/>
            <a:headEnd/>
            <a:tailEnd/>
          </a:ln>
        </p:spPr>
        <p:txBody>
          <a:bodyPr/>
          <a:lstStyle/>
          <a:p>
            <a:endParaRPr lang="en-US" smtClean="0">
              <a:solidFill>
                <a:srgbClr val="000000"/>
              </a:solidFill>
              <a:latin typeface="Arial" charset="0"/>
            </a:endParaRPr>
          </a:p>
        </p:txBody>
      </p:sp>
      <p:sp>
        <p:nvSpPr>
          <p:cNvPr id="21521" name="Line 19"/>
          <p:cNvSpPr>
            <a:spLocks noChangeShapeType="1"/>
          </p:cNvSpPr>
          <p:nvPr/>
        </p:nvSpPr>
        <p:spPr bwMode="auto">
          <a:xfrm>
            <a:off x="5943600" y="5270500"/>
            <a:ext cx="685800" cy="0"/>
          </a:xfrm>
          <a:prstGeom prst="line">
            <a:avLst/>
          </a:prstGeom>
          <a:noFill/>
          <a:ln w="38100">
            <a:solidFill>
              <a:srgbClr val="FF3300"/>
            </a:solidFill>
            <a:round/>
            <a:headEnd/>
            <a:tailEnd/>
          </a:ln>
        </p:spPr>
        <p:txBody>
          <a:bodyPr/>
          <a:lstStyle/>
          <a:p>
            <a:endParaRPr lang="en-US" smtClean="0">
              <a:solidFill>
                <a:srgbClr val="000000"/>
              </a:solidFill>
              <a:latin typeface="Arial" charset="0"/>
            </a:endParaRPr>
          </a:p>
        </p:txBody>
      </p:sp>
      <p:sp>
        <p:nvSpPr>
          <p:cNvPr id="10" name="TextBox 9"/>
          <p:cNvSpPr txBox="1"/>
          <p:nvPr/>
        </p:nvSpPr>
        <p:spPr>
          <a:xfrm>
            <a:off x="5410200" y="6488668"/>
            <a:ext cx="3638881" cy="307777"/>
          </a:xfrm>
          <a:prstGeom prst="rect">
            <a:avLst/>
          </a:prstGeom>
          <a:noFill/>
        </p:spPr>
        <p:txBody>
          <a:bodyPr wrap="none" rtlCol="0">
            <a:spAutoFit/>
          </a:bodyPr>
          <a:lstStyle/>
          <a:p>
            <a:r>
              <a:rPr lang="en-US" sz="1400" dirty="0" smtClean="0">
                <a:solidFill>
                  <a:schemeClr val="bg1"/>
                </a:solidFill>
              </a:rPr>
              <a:t>-Cornell University , Dr. Rebecca Schneider</a:t>
            </a:r>
            <a:endParaRPr lang="en-US" sz="1400" dirty="0">
              <a:solidFill>
                <a:schemeClr val="bg1"/>
              </a:solidFill>
            </a:endParaRPr>
          </a:p>
        </p:txBody>
      </p:sp>
      <p:sp>
        <p:nvSpPr>
          <p:cNvPr id="11"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2" name="Rectangle 11"/>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F:\Sharer4_3-14-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endParaRPr lang="en-US"/>
          </a:p>
        </p:txBody>
      </p:sp>
      <p:sp>
        <p:nvSpPr>
          <p:cNvPr id="9"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0" name="Rectangle 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extLst>
      <p:ext uri="{BB962C8B-B14F-4D97-AF65-F5344CB8AC3E}">
        <p14:creationId xmlns:p14="http://schemas.microsoft.com/office/powerpoint/2010/main" val="216577697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7" descr="DSC00956"/>
          <p:cNvPicPr>
            <a:picLocks noChangeAspect="1" noChangeArrowheads="1"/>
          </p:cNvPicPr>
          <p:nvPr/>
        </p:nvPicPr>
        <p:blipFill>
          <a:blip r:embed="rId3" cstate="print"/>
          <a:srcRect b="6667"/>
          <a:stretch>
            <a:fillRect/>
          </a:stretch>
        </p:blipFill>
        <p:spPr bwMode="auto">
          <a:xfrm>
            <a:off x="0" y="457200"/>
            <a:ext cx="9144000" cy="6400800"/>
          </a:xfrm>
          <a:prstGeom prst="rect">
            <a:avLst/>
          </a:prstGeom>
          <a:noFill/>
          <a:ln w="9525">
            <a:noFill/>
            <a:miter lim="800000"/>
            <a:headEnd/>
            <a:tailEnd/>
          </a:ln>
        </p:spPr>
      </p:pic>
      <p:sp>
        <p:nvSpPr>
          <p:cNvPr id="21506" name="Text Box 6"/>
          <p:cNvSpPr txBox="1">
            <a:spLocks noChangeArrowheads="1"/>
          </p:cNvSpPr>
          <p:nvPr/>
        </p:nvSpPr>
        <p:spPr bwMode="auto">
          <a:xfrm>
            <a:off x="0" y="457200"/>
            <a:ext cx="9144000" cy="731838"/>
          </a:xfrm>
          <a:prstGeom prst="rect">
            <a:avLst/>
          </a:prstGeom>
          <a:noFill/>
          <a:ln w="9525">
            <a:noFill/>
            <a:miter lim="800000"/>
            <a:headEnd/>
            <a:tailEnd/>
          </a:ln>
        </p:spPr>
        <p:txBody>
          <a:bodyPr>
            <a:spAutoFit/>
          </a:bodyPr>
          <a:lstStyle/>
          <a:p>
            <a:pPr algn="ctr"/>
            <a:r>
              <a:rPr lang="en-US" sz="2800" dirty="0">
                <a:solidFill>
                  <a:schemeClr val="bg1"/>
                </a:solidFill>
                <a:effectLst>
                  <a:glow rad="101600">
                    <a:schemeClr val="accent4">
                      <a:satMod val="175000"/>
                      <a:alpha val="40000"/>
                    </a:schemeClr>
                  </a:glow>
                </a:effectLst>
              </a:rPr>
              <a:t>Environmental impacts of road runoff</a:t>
            </a:r>
          </a:p>
          <a:p>
            <a:pPr algn="ctr">
              <a:buFontTx/>
              <a:buChar char="-"/>
            </a:pPr>
            <a:endParaRPr lang="en-US" sz="1400" dirty="0">
              <a:solidFill>
                <a:schemeClr val="bg1"/>
              </a:solidFill>
              <a:effectLst>
                <a:glow rad="101600">
                  <a:schemeClr val="accent4">
                    <a:satMod val="175000"/>
                    <a:alpha val="40000"/>
                  </a:schemeClr>
                </a:glow>
              </a:effectLst>
            </a:endParaRPr>
          </a:p>
        </p:txBody>
      </p:sp>
      <p:sp>
        <p:nvSpPr>
          <p:cNvPr id="651272" name="Text Box 8"/>
          <p:cNvSpPr txBox="1">
            <a:spLocks noChangeArrowheads="1"/>
          </p:cNvSpPr>
          <p:nvPr/>
        </p:nvSpPr>
        <p:spPr bwMode="auto">
          <a:xfrm>
            <a:off x="0" y="6126163"/>
            <a:ext cx="9144000" cy="73183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2800" dirty="0"/>
              <a:t>sediment generation &amp; transport</a:t>
            </a:r>
          </a:p>
          <a:p>
            <a:pPr algn="ctr">
              <a:buFontTx/>
              <a:buChar char="-"/>
              <a:defRPr/>
            </a:pPr>
            <a:endParaRPr lang="en-US" sz="1400" dirty="0"/>
          </a:p>
        </p:txBody>
      </p:sp>
      <p:sp>
        <p:nvSpPr>
          <p:cNvPr id="11"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2" name="Rectangle 11"/>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my_documents\WORKSHOPS\past workshops\2008_workshop\ugly_road_2008\Susq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59463" name="Text Box 7"/>
          <p:cNvSpPr txBox="1">
            <a:spLocks noChangeArrowheads="1"/>
          </p:cNvSpPr>
          <p:nvPr/>
        </p:nvSpPr>
        <p:spPr bwMode="auto">
          <a:xfrm>
            <a:off x="0" y="762000"/>
            <a:ext cx="9144000" cy="954107"/>
          </a:xfrm>
          <a:prstGeom prst="rect">
            <a:avLst/>
          </a:prstGeom>
          <a:noFill/>
          <a:ln w="9525">
            <a:noFill/>
            <a:miter lim="800000"/>
            <a:headEnd/>
            <a:tailEnd/>
          </a:ln>
        </p:spPr>
        <p:txBody>
          <a:bodyPr>
            <a:spAutoFit/>
          </a:bodyPr>
          <a:lstStyle/>
          <a:p>
            <a:pPr algn="ctr">
              <a:defRPr/>
            </a:pPr>
            <a:r>
              <a:rPr lang="en-US" sz="2800" dirty="0">
                <a:solidFill>
                  <a:schemeClr val="bg1"/>
                </a:solidFill>
                <a:effectLst>
                  <a:glow rad="101600">
                    <a:schemeClr val="accent4">
                      <a:satMod val="175000"/>
                      <a:alpha val="40000"/>
                    </a:schemeClr>
                  </a:glow>
                </a:effectLst>
              </a:rPr>
              <a:t>Environmental impacts of road runoff</a:t>
            </a:r>
          </a:p>
          <a:p>
            <a:pPr algn="ctr">
              <a:buFontTx/>
              <a:buChar char="-"/>
              <a:defRPr/>
            </a:pPr>
            <a:endParaRPr lang="en-US" sz="2800" dirty="0">
              <a:solidFill>
                <a:schemeClr val="bg1"/>
              </a:solidFill>
              <a:effectLst>
                <a:glow rad="101600">
                  <a:schemeClr val="accent4">
                    <a:satMod val="175000"/>
                    <a:alpha val="40000"/>
                  </a:schemeClr>
                </a:glow>
              </a:effectLst>
            </a:endParaRPr>
          </a:p>
        </p:txBody>
      </p:sp>
      <p:sp>
        <p:nvSpPr>
          <p:cNvPr id="11" name="Text Box 8"/>
          <p:cNvSpPr txBox="1">
            <a:spLocks noChangeArrowheads="1"/>
          </p:cNvSpPr>
          <p:nvPr/>
        </p:nvSpPr>
        <p:spPr bwMode="auto">
          <a:xfrm>
            <a:off x="0" y="6126163"/>
            <a:ext cx="9144000" cy="73183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2800" dirty="0"/>
              <a:t>sediment generation &amp; transport</a:t>
            </a:r>
          </a:p>
          <a:p>
            <a:pPr algn="ctr">
              <a:buFontTx/>
              <a:buChar char="-"/>
              <a:defRPr/>
            </a:pPr>
            <a:endParaRPr lang="en-US" sz="1400" dirty="0"/>
          </a:p>
        </p:txBody>
      </p:sp>
      <p:sp>
        <p:nvSpPr>
          <p:cNvPr id="7" name="Text Box 8"/>
          <p:cNvSpPr txBox="1">
            <a:spLocks noChangeArrowheads="1"/>
          </p:cNvSpPr>
          <p:nvPr/>
        </p:nvSpPr>
        <p:spPr bwMode="auto">
          <a:xfrm>
            <a:off x="0" y="0"/>
            <a:ext cx="4267200" cy="457200"/>
          </a:xfrm>
          <a:prstGeom prst="rect">
            <a:avLst/>
          </a:prstGeom>
          <a:solidFill>
            <a:srgbClr val="003300"/>
          </a:solidFill>
          <a:ln w="9525">
            <a:noFill/>
            <a:miter lim="800000"/>
            <a:headEnd/>
            <a:tailEnd/>
          </a:ln>
          <a:effectLst/>
        </p:spPr>
        <p:txBody>
          <a:bodyPr lIns="0" rIns="0" anchor="ctr" anchorCtr="0"/>
          <a:lstStyle/>
          <a:p>
            <a:pPr algn="ctr">
              <a:defRPr/>
            </a:pPr>
            <a:r>
              <a:rPr lang="en-US" b="0" dirty="0" smtClean="0">
                <a:solidFill>
                  <a:schemeClr val="bg1"/>
                </a:solidFill>
              </a:rPr>
              <a:t>PA Dirt and Gravel Road Program</a:t>
            </a:r>
            <a:endParaRPr lang="en-US" b="0" dirty="0">
              <a:solidFill>
                <a:schemeClr val="bg1"/>
              </a:solidFill>
            </a:endParaRPr>
          </a:p>
        </p:txBody>
      </p:sp>
      <p:sp>
        <p:nvSpPr>
          <p:cNvPr id="10" name="Rectangle 9"/>
          <p:cNvSpPr>
            <a:spLocks noChangeArrowheads="1"/>
          </p:cNvSpPr>
          <p:nvPr/>
        </p:nvSpPr>
        <p:spPr bwMode="auto">
          <a:xfrm>
            <a:off x="4191000" y="0"/>
            <a:ext cx="4953000" cy="457200"/>
          </a:xfrm>
          <a:prstGeom prst="rect">
            <a:avLst/>
          </a:prstGeom>
          <a:solidFill>
            <a:srgbClr val="FFFF99"/>
          </a:solidFill>
          <a:ln w="9525">
            <a:noFill/>
            <a:miter lim="800000"/>
            <a:headEnd/>
            <a:tailEnd/>
          </a:ln>
        </p:spPr>
        <p:txBody>
          <a:bodyPr wrap="none" tIns="0" anchor="ctr" anchorCtr="0"/>
          <a:lstStyle/>
          <a:p>
            <a:pPr algn="ctr"/>
            <a:r>
              <a:rPr lang="en-US" sz="2800" dirty="0" smtClean="0"/>
              <a:t>Program Purpose</a:t>
            </a:r>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2459</TotalTime>
  <Words>2286</Words>
  <Application>Microsoft Office PowerPoint</Application>
  <PresentationFormat>On-screen Show (4:3)</PresentationFormat>
  <Paragraphs>478</Paragraphs>
  <Slides>42</Slides>
  <Notes>39</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Default Design</vt:lpstr>
      <vt:lpstr>2_Default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Environmentally Sensitive Maintenance for low-volume roads</vt:lpstr>
      <vt:lpstr>ESMPs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Bloser</dc:creator>
  <cp:lastModifiedBy>Steve Bloser</cp:lastModifiedBy>
  <cp:revision>112</cp:revision>
  <dcterms:created xsi:type="dcterms:W3CDTF">2009-10-02T18:25:32Z</dcterms:created>
  <dcterms:modified xsi:type="dcterms:W3CDTF">2014-09-29T20:52:29Z</dcterms:modified>
</cp:coreProperties>
</file>